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theme/theme6.xml" ContentType="application/vnd.openxmlformats-officedocument.theme+xml"/>
  <Override PartName="/ppt/theme/themeOverride1.xml" ContentType="application/vnd.openxmlformats-officedocument.themeOverride+xml"/>
  <Override PartName="/ppt/slideLayouts/slideLayout26.xml" ContentType="application/vnd.openxmlformats-officedocument.presentationml.slideLayout+xml"/>
  <Override PartName="/ppt/theme/theme7.xml" ContentType="application/vnd.openxmlformats-officedocument.theme+xml"/>
  <Override PartName="/ppt/slideLayouts/slideLayout27.xml" ContentType="application/vnd.openxmlformats-officedocument.presentationml.slideLayout+xml"/>
  <Override PartName="/ppt/theme/theme8.xml" ContentType="application/vnd.openxmlformats-officedocument.theme+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theme/theme10.xml" ContentType="application/vnd.openxmlformats-officedocument.theme+xml"/>
  <Override PartName="/ppt/slideLayouts/slideLayout30.xml" ContentType="application/vnd.openxmlformats-officedocument.presentationml.slideLayout+xml"/>
  <Override PartName="/ppt/theme/theme11.xml" ContentType="application/vnd.openxmlformats-officedocument.theme+xml"/>
  <Override PartName="/ppt/slideLayouts/slideLayout31.xml" ContentType="application/vnd.openxmlformats-officedocument.presentationml.slideLayout+xml"/>
  <Override PartName="/ppt/theme/theme12.xml" ContentType="application/vnd.openxmlformats-officedocument.theme+xml"/>
  <Override PartName="/ppt/slideLayouts/slideLayout32.xml" ContentType="application/vnd.openxmlformats-officedocument.presentationml.slideLayout+xml"/>
  <Override PartName="/ppt/theme/theme13.xml" ContentType="application/vnd.openxmlformats-officedocument.theme+xml"/>
  <Override PartName="/ppt/slideLayouts/slideLayout33.xml" ContentType="application/vnd.openxmlformats-officedocument.presentationml.slideLayout+xml"/>
  <Override PartName="/ppt/theme/theme14.xml" ContentType="application/vnd.openxmlformats-officedocument.theme+xml"/>
  <Override PartName="/ppt/slideLayouts/slideLayout34.xml" ContentType="application/vnd.openxmlformats-officedocument.presentationml.slideLayout+xml"/>
  <Override PartName="/ppt/theme/theme15.xml" ContentType="application/vnd.openxmlformats-officedocument.theme+xml"/>
  <Override PartName="/ppt/slideLayouts/slideLayout35.xml" ContentType="application/vnd.openxmlformats-officedocument.presentationml.slideLayout+xml"/>
  <Override PartName="/ppt/theme/theme16.xml" ContentType="application/vnd.openxmlformats-officedocument.theme+xml"/>
  <Override PartName="/ppt/slideLayouts/slideLayout36.xml" ContentType="application/vnd.openxmlformats-officedocument.presentationml.slideLayout+xml"/>
  <Override PartName="/ppt/theme/theme17.xml" ContentType="application/vnd.openxmlformats-officedocument.theme+xml"/>
  <Override PartName="/ppt/slideLayouts/slideLayout37.xml" ContentType="application/vnd.openxmlformats-officedocument.presentationml.slideLayout+xml"/>
  <Override PartName="/ppt/theme/theme18.xml" ContentType="application/vnd.openxmlformats-officedocument.theme+xml"/>
  <Override PartName="/ppt/slideLayouts/slideLayout38.xml" ContentType="application/vnd.openxmlformats-officedocument.presentationml.slideLayout+xml"/>
  <Override PartName="/ppt/theme/theme19.xml" ContentType="application/vnd.openxmlformats-officedocument.theme+xml"/>
  <Override PartName="/ppt/slideLayouts/slideLayout39.xml" ContentType="application/vnd.openxmlformats-officedocument.presentationml.slideLayout+xml"/>
  <Override PartName="/ppt/theme/theme20.xml" ContentType="application/vnd.openxmlformats-officedocument.theme+xml"/>
  <Override PartName="/ppt/slideLayouts/slideLayout40.xml" ContentType="application/vnd.openxmlformats-officedocument.presentationml.slideLayout+xml"/>
  <Override PartName="/ppt/theme/theme21.xml" ContentType="application/vnd.openxmlformats-officedocument.theme+xml"/>
  <Override PartName="/ppt/slideLayouts/slideLayout41.xml" ContentType="application/vnd.openxmlformats-officedocument.presentationml.slideLayout+xml"/>
  <Override PartName="/ppt/theme/theme22.xml" ContentType="application/vnd.openxmlformats-officedocument.theme+xml"/>
  <Override PartName="/ppt/slideLayouts/slideLayout42.xml" ContentType="application/vnd.openxmlformats-officedocument.presentationml.slideLayout+xml"/>
  <Override PartName="/ppt/theme/theme23.xml" ContentType="application/vnd.openxmlformats-officedocument.theme+xml"/>
  <Override PartName="/ppt/slideLayouts/slideLayout43.xml" ContentType="application/vnd.openxmlformats-officedocument.presentationml.slideLayout+xml"/>
  <Override PartName="/ppt/theme/theme24.xml" ContentType="application/vnd.openxmlformats-officedocument.theme+xml"/>
  <Override PartName="/ppt/slideLayouts/slideLayout44.xml" ContentType="application/vnd.openxmlformats-officedocument.presentationml.slideLayout+xml"/>
  <Override PartName="/ppt/theme/theme25.xml" ContentType="application/vnd.openxmlformats-officedocument.theme+xml"/>
  <Override PartName="/ppt/slideLayouts/slideLayout45.xml" ContentType="application/vnd.openxmlformats-officedocument.presentationml.slideLayout+xml"/>
  <Override PartName="/ppt/theme/theme26.xml" ContentType="application/vnd.openxmlformats-officedocument.theme+xml"/>
  <Override PartName="/ppt/slideLayouts/slideLayout46.xml" ContentType="application/vnd.openxmlformats-officedocument.presentationml.slideLayout+xml"/>
  <Override PartName="/ppt/theme/theme27.xml" ContentType="application/vnd.openxmlformats-officedocument.theme+xml"/>
  <Override PartName="/ppt/slideLayouts/slideLayout47.xml" ContentType="application/vnd.openxmlformats-officedocument.presentationml.slideLayout+xml"/>
  <Override PartName="/ppt/theme/theme28.xml" ContentType="application/vnd.openxmlformats-officedocument.theme+xml"/>
  <Override PartName="/ppt/slideLayouts/slideLayout48.xml" ContentType="application/vnd.openxmlformats-officedocument.presentationml.slideLayout+xml"/>
  <Override PartName="/ppt/theme/theme29.xml" ContentType="application/vnd.openxmlformats-officedocument.theme+xml"/>
  <Override PartName="/ppt/slideLayouts/slideLayout49.xml" ContentType="application/vnd.openxmlformats-officedocument.presentationml.slideLayout+xml"/>
  <Override PartName="/ppt/theme/theme30.xml" ContentType="application/vnd.openxmlformats-officedocument.theme+xml"/>
  <Override PartName="/ppt/slideLayouts/slideLayout50.xml" ContentType="application/vnd.openxmlformats-officedocument.presentationml.slideLayout+xml"/>
  <Override PartName="/ppt/theme/theme31.xml" ContentType="application/vnd.openxmlformats-officedocument.theme+xml"/>
  <Override PartName="/ppt/slideLayouts/slideLayout51.xml" ContentType="application/vnd.openxmlformats-officedocument.presentationml.slideLayout+xml"/>
  <Override PartName="/ppt/theme/theme32.xml" ContentType="application/vnd.openxmlformats-officedocument.theme+xml"/>
  <Override PartName="/ppt/slideLayouts/slideLayout52.xml" ContentType="application/vnd.openxmlformats-officedocument.presentationml.slideLayout+xml"/>
  <Override PartName="/ppt/theme/theme33.xml" ContentType="application/vnd.openxmlformats-officedocument.theme+xml"/>
  <Override PartName="/ppt/slideLayouts/slideLayout53.xml" ContentType="application/vnd.openxmlformats-officedocument.presentationml.slideLayout+xml"/>
  <Override PartName="/ppt/theme/theme34.xml" ContentType="application/vnd.openxmlformats-officedocument.theme+xml"/>
  <Override PartName="/ppt/slideLayouts/slideLayout54.xml" ContentType="application/vnd.openxmlformats-officedocument.presentationml.slideLayout+xml"/>
  <Override PartName="/ppt/theme/theme35.xml" ContentType="application/vnd.openxmlformats-officedocument.theme+xml"/>
  <Override PartName="/ppt/slideLayouts/slideLayout55.xml" ContentType="application/vnd.openxmlformats-officedocument.presentationml.slideLayout+xml"/>
  <Override PartName="/ppt/theme/theme36.xml" ContentType="application/vnd.openxmlformats-officedocument.theme+xml"/>
  <Override PartName="/ppt/slideLayouts/slideLayout56.xml" ContentType="application/vnd.openxmlformats-officedocument.presentationml.slideLayout+xml"/>
  <Override PartName="/ppt/theme/theme37.xml" ContentType="application/vnd.openxmlformats-officedocument.theme+xml"/>
  <Override PartName="/ppt/slideLayouts/slideLayout57.xml" ContentType="application/vnd.openxmlformats-officedocument.presentationml.slideLayout+xml"/>
  <Override PartName="/ppt/theme/theme38.xml" ContentType="application/vnd.openxmlformats-officedocument.theme+xml"/>
  <Override PartName="/ppt/slideLayouts/slideLayout58.xml" ContentType="application/vnd.openxmlformats-officedocument.presentationml.slideLayout+xml"/>
  <Override PartName="/ppt/theme/theme39.xml" ContentType="application/vnd.openxmlformats-officedocument.theme+xml"/>
  <Override PartName="/ppt/slideLayouts/slideLayout59.xml" ContentType="application/vnd.openxmlformats-officedocument.presentationml.slideLayout+xml"/>
  <Override PartName="/ppt/theme/theme40.xml" ContentType="application/vnd.openxmlformats-officedocument.theme+xml"/>
  <Override PartName="/ppt/slideLayouts/slideLayout60.xml" ContentType="application/vnd.openxmlformats-officedocument.presentationml.slideLayout+xml"/>
  <Override PartName="/ppt/theme/theme41.xml" ContentType="application/vnd.openxmlformats-officedocument.theme+xml"/>
  <Override PartName="/ppt/slideLayouts/slideLayout61.xml" ContentType="application/vnd.openxmlformats-officedocument.presentationml.slideLayout+xml"/>
  <Override PartName="/ppt/theme/theme42.xml" ContentType="application/vnd.openxmlformats-officedocument.theme+xml"/>
  <Override PartName="/ppt/slideLayouts/slideLayout62.xml" ContentType="application/vnd.openxmlformats-officedocument.presentationml.slideLayout+xml"/>
  <Override PartName="/ppt/theme/theme43.xml" ContentType="application/vnd.openxmlformats-officedocument.theme+xml"/>
  <Override PartName="/ppt/slideLayouts/slideLayout63.xml" ContentType="application/vnd.openxmlformats-officedocument.presentationml.slideLayout+xml"/>
  <Override PartName="/ppt/theme/theme44.xml" ContentType="application/vnd.openxmlformats-officedocument.theme+xml"/>
  <Override PartName="/ppt/slideLayouts/slideLayout64.xml" ContentType="application/vnd.openxmlformats-officedocument.presentationml.slideLayout+xml"/>
  <Override PartName="/ppt/theme/theme45.xml" ContentType="application/vnd.openxmlformats-officedocument.theme+xml"/>
  <Override PartName="/ppt/slideLayouts/slideLayout65.xml" ContentType="application/vnd.openxmlformats-officedocument.presentationml.slideLayout+xml"/>
  <Override PartName="/ppt/theme/theme46.xml" ContentType="application/vnd.openxmlformats-officedocument.theme+xml"/>
  <Override PartName="/ppt/slideLayouts/slideLayout66.xml" ContentType="application/vnd.openxmlformats-officedocument.presentationml.slideLayout+xml"/>
  <Override PartName="/ppt/theme/theme47.xml" ContentType="application/vnd.openxmlformats-officedocument.theme+xml"/>
  <Override PartName="/ppt/slideLayouts/slideLayout67.xml" ContentType="application/vnd.openxmlformats-officedocument.presentationml.slideLayout+xml"/>
  <Override PartName="/ppt/theme/theme48.xml" ContentType="application/vnd.openxmlformats-officedocument.theme+xml"/>
  <Override PartName="/ppt/slideLayouts/slideLayout68.xml" ContentType="application/vnd.openxmlformats-officedocument.presentationml.slideLayout+xml"/>
  <Override PartName="/ppt/theme/theme49.xml" ContentType="application/vnd.openxmlformats-officedocument.theme+xml"/>
  <Override PartName="/ppt/slideLayouts/slideLayout69.xml" ContentType="application/vnd.openxmlformats-officedocument.presentationml.slideLayout+xml"/>
  <Override PartName="/ppt/theme/theme50.xml" ContentType="application/vnd.openxmlformats-officedocument.theme+xml"/>
  <Override PartName="/ppt/slideLayouts/slideLayout70.xml" ContentType="application/vnd.openxmlformats-officedocument.presentationml.slideLayout+xml"/>
  <Override PartName="/ppt/theme/theme51.xml" ContentType="application/vnd.openxmlformats-officedocument.theme+xml"/>
  <Override PartName="/ppt/slideLayouts/slideLayout71.xml" ContentType="application/vnd.openxmlformats-officedocument.presentationml.slideLayout+xml"/>
  <Override PartName="/ppt/theme/theme52.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3.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5.xml" ContentType="application/vnd.openxmlformats-officedocument.theme+xml"/>
  <Override PartName="/ppt/theme/theme56.xml" ContentType="application/vnd.openxmlformats-officedocument.theme+xml"/>
  <Override PartName="/ppt/theme/theme5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ags/tag1.xml" ContentType="application/vnd.openxmlformats-officedocument.presentationml.tags+xml"/>
  <Override PartName="/ppt/notesSlides/notesSlide94.xml" ContentType="application/vnd.openxmlformats-officedocument.presentationml.notesSlide+xml"/>
  <Override PartName="/ppt/tags/tag2.xml" ContentType="application/vnd.openxmlformats-officedocument.presentationml.tags+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tags/tag3.xml" ContentType="application/vnd.openxmlformats-officedocument.presentationml.tags+xml"/>
  <Override PartName="/ppt/notesSlides/notesSlide109.xml" ContentType="application/vnd.openxmlformats-officedocument.presentationml.notesSlide+xml"/>
  <Override PartName="/ppt/tags/tag4.xml" ContentType="application/vnd.openxmlformats-officedocument.presentationml.tags+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4" r:id="rId3"/>
    <p:sldMasterId id="2147483722" r:id="rId4"/>
    <p:sldMasterId id="2147483738" r:id="rId5"/>
    <p:sldMasterId id="2147483740" r:id="rId6"/>
    <p:sldMasterId id="2147483742" r:id="rId7"/>
    <p:sldMasterId id="2147483744" r:id="rId8"/>
    <p:sldMasterId id="2147483746" r:id="rId9"/>
    <p:sldMasterId id="2147483748" r:id="rId10"/>
    <p:sldMasterId id="2147483750" r:id="rId11"/>
    <p:sldMasterId id="2147483752" r:id="rId12"/>
    <p:sldMasterId id="2147483754" r:id="rId13"/>
    <p:sldMasterId id="2147483756" r:id="rId14"/>
    <p:sldMasterId id="2147483758" r:id="rId15"/>
    <p:sldMasterId id="2147483760" r:id="rId16"/>
    <p:sldMasterId id="2147483762" r:id="rId17"/>
    <p:sldMasterId id="2147483764" r:id="rId18"/>
    <p:sldMasterId id="2147483766" r:id="rId19"/>
    <p:sldMasterId id="2147483768" r:id="rId20"/>
    <p:sldMasterId id="2147483770" r:id="rId21"/>
    <p:sldMasterId id="2147483772" r:id="rId22"/>
    <p:sldMasterId id="2147483774" r:id="rId23"/>
    <p:sldMasterId id="2147483776" r:id="rId24"/>
    <p:sldMasterId id="2147483778" r:id="rId25"/>
    <p:sldMasterId id="2147483780" r:id="rId26"/>
    <p:sldMasterId id="2147483782" r:id="rId27"/>
    <p:sldMasterId id="2147483784" r:id="rId28"/>
    <p:sldMasterId id="2147483786" r:id="rId29"/>
    <p:sldMasterId id="2147483788" r:id="rId30"/>
    <p:sldMasterId id="2147483790" r:id="rId31"/>
    <p:sldMasterId id="2147483792" r:id="rId32"/>
    <p:sldMasterId id="2147483794" r:id="rId33"/>
    <p:sldMasterId id="2147483796" r:id="rId34"/>
    <p:sldMasterId id="2147483798" r:id="rId35"/>
    <p:sldMasterId id="2147483800" r:id="rId36"/>
    <p:sldMasterId id="2147483802" r:id="rId37"/>
    <p:sldMasterId id="2147483804" r:id="rId38"/>
    <p:sldMasterId id="2147483806" r:id="rId39"/>
    <p:sldMasterId id="2147483808" r:id="rId40"/>
    <p:sldMasterId id="2147483810" r:id="rId41"/>
    <p:sldMasterId id="2147483812" r:id="rId42"/>
    <p:sldMasterId id="2147483814" r:id="rId43"/>
    <p:sldMasterId id="2147483816" r:id="rId44"/>
    <p:sldMasterId id="2147483818" r:id="rId45"/>
    <p:sldMasterId id="2147483820" r:id="rId46"/>
    <p:sldMasterId id="2147483822" r:id="rId47"/>
    <p:sldMasterId id="2147483824" r:id="rId48"/>
    <p:sldMasterId id="2147483826" r:id="rId49"/>
    <p:sldMasterId id="2147483828" r:id="rId50"/>
    <p:sldMasterId id="2147483830" r:id="rId51"/>
    <p:sldMasterId id="2147483832" r:id="rId52"/>
    <p:sldMasterId id="2147483834" r:id="rId53"/>
    <p:sldMasterId id="2147483848" r:id="rId54"/>
    <p:sldMasterId id="2147483853" r:id="rId55"/>
  </p:sldMasterIdLst>
  <p:notesMasterIdLst>
    <p:notesMasterId r:id="rId374"/>
  </p:notesMasterIdLst>
  <p:handoutMasterIdLst>
    <p:handoutMasterId r:id="rId375"/>
  </p:handoutMasterIdLst>
  <p:sldIdLst>
    <p:sldId id="259" r:id="rId56"/>
    <p:sldId id="637" r:id="rId57"/>
    <p:sldId id="256" r:id="rId58"/>
    <p:sldId id="636" r:id="rId59"/>
    <p:sldId id="257" r:id="rId60"/>
    <p:sldId id="258" r:id="rId61"/>
    <p:sldId id="260" r:id="rId62"/>
    <p:sldId id="261" r:id="rId63"/>
    <p:sldId id="262" r:id="rId64"/>
    <p:sldId id="263" r:id="rId65"/>
    <p:sldId id="264" r:id="rId66"/>
    <p:sldId id="265" r:id="rId67"/>
    <p:sldId id="266" r:id="rId68"/>
    <p:sldId id="267" r:id="rId69"/>
    <p:sldId id="268" r:id="rId70"/>
    <p:sldId id="269" r:id="rId71"/>
    <p:sldId id="270" r:id="rId72"/>
    <p:sldId id="271" r:id="rId73"/>
    <p:sldId id="272" r:id="rId74"/>
    <p:sldId id="273" r:id="rId75"/>
    <p:sldId id="274" r:id="rId76"/>
    <p:sldId id="275" r:id="rId77"/>
    <p:sldId id="276" r:id="rId78"/>
    <p:sldId id="277" r:id="rId79"/>
    <p:sldId id="278" r:id="rId80"/>
    <p:sldId id="279" r:id="rId81"/>
    <p:sldId id="280" r:id="rId82"/>
    <p:sldId id="281" r:id="rId83"/>
    <p:sldId id="282" r:id="rId84"/>
    <p:sldId id="283" r:id="rId85"/>
    <p:sldId id="284" r:id="rId86"/>
    <p:sldId id="285" r:id="rId87"/>
    <p:sldId id="286" r:id="rId88"/>
    <p:sldId id="287" r:id="rId89"/>
    <p:sldId id="288" r:id="rId90"/>
    <p:sldId id="289" r:id="rId91"/>
    <p:sldId id="290" r:id="rId92"/>
    <p:sldId id="291" r:id="rId93"/>
    <p:sldId id="292" r:id="rId94"/>
    <p:sldId id="293" r:id="rId95"/>
    <p:sldId id="294" r:id="rId96"/>
    <p:sldId id="295" r:id="rId97"/>
    <p:sldId id="296" r:id="rId98"/>
    <p:sldId id="297" r:id="rId99"/>
    <p:sldId id="298" r:id="rId100"/>
    <p:sldId id="299" r:id="rId101"/>
    <p:sldId id="300" r:id="rId102"/>
    <p:sldId id="301" r:id="rId103"/>
    <p:sldId id="302" r:id="rId104"/>
    <p:sldId id="303" r:id="rId105"/>
    <p:sldId id="304" r:id="rId106"/>
    <p:sldId id="305" r:id="rId107"/>
    <p:sldId id="306" r:id="rId108"/>
    <p:sldId id="307" r:id="rId109"/>
    <p:sldId id="308" r:id="rId110"/>
    <p:sldId id="309" r:id="rId111"/>
    <p:sldId id="310" r:id="rId112"/>
    <p:sldId id="311" r:id="rId113"/>
    <p:sldId id="312" r:id="rId114"/>
    <p:sldId id="313" r:id="rId115"/>
    <p:sldId id="314" r:id="rId116"/>
    <p:sldId id="315" r:id="rId117"/>
    <p:sldId id="316" r:id="rId118"/>
    <p:sldId id="317" r:id="rId119"/>
    <p:sldId id="318" r:id="rId120"/>
    <p:sldId id="319" r:id="rId121"/>
    <p:sldId id="320" r:id="rId122"/>
    <p:sldId id="321" r:id="rId123"/>
    <p:sldId id="322" r:id="rId124"/>
    <p:sldId id="323" r:id="rId125"/>
    <p:sldId id="324" r:id="rId126"/>
    <p:sldId id="325" r:id="rId127"/>
    <p:sldId id="326" r:id="rId128"/>
    <p:sldId id="327" r:id="rId129"/>
    <p:sldId id="328" r:id="rId130"/>
    <p:sldId id="329" r:id="rId131"/>
    <p:sldId id="330" r:id="rId132"/>
    <p:sldId id="331" r:id="rId133"/>
    <p:sldId id="332" r:id="rId134"/>
    <p:sldId id="333" r:id="rId135"/>
    <p:sldId id="334" r:id="rId136"/>
    <p:sldId id="335" r:id="rId137"/>
    <p:sldId id="336" r:id="rId138"/>
    <p:sldId id="363" r:id="rId139"/>
    <p:sldId id="364" r:id="rId140"/>
    <p:sldId id="365" r:id="rId141"/>
    <p:sldId id="366" r:id="rId142"/>
    <p:sldId id="367" r:id="rId143"/>
    <p:sldId id="368" r:id="rId144"/>
    <p:sldId id="369" r:id="rId145"/>
    <p:sldId id="370" r:id="rId146"/>
    <p:sldId id="371" r:id="rId147"/>
    <p:sldId id="372" r:id="rId148"/>
    <p:sldId id="373" r:id="rId149"/>
    <p:sldId id="374" r:id="rId150"/>
    <p:sldId id="375" r:id="rId151"/>
    <p:sldId id="376" r:id="rId152"/>
    <p:sldId id="377" r:id="rId153"/>
    <p:sldId id="378" r:id="rId154"/>
    <p:sldId id="379" r:id="rId155"/>
    <p:sldId id="380" r:id="rId156"/>
    <p:sldId id="381" r:id="rId157"/>
    <p:sldId id="382" r:id="rId158"/>
    <p:sldId id="383" r:id="rId159"/>
    <p:sldId id="384" r:id="rId160"/>
    <p:sldId id="385" r:id="rId161"/>
    <p:sldId id="386" r:id="rId162"/>
    <p:sldId id="387" r:id="rId163"/>
    <p:sldId id="388" r:id="rId164"/>
    <p:sldId id="389" r:id="rId165"/>
    <p:sldId id="390" r:id="rId166"/>
    <p:sldId id="391" r:id="rId167"/>
    <p:sldId id="392" r:id="rId168"/>
    <p:sldId id="393" r:id="rId169"/>
    <p:sldId id="394" r:id="rId170"/>
    <p:sldId id="395" r:id="rId171"/>
    <p:sldId id="396" r:id="rId172"/>
    <p:sldId id="397" r:id="rId173"/>
    <p:sldId id="398" r:id="rId174"/>
    <p:sldId id="399" r:id="rId175"/>
    <p:sldId id="400" r:id="rId176"/>
    <p:sldId id="401" r:id="rId177"/>
    <p:sldId id="402" r:id="rId178"/>
    <p:sldId id="403" r:id="rId179"/>
    <p:sldId id="404" r:id="rId180"/>
    <p:sldId id="405" r:id="rId181"/>
    <p:sldId id="406" r:id="rId182"/>
    <p:sldId id="407" r:id="rId183"/>
    <p:sldId id="408" r:id="rId184"/>
    <p:sldId id="409" r:id="rId185"/>
    <p:sldId id="410" r:id="rId186"/>
    <p:sldId id="411" r:id="rId187"/>
    <p:sldId id="412" r:id="rId188"/>
    <p:sldId id="413" r:id="rId189"/>
    <p:sldId id="414" r:id="rId190"/>
    <p:sldId id="415" r:id="rId191"/>
    <p:sldId id="416" r:id="rId192"/>
    <p:sldId id="417" r:id="rId193"/>
    <p:sldId id="418" r:id="rId194"/>
    <p:sldId id="419" r:id="rId195"/>
    <p:sldId id="420" r:id="rId196"/>
    <p:sldId id="421" r:id="rId197"/>
    <p:sldId id="422" r:id="rId198"/>
    <p:sldId id="423" r:id="rId199"/>
    <p:sldId id="424" r:id="rId200"/>
    <p:sldId id="425" r:id="rId201"/>
    <p:sldId id="426" r:id="rId202"/>
    <p:sldId id="677" r:id="rId203"/>
    <p:sldId id="678" r:id="rId204"/>
    <p:sldId id="679" r:id="rId205"/>
    <p:sldId id="680" r:id="rId206"/>
    <p:sldId id="681" r:id="rId207"/>
    <p:sldId id="682" r:id="rId208"/>
    <p:sldId id="683" r:id="rId209"/>
    <p:sldId id="684" r:id="rId210"/>
    <p:sldId id="685" r:id="rId211"/>
    <p:sldId id="686" r:id="rId212"/>
    <p:sldId id="687" r:id="rId213"/>
    <p:sldId id="688" r:id="rId214"/>
    <p:sldId id="689" r:id="rId215"/>
    <p:sldId id="690" r:id="rId216"/>
    <p:sldId id="691" r:id="rId217"/>
    <p:sldId id="692" r:id="rId218"/>
    <p:sldId id="693" r:id="rId219"/>
    <p:sldId id="694" r:id="rId220"/>
    <p:sldId id="695" r:id="rId221"/>
    <p:sldId id="696" r:id="rId222"/>
    <p:sldId id="697" r:id="rId223"/>
    <p:sldId id="698" r:id="rId224"/>
    <p:sldId id="699" r:id="rId225"/>
    <p:sldId id="700" r:id="rId226"/>
    <p:sldId id="701" r:id="rId227"/>
    <p:sldId id="702" r:id="rId228"/>
    <p:sldId id="703" r:id="rId229"/>
    <p:sldId id="704" r:id="rId230"/>
    <p:sldId id="705" r:id="rId231"/>
    <p:sldId id="706" r:id="rId232"/>
    <p:sldId id="707" r:id="rId233"/>
    <p:sldId id="708" r:id="rId234"/>
    <p:sldId id="709" r:id="rId235"/>
    <p:sldId id="710" r:id="rId236"/>
    <p:sldId id="711" r:id="rId237"/>
    <p:sldId id="712" r:id="rId238"/>
    <p:sldId id="713" r:id="rId239"/>
    <p:sldId id="714" r:id="rId240"/>
    <p:sldId id="715" r:id="rId241"/>
    <p:sldId id="504" r:id="rId242"/>
    <p:sldId id="505" r:id="rId243"/>
    <p:sldId id="506" r:id="rId244"/>
    <p:sldId id="507" r:id="rId245"/>
    <p:sldId id="508" r:id="rId246"/>
    <p:sldId id="509" r:id="rId247"/>
    <p:sldId id="510" r:id="rId248"/>
    <p:sldId id="511" r:id="rId249"/>
    <p:sldId id="512" r:id="rId250"/>
    <p:sldId id="513" r:id="rId251"/>
    <p:sldId id="514" r:id="rId252"/>
    <p:sldId id="515" r:id="rId253"/>
    <p:sldId id="516" r:id="rId254"/>
    <p:sldId id="517" r:id="rId255"/>
    <p:sldId id="518" r:id="rId256"/>
    <p:sldId id="519" r:id="rId257"/>
    <p:sldId id="520" r:id="rId258"/>
    <p:sldId id="521" r:id="rId259"/>
    <p:sldId id="522" r:id="rId260"/>
    <p:sldId id="523" r:id="rId261"/>
    <p:sldId id="524" r:id="rId262"/>
    <p:sldId id="525" r:id="rId263"/>
    <p:sldId id="526" r:id="rId264"/>
    <p:sldId id="527" r:id="rId265"/>
    <p:sldId id="528" r:id="rId266"/>
    <p:sldId id="529" r:id="rId267"/>
    <p:sldId id="530" r:id="rId268"/>
    <p:sldId id="531" r:id="rId269"/>
    <p:sldId id="532" r:id="rId270"/>
    <p:sldId id="533" r:id="rId271"/>
    <p:sldId id="534" r:id="rId272"/>
    <p:sldId id="535" r:id="rId273"/>
    <p:sldId id="536" r:id="rId274"/>
    <p:sldId id="537" r:id="rId275"/>
    <p:sldId id="538" r:id="rId276"/>
    <p:sldId id="539" r:id="rId277"/>
    <p:sldId id="540" r:id="rId278"/>
    <p:sldId id="541" r:id="rId279"/>
    <p:sldId id="542" r:id="rId280"/>
    <p:sldId id="543" r:id="rId281"/>
    <p:sldId id="544" r:id="rId282"/>
    <p:sldId id="545" r:id="rId283"/>
    <p:sldId id="546" r:id="rId284"/>
    <p:sldId id="547" r:id="rId285"/>
    <p:sldId id="548" r:id="rId286"/>
    <p:sldId id="549" r:id="rId287"/>
    <p:sldId id="550" r:id="rId288"/>
    <p:sldId id="551" r:id="rId289"/>
    <p:sldId id="552" r:id="rId290"/>
    <p:sldId id="553" r:id="rId291"/>
    <p:sldId id="554" r:id="rId292"/>
    <p:sldId id="555" r:id="rId293"/>
    <p:sldId id="556" r:id="rId294"/>
    <p:sldId id="557" r:id="rId295"/>
    <p:sldId id="558" r:id="rId296"/>
    <p:sldId id="559" r:id="rId297"/>
    <p:sldId id="560" r:id="rId298"/>
    <p:sldId id="609" r:id="rId299"/>
    <p:sldId id="561" r:id="rId300"/>
    <p:sldId id="562" r:id="rId301"/>
    <p:sldId id="563" r:id="rId302"/>
    <p:sldId id="564" r:id="rId303"/>
    <p:sldId id="565" r:id="rId304"/>
    <p:sldId id="566" r:id="rId305"/>
    <p:sldId id="567" r:id="rId306"/>
    <p:sldId id="568" r:id="rId307"/>
    <p:sldId id="569" r:id="rId308"/>
    <p:sldId id="570" r:id="rId309"/>
    <p:sldId id="571" r:id="rId310"/>
    <p:sldId id="572" r:id="rId311"/>
    <p:sldId id="573" r:id="rId312"/>
    <p:sldId id="574" r:id="rId313"/>
    <p:sldId id="575" r:id="rId314"/>
    <p:sldId id="576" r:id="rId315"/>
    <p:sldId id="577" r:id="rId316"/>
    <p:sldId id="578" r:id="rId317"/>
    <p:sldId id="579" r:id="rId318"/>
    <p:sldId id="580" r:id="rId319"/>
    <p:sldId id="581" r:id="rId320"/>
    <p:sldId id="582" r:id="rId321"/>
    <p:sldId id="583" r:id="rId322"/>
    <p:sldId id="584" r:id="rId323"/>
    <p:sldId id="585" r:id="rId324"/>
    <p:sldId id="586" r:id="rId325"/>
    <p:sldId id="587" r:id="rId326"/>
    <p:sldId id="588" r:id="rId327"/>
    <p:sldId id="589" r:id="rId328"/>
    <p:sldId id="590" r:id="rId329"/>
    <p:sldId id="591" r:id="rId330"/>
    <p:sldId id="592" r:id="rId331"/>
    <p:sldId id="593" r:id="rId332"/>
    <p:sldId id="594" r:id="rId333"/>
    <p:sldId id="595" r:id="rId334"/>
    <p:sldId id="596" r:id="rId335"/>
    <p:sldId id="597" r:id="rId336"/>
    <p:sldId id="598" r:id="rId337"/>
    <p:sldId id="599" r:id="rId338"/>
    <p:sldId id="600" r:id="rId339"/>
    <p:sldId id="601" r:id="rId340"/>
    <p:sldId id="602" r:id="rId341"/>
    <p:sldId id="603" r:id="rId342"/>
    <p:sldId id="604" r:id="rId343"/>
    <p:sldId id="605" r:id="rId344"/>
    <p:sldId id="606" r:id="rId345"/>
    <p:sldId id="607" r:id="rId346"/>
    <p:sldId id="608" r:id="rId347"/>
    <p:sldId id="610" r:id="rId348"/>
    <p:sldId id="611" r:id="rId349"/>
    <p:sldId id="612" r:id="rId350"/>
    <p:sldId id="613" r:id="rId351"/>
    <p:sldId id="614" r:id="rId352"/>
    <p:sldId id="615" r:id="rId353"/>
    <p:sldId id="616" r:id="rId354"/>
    <p:sldId id="617" r:id="rId355"/>
    <p:sldId id="618" r:id="rId356"/>
    <p:sldId id="619" r:id="rId357"/>
    <p:sldId id="620" r:id="rId358"/>
    <p:sldId id="621" r:id="rId359"/>
    <p:sldId id="622" r:id="rId360"/>
    <p:sldId id="623" r:id="rId361"/>
    <p:sldId id="624" r:id="rId362"/>
    <p:sldId id="625" r:id="rId363"/>
    <p:sldId id="626" r:id="rId364"/>
    <p:sldId id="627" r:id="rId365"/>
    <p:sldId id="628" r:id="rId366"/>
    <p:sldId id="629" r:id="rId367"/>
    <p:sldId id="630" r:id="rId368"/>
    <p:sldId id="631" r:id="rId369"/>
    <p:sldId id="632" r:id="rId370"/>
    <p:sldId id="633" r:id="rId371"/>
    <p:sldId id="634" r:id="rId372"/>
    <p:sldId id="635" r:id="rId37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512" autoAdjust="0"/>
    <p:restoredTop sz="94660"/>
  </p:normalViewPr>
  <p:slideViewPr>
    <p:cSldViewPr>
      <p:cViewPr>
        <p:scale>
          <a:sx n="100" d="100"/>
          <a:sy n="100" d="100"/>
        </p:scale>
        <p:origin x="-1302" y="-3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2.xml"/><Relationship Id="rId299" Type="http://schemas.openxmlformats.org/officeDocument/2006/relationships/slide" Target="slides/slide244.xml"/><Relationship Id="rId303" Type="http://schemas.openxmlformats.org/officeDocument/2006/relationships/slide" Target="slides/slide248.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8.xml"/><Relationship Id="rId84" Type="http://schemas.openxmlformats.org/officeDocument/2006/relationships/slide" Target="slides/slide29.xml"/><Relationship Id="rId138" Type="http://schemas.openxmlformats.org/officeDocument/2006/relationships/slide" Target="slides/slide83.xml"/><Relationship Id="rId159" Type="http://schemas.openxmlformats.org/officeDocument/2006/relationships/slide" Target="slides/slide104.xml"/><Relationship Id="rId324" Type="http://schemas.openxmlformats.org/officeDocument/2006/relationships/slide" Target="slides/slide269.xml"/><Relationship Id="rId345" Type="http://schemas.openxmlformats.org/officeDocument/2006/relationships/slide" Target="slides/slide290.xml"/><Relationship Id="rId366" Type="http://schemas.openxmlformats.org/officeDocument/2006/relationships/slide" Target="slides/slide311.xml"/><Relationship Id="rId170" Type="http://schemas.openxmlformats.org/officeDocument/2006/relationships/slide" Target="slides/slide115.xml"/><Relationship Id="rId191" Type="http://schemas.openxmlformats.org/officeDocument/2006/relationships/slide" Target="slides/slide136.xml"/><Relationship Id="rId205" Type="http://schemas.openxmlformats.org/officeDocument/2006/relationships/slide" Target="slides/slide150.xml"/><Relationship Id="rId226" Type="http://schemas.openxmlformats.org/officeDocument/2006/relationships/slide" Target="slides/slide171.xml"/><Relationship Id="rId247" Type="http://schemas.openxmlformats.org/officeDocument/2006/relationships/slide" Target="slides/slide192.xml"/><Relationship Id="rId107" Type="http://schemas.openxmlformats.org/officeDocument/2006/relationships/slide" Target="slides/slide52.xml"/><Relationship Id="rId268" Type="http://schemas.openxmlformats.org/officeDocument/2006/relationships/slide" Target="slides/slide213.xml"/><Relationship Id="rId289" Type="http://schemas.openxmlformats.org/officeDocument/2006/relationships/slide" Target="slides/slide23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9.xml"/><Relationship Id="rId128" Type="http://schemas.openxmlformats.org/officeDocument/2006/relationships/slide" Target="slides/slide73.xml"/><Relationship Id="rId149" Type="http://schemas.openxmlformats.org/officeDocument/2006/relationships/slide" Target="slides/slide94.xml"/><Relationship Id="rId314" Type="http://schemas.openxmlformats.org/officeDocument/2006/relationships/slide" Target="slides/slide259.xml"/><Relationship Id="rId335" Type="http://schemas.openxmlformats.org/officeDocument/2006/relationships/slide" Target="slides/slide280.xml"/><Relationship Id="rId356" Type="http://schemas.openxmlformats.org/officeDocument/2006/relationships/slide" Target="slides/slide301.xml"/><Relationship Id="rId377" Type="http://schemas.openxmlformats.org/officeDocument/2006/relationships/viewProps" Target="viewProps.xml"/><Relationship Id="rId5" Type="http://schemas.openxmlformats.org/officeDocument/2006/relationships/slideMaster" Target="slideMasters/slideMaster5.xml"/><Relationship Id="rId95" Type="http://schemas.openxmlformats.org/officeDocument/2006/relationships/slide" Target="slides/slide40.xml"/><Relationship Id="rId160" Type="http://schemas.openxmlformats.org/officeDocument/2006/relationships/slide" Target="slides/slide105.xml"/><Relationship Id="rId181" Type="http://schemas.openxmlformats.org/officeDocument/2006/relationships/slide" Target="slides/slide126.xml"/><Relationship Id="rId216" Type="http://schemas.openxmlformats.org/officeDocument/2006/relationships/slide" Target="slides/slide161.xml"/><Relationship Id="rId237" Type="http://schemas.openxmlformats.org/officeDocument/2006/relationships/slide" Target="slides/slide182.xml"/><Relationship Id="rId258" Type="http://schemas.openxmlformats.org/officeDocument/2006/relationships/slide" Target="slides/slide203.xml"/><Relationship Id="rId279" Type="http://schemas.openxmlformats.org/officeDocument/2006/relationships/slide" Target="slides/slide224.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9.xml"/><Relationship Id="rId118" Type="http://schemas.openxmlformats.org/officeDocument/2006/relationships/slide" Target="slides/slide63.xml"/><Relationship Id="rId139" Type="http://schemas.openxmlformats.org/officeDocument/2006/relationships/slide" Target="slides/slide84.xml"/><Relationship Id="rId290" Type="http://schemas.openxmlformats.org/officeDocument/2006/relationships/slide" Target="slides/slide235.xml"/><Relationship Id="rId304" Type="http://schemas.openxmlformats.org/officeDocument/2006/relationships/slide" Target="slides/slide249.xml"/><Relationship Id="rId325" Type="http://schemas.openxmlformats.org/officeDocument/2006/relationships/slide" Target="slides/slide270.xml"/><Relationship Id="rId346" Type="http://schemas.openxmlformats.org/officeDocument/2006/relationships/slide" Target="slides/slide291.xml"/><Relationship Id="rId367" Type="http://schemas.openxmlformats.org/officeDocument/2006/relationships/slide" Target="slides/slide312.xml"/><Relationship Id="rId85" Type="http://schemas.openxmlformats.org/officeDocument/2006/relationships/slide" Target="slides/slide30.xml"/><Relationship Id="rId150" Type="http://schemas.openxmlformats.org/officeDocument/2006/relationships/slide" Target="slides/slide95.xml"/><Relationship Id="rId171" Type="http://schemas.openxmlformats.org/officeDocument/2006/relationships/slide" Target="slides/slide116.xml"/><Relationship Id="rId192" Type="http://schemas.openxmlformats.org/officeDocument/2006/relationships/slide" Target="slides/slide137.xml"/><Relationship Id="rId206" Type="http://schemas.openxmlformats.org/officeDocument/2006/relationships/slide" Target="slides/slide151.xml"/><Relationship Id="rId227" Type="http://schemas.openxmlformats.org/officeDocument/2006/relationships/slide" Target="slides/slide172.xml"/><Relationship Id="rId248" Type="http://schemas.openxmlformats.org/officeDocument/2006/relationships/slide" Target="slides/slide193.xml"/><Relationship Id="rId269" Type="http://schemas.openxmlformats.org/officeDocument/2006/relationships/slide" Target="slides/slide214.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3.xml"/><Relationship Id="rId129" Type="http://schemas.openxmlformats.org/officeDocument/2006/relationships/slide" Target="slides/slide74.xml"/><Relationship Id="rId280" Type="http://schemas.openxmlformats.org/officeDocument/2006/relationships/slide" Target="slides/slide225.xml"/><Relationship Id="rId315" Type="http://schemas.openxmlformats.org/officeDocument/2006/relationships/slide" Target="slides/slide260.xml"/><Relationship Id="rId336" Type="http://schemas.openxmlformats.org/officeDocument/2006/relationships/slide" Target="slides/slide281.xml"/><Relationship Id="rId357" Type="http://schemas.openxmlformats.org/officeDocument/2006/relationships/slide" Target="slides/slide302.xml"/><Relationship Id="rId54" Type="http://schemas.openxmlformats.org/officeDocument/2006/relationships/slideMaster" Target="slideMasters/slideMaster54.xml"/><Relationship Id="rId75" Type="http://schemas.openxmlformats.org/officeDocument/2006/relationships/slide" Target="slides/slide20.xml"/><Relationship Id="rId96" Type="http://schemas.openxmlformats.org/officeDocument/2006/relationships/slide" Target="slides/slide41.xml"/><Relationship Id="rId140" Type="http://schemas.openxmlformats.org/officeDocument/2006/relationships/slide" Target="slides/slide85.xml"/><Relationship Id="rId161" Type="http://schemas.openxmlformats.org/officeDocument/2006/relationships/slide" Target="slides/slide106.xml"/><Relationship Id="rId182" Type="http://schemas.openxmlformats.org/officeDocument/2006/relationships/slide" Target="slides/slide127.xml"/><Relationship Id="rId217" Type="http://schemas.openxmlformats.org/officeDocument/2006/relationships/slide" Target="slides/slide162.xml"/><Relationship Id="rId378" Type="http://schemas.openxmlformats.org/officeDocument/2006/relationships/theme" Target="theme/theme1.xml"/><Relationship Id="rId6" Type="http://schemas.openxmlformats.org/officeDocument/2006/relationships/slideMaster" Target="slideMasters/slideMaster6.xml"/><Relationship Id="rId238" Type="http://schemas.openxmlformats.org/officeDocument/2006/relationships/slide" Target="slides/slide183.xml"/><Relationship Id="rId259" Type="http://schemas.openxmlformats.org/officeDocument/2006/relationships/slide" Target="slides/slide204.xml"/><Relationship Id="rId23" Type="http://schemas.openxmlformats.org/officeDocument/2006/relationships/slideMaster" Target="slideMasters/slideMaster23.xml"/><Relationship Id="rId119" Type="http://schemas.openxmlformats.org/officeDocument/2006/relationships/slide" Target="slides/slide64.xml"/><Relationship Id="rId270" Type="http://schemas.openxmlformats.org/officeDocument/2006/relationships/slide" Target="slides/slide215.xml"/><Relationship Id="rId291" Type="http://schemas.openxmlformats.org/officeDocument/2006/relationships/slide" Target="slides/slide236.xml"/><Relationship Id="rId305" Type="http://schemas.openxmlformats.org/officeDocument/2006/relationships/slide" Target="slides/slide250.xml"/><Relationship Id="rId326" Type="http://schemas.openxmlformats.org/officeDocument/2006/relationships/slide" Target="slides/slide271.xml"/><Relationship Id="rId347" Type="http://schemas.openxmlformats.org/officeDocument/2006/relationships/slide" Target="slides/slide292.xml"/><Relationship Id="rId44" Type="http://schemas.openxmlformats.org/officeDocument/2006/relationships/slideMaster" Target="slideMasters/slideMaster44.xml"/><Relationship Id="rId65" Type="http://schemas.openxmlformats.org/officeDocument/2006/relationships/slide" Target="slides/slide10.xml"/><Relationship Id="rId86" Type="http://schemas.openxmlformats.org/officeDocument/2006/relationships/slide" Target="slides/slide31.xml"/><Relationship Id="rId130" Type="http://schemas.openxmlformats.org/officeDocument/2006/relationships/slide" Target="slides/slide75.xml"/><Relationship Id="rId151" Type="http://schemas.openxmlformats.org/officeDocument/2006/relationships/slide" Target="slides/slide96.xml"/><Relationship Id="rId368" Type="http://schemas.openxmlformats.org/officeDocument/2006/relationships/slide" Target="slides/slide313.xml"/><Relationship Id="rId172" Type="http://schemas.openxmlformats.org/officeDocument/2006/relationships/slide" Target="slides/slide117.xml"/><Relationship Id="rId193" Type="http://schemas.openxmlformats.org/officeDocument/2006/relationships/slide" Target="slides/slide138.xml"/><Relationship Id="rId207" Type="http://schemas.openxmlformats.org/officeDocument/2006/relationships/slide" Target="slides/slide152.xml"/><Relationship Id="rId228" Type="http://schemas.openxmlformats.org/officeDocument/2006/relationships/slide" Target="slides/slide173.xml"/><Relationship Id="rId249" Type="http://schemas.openxmlformats.org/officeDocument/2006/relationships/slide" Target="slides/slide194.xml"/><Relationship Id="rId13" Type="http://schemas.openxmlformats.org/officeDocument/2006/relationships/slideMaster" Target="slideMasters/slideMaster13.xml"/><Relationship Id="rId109" Type="http://schemas.openxmlformats.org/officeDocument/2006/relationships/slide" Target="slides/slide54.xml"/><Relationship Id="rId260" Type="http://schemas.openxmlformats.org/officeDocument/2006/relationships/slide" Target="slides/slide205.xml"/><Relationship Id="rId281" Type="http://schemas.openxmlformats.org/officeDocument/2006/relationships/slide" Target="slides/slide226.xml"/><Relationship Id="rId316" Type="http://schemas.openxmlformats.org/officeDocument/2006/relationships/slide" Target="slides/slide261.xml"/><Relationship Id="rId337" Type="http://schemas.openxmlformats.org/officeDocument/2006/relationships/slide" Target="slides/slide282.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21.xml"/><Relationship Id="rId97" Type="http://schemas.openxmlformats.org/officeDocument/2006/relationships/slide" Target="slides/slide42.xml"/><Relationship Id="rId120" Type="http://schemas.openxmlformats.org/officeDocument/2006/relationships/slide" Target="slides/slide65.xml"/><Relationship Id="rId141" Type="http://schemas.openxmlformats.org/officeDocument/2006/relationships/slide" Target="slides/slide86.xml"/><Relationship Id="rId358" Type="http://schemas.openxmlformats.org/officeDocument/2006/relationships/slide" Target="slides/slide303.xml"/><Relationship Id="rId379" Type="http://schemas.openxmlformats.org/officeDocument/2006/relationships/tableStyles" Target="tableStyles.xml"/><Relationship Id="rId7" Type="http://schemas.openxmlformats.org/officeDocument/2006/relationships/slideMaster" Target="slideMasters/slideMaster7.xml"/><Relationship Id="rId162" Type="http://schemas.openxmlformats.org/officeDocument/2006/relationships/slide" Target="slides/slide107.xml"/><Relationship Id="rId183" Type="http://schemas.openxmlformats.org/officeDocument/2006/relationships/slide" Target="slides/slide128.xml"/><Relationship Id="rId218" Type="http://schemas.openxmlformats.org/officeDocument/2006/relationships/slide" Target="slides/slide163.xml"/><Relationship Id="rId239" Type="http://schemas.openxmlformats.org/officeDocument/2006/relationships/slide" Target="slides/slide184.xml"/><Relationship Id="rId250" Type="http://schemas.openxmlformats.org/officeDocument/2006/relationships/slide" Target="slides/slide195.xml"/><Relationship Id="rId271" Type="http://schemas.openxmlformats.org/officeDocument/2006/relationships/slide" Target="slides/slide216.xml"/><Relationship Id="rId292" Type="http://schemas.openxmlformats.org/officeDocument/2006/relationships/slide" Target="slides/slide237.xml"/><Relationship Id="rId306" Type="http://schemas.openxmlformats.org/officeDocument/2006/relationships/slide" Target="slides/slide25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1.xml"/><Relationship Id="rId87" Type="http://schemas.openxmlformats.org/officeDocument/2006/relationships/slide" Target="slides/slide32.xml"/><Relationship Id="rId110" Type="http://schemas.openxmlformats.org/officeDocument/2006/relationships/slide" Target="slides/slide55.xml"/><Relationship Id="rId131" Type="http://schemas.openxmlformats.org/officeDocument/2006/relationships/slide" Target="slides/slide76.xml"/><Relationship Id="rId327" Type="http://schemas.openxmlformats.org/officeDocument/2006/relationships/slide" Target="slides/slide272.xml"/><Relationship Id="rId348" Type="http://schemas.openxmlformats.org/officeDocument/2006/relationships/slide" Target="slides/slide293.xml"/><Relationship Id="rId369" Type="http://schemas.openxmlformats.org/officeDocument/2006/relationships/slide" Target="slides/slide314.xml"/><Relationship Id="rId152" Type="http://schemas.openxmlformats.org/officeDocument/2006/relationships/slide" Target="slides/slide97.xml"/><Relationship Id="rId173" Type="http://schemas.openxmlformats.org/officeDocument/2006/relationships/slide" Target="slides/slide118.xml"/><Relationship Id="rId194" Type="http://schemas.openxmlformats.org/officeDocument/2006/relationships/slide" Target="slides/slide139.xml"/><Relationship Id="rId208" Type="http://schemas.openxmlformats.org/officeDocument/2006/relationships/slide" Target="slides/slide153.xml"/><Relationship Id="rId229" Type="http://schemas.openxmlformats.org/officeDocument/2006/relationships/slide" Target="slides/slide174.xml"/><Relationship Id="rId240" Type="http://schemas.openxmlformats.org/officeDocument/2006/relationships/slide" Target="slides/slide185.xml"/><Relationship Id="rId261" Type="http://schemas.openxmlformats.org/officeDocument/2006/relationships/slide" Target="slides/slide206.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xml"/><Relationship Id="rId77" Type="http://schemas.openxmlformats.org/officeDocument/2006/relationships/slide" Target="slides/slide22.xml"/><Relationship Id="rId100" Type="http://schemas.openxmlformats.org/officeDocument/2006/relationships/slide" Target="slides/slide45.xml"/><Relationship Id="rId282" Type="http://schemas.openxmlformats.org/officeDocument/2006/relationships/slide" Target="slides/slide227.xml"/><Relationship Id="rId317" Type="http://schemas.openxmlformats.org/officeDocument/2006/relationships/slide" Target="slides/slide262.xml"/><Relationship Id="rId338" Type="http://schemas.openxmlformats.org/officeDocument/2006/relationships/slide" Target="slides/slide283.xml"/><Relationship Id="rId359" Type="http://schemas.openxmlformats.org/officeDocument/2006/relationships/slide" Target="slides/slide304.xml"/><Relationship Id="rId8" Type="http://schemas.openxmlformats.org/officeDocument/2006/relationships/slideMaster" Target="slideMasters/slideMaster8.xml"/><Relationship Id="rId98" Type="http://schemas.openxmlformats.org/officeDocument/2006/relationships/slide" Target="slides/slide43.xml"/><Relationship Id="rId121" Type="http://schemas.openxmlformats.org/officeDocument/2006/relationships/slide" Target="slides/slide66.xml"/><Relationship Id="rId142" Type="http://schemas.openxmlformats.org/officeDocument/2006/relationships/slide" Target="slides/slide87.xml"/><Relationship Id="rId163" Type="http://schemas.openxmlformats.org/officeDocument/2006/relationships/slide" Target="slides/slide108.xml"/><Relationship Id="rId184" Type="http://schemas.openxmlformats.org/officeDocument/2006/relationships/slide" Target="slides/slide129.xml"/><Relationship Id="rId219" Type="http://schemas.openxmlformats.org/officeDocument/2006/relationships/slide" Target="slides/slide164.xml"/><Relationship Id="rId370" Type="http://schemas.openxmlformats.org/officeDocument/2006/relationships/slide" Target="slides/slide315.xml"/><Relationship Id="rId230" Type="http://schemas.openxmlformats.org/officeDocument/2006/relationships/slide" Target="slides/slide175.xml"/><Relationship Id="rId251" Type="http://schemas.openxmlformats.org/officeDocument/2006/relationships/slide" Target="slides/slide196.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2.xml"/><Relationship Id="rId272" Type="http://schemas.openxmlformats.org/officeDocument/2006/relationships/slide" Target="slides/slide217.xml"/><Relationship Id="rId293" Type="http://schemas.openxmlformats.org/officeDocument/2006/relationships/slide" Target="slides/slide238.xml"/><Relationship Id="rId307" Type="http://schemas.openxmlformats.org/officeDocument/2006/relationships/slide" Target="slides/slide252.xml"/><Relationship Id="rId328" Type="http://schemas.openxmlformats.org/officeDocument/2006/relationships/slide" Target="slides/slide273.xml"/><Relationship Id="rId349" Type="http://schemas.openxmlformats.org/officeDocument/2006/relationships/slide" Target="slides/slide294.xml"/><Relationship Id="rId88" Type="http://schemas.openxmlformats.org/officeDocument/2006/relationships/slide" Target="slides/slide33.xml"/><Relationship Id="rId111" Type="http://schemas.openxmlformats.org/officeDocument/2006/relationships/slide" Target="slides/slide56.xml"/><Relationship Id="rId132" Type="http://schemas.openxmlformats.org/officeDocument/2006/relationships/slide" Target="slides/slide77.xml"/><Relationship Id="rId153" Type="http://schemas.openxmlformats.org/officeDocument/2006/relationships/slide" Target="slides/slide98.xml"/><Relationship Id="rId174" Type="http://schemas.openxmlformats.org/officeDocument/2006/relationships/slide" Target="slides/slide119.xml"/><Relationship Id="rId195" Type="http://schemas.openxmlformats.org/officeDocument/2006/relationships/slide" Target="slides/slide140.xml"/><Relationship Id="rId209" Type="http://schemas.openxmlformats.org/officeDocument/2006/relationships/slide" Target="slides/slide154.xml"/><Relationship Id="rId360" Type="http://schemas.openxmlformats.org/officeDocument/2006/relationships/slide" Target="slides/slide305.xml"/><Relationship Id="rId220" Type="http://schemas.openxmlformats.org/officeDocument/2006/relationships/slide" Target="slides/slide165.xml"/><Relationship Id="rId241" Type="http://schemas.openxmlformats.org/officeDocument/2006/relationships/slide" Target="slides/slide18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xml"/><Relationship Id="rId262" Type="http://schemas.openxmlformats.org/officeDocument/2006/relationships/slide" Target="slides/slide207.xml"/><Relationship Id="rId283" Type="http://schemas.openxmlformats.org/officeDocument/2006/relationships/slide" Target="slides/slide228.xml"/><Relationship Id="rId318" Type="http://schemas.openxmlformats.org/officeDocument/2006/relationships/slide" Target="slides/slide263.xml"/><Relationship Id="rId339" Type="http://schemas.openxmlformats.org/officeDocument/2006/relationships/slide" Target="slides/slide284.xml"/><Relationship Id="rId78" Type="http://schemas.openxmlformats.org/officeDocument/2006/relationships/slide" Target="slides/slide23.xml"/><Relationship Id="rId99" Type="http://schemas.openxmlformats.org/officeDocument/2006/relationships/slide" Target="slides/slide44.xml"/><Relationship Id="rId101" Type="http://schemas.openxmlformats.org/officeDocument/2006/relationships/slide" Target="slides/slide46.xml"/><Relationship Id="rId122" Type="http://schemas.openxmlformats.org/officeDocument/2006/relationships/slide" Target="slides/slide67.xml"/><Relationship Id="rId143" Type="http://schemas.openxmlformats.org/officeDocument/2006/relationships/slide" Target="slides/slide88.xml"/><Relationship Id="rId164" Type="http://schemas.openxmlformats.org/officeDocument/2006/relationships/slide" Target="slides/slide109.xml"/><Relationship Id="rId185" Type="http://schemas.openxmlformats.org/officeDocument/2006/relationships/slide" Target="slides/slide130.xml"/><Relationship Id="rId350" Type="http://schemas.openxmlformats.org/officeDocument/2006/relationships/slide" Target="slides/slide295.xml"/><Relationship Id="rId371" Type="http://schemas.openxmlformats.org/officeDocument/2006/relationships/slide" Target="slides/slide316.xml"/><Relationship Id="rId9" Type="http://schemas.openxmlformats.org/officeDocument/2006/relationships/slideMaster" Target="slideMasters/slideMaster9.xml"/><Relationship Id="rId210" Type="http://schemas.openxmlformats.org/officeDocument/2006/relationships/slide" Target="slides/slide155.xml"/><Relationship Id="rId26" Type="http://schemas.openxmlformats.org/officeDocument/2006/relationships/slideMaster" Target="slideMasters/slideMaster26.xml"/><Relationship Id="rId231" Type="http://schemas.openxmlformats.org/officeDocument/2006/relationships/slide" Target="slides/slide176.xml"/><Relationship Id="rId252" Type="http://schemas.openxmlformats.org/officeDocument/2006/relationships/slide" Target="slides/slide197.xml"/><Relationship Id="rId273" Type="http://schemas.openxmlformats.org/officeDocument/2006/relationships/slide" Target="slides/slide218.xml"/><Relationship Id="rId294" Type="http://schemas.openxmlformats.org/officeDocument/2006/relationships/slide" Target="slides/slide239.xml"/><Relationship Id="rId308" Type="http://schemas.openxmlformats.org/officeDocument/2006/relationships/slide" Target="slides/slide253.xml"/><Relationship Id="rId329" Type="http://schemas.openxmlformats.org/officeDocument/2006/relationships/slide" Target="slides/slide274.xml"/><Relationship Id="rId47" Type="http://schemas.openxmlformats.org/officeDocument/2006/relationships/slideMaster" Target="slideMasters/slideMaster47.xml"/><Relationship Id="rId68" Type="http://schemas.openxmlformats.org/officeDocument/2006/relationships/slide" Target="slides/slide13.xml"/><Relationship Id="rId89" Type="http://schemas.openxmlformats.org/officeDocument/2006/relationships/slide" Target="slides/slide34.xml"/><Relationship Id="rId112" Type="http://schemas.openxmlformats.org/officeDocument/2006/relationships/slide" Target="slides/slide57.xml"/><Relationship Id="rId133" Type="http://schemas.openxmlformats.org/officeDocument/2006/relationships/slide" Target="slides/slide78.xml"/><Relationship Id="rId154" Type="http://schemas.openxmlformats.org/officeDocument/2006/relationships/slide" Target="slides/slide99.xml"/><Relationship Id="rId175" Type="http://schemas.openxmlformats.org/officeDocument/2006/relationships/slide" Target="slides/slide120.xml"/><Relationship Id="rId340" Type="http://schemas.openxmlformats.org/officeDocument/2006/relationships/slide" Target="slides/slide285.xml"/><Relationship Id="rId361" Type="http://schemas.openxmlformats.org/officeDocument/2006/relationships/slide" Target="slides/slide306.xml"/><Relationship Id="rId196" Type="http://schemas.openxmlformats.org/officeDocument/2006/relationships/slide" Target="slides/slide141.xml"/><Relationship Id="rId200" Type="http://schemas.openxmlformats.org/officeDocument/2006/relationships/slide" Target="slides/slide145.xml"/><Relationship Id="rId16" Type="http://schemas.openxmlformats.org/officeDocument/2006/relationships/slideMaster" Target="slideMasters/slideMaster16.xml"/><Relationship Id="rId221" Type="http://schemas.openxmlformats.org/officeDocument/2006/relationships/slide" Target="slides/slide166.xml"/><Relationship Id="rId242" Type="http://schemas.openxmlformats.org/officeDocument/2006/relationships/slide" Target="slides/slide187.xml"/><Relationship Id="rId263" Type="http://schemas.openxmlformats.org/officeDocument/2006/relationships/slide" Target="slides/slide208.xml"/><Relationship Id="rId284" Type="http://schemas.openxmlformats.org/officeDocument/2006/relationships/slide" Target="slides/slide229.xml"/><Relationship Id="rId319" Type="http://schemas.openxmlformats.org/officeDocument/2006/relationships/slide" Target="slides/slide264.xml"/><Relationship Id="rId37" Type="http://schemas.openxmlformats.org/officeDocument/2006/relationships/slideMaster" Target="slideMasters/slideMaster37.xml"/><Relationship Id="rId58" Type="http://schemas.openxmlformats.org/officeDocument/2006/relationships/slide" Target="slides/slide3.xml"/><Relationship Id="rId79" Type="http://schemas.openxmlformats.org/officeDocument/2006/relationships/slide" Target="slides/slide24.xml"/><Relationship Id="rId102" Type="http://schemas.openxmlformats.org/officeDocument/2006/relationships/slide" Target="slides/slide47.xml"/><Relationship Id="rId123" Type="http://schemas.openxmlformats.org/officeDocument/2006/relationships/slide" Target="slides/slide68.xml"/><Relationship Id="rId144" Type="http://schemas.openxmlformats.org/officeDocument/2006/relationships/slide" Target="slides/slide89.xml"/><Relationship Id="rId330" Type="http://schemas.openxmlformats.org/officeDocument/2006/relationships/slide" Target="slides/slide275.xml"/><Relationship Id="rId90" Type="http://schemas.openxmlformats.org/officeDocument/2006/relationships/slide" Target="slides/slide35.xml"/><Relationship Id="rId165" Type="http://schemas.openxmlformats.org/officeDocument/2006/relationships/slide" Target="slides/slide110.xml"/><Relationship Id="rId186" Type="http://schemas.openxmlformats.org/officeDocument/2006/relationships/slide" Target="slides/slide131.xml"/><Relationship Id="rId351" Type="http://schemas.openxmlformats.org/officeDocument/2006/relationships/slide" Target="slides/slide296.xml"/><Relationship Id="rId372" Type="http://schemas.openxmlformats.org/officeDocument/2006/relationships/slide" Target="slides/slide317.xml"/><Relationship Id="rId211" Type="http://schemas.openxmlformats.org/officeDocument/2006/relationships/slide" Target="slides/slide156.xml"/><Relationship Id="rId232" Type="http://schemas.openxmlformats.org/officeDocument/2006/relationships/slide" Target="slides/slide177.xml"/><Relationship Id="rId253" Type="http://schemas.openxmlformats.org/officeDocument/2006/relationships/slide" Target="slides/slide198.xml"/><Relationship Id="rId274" Type="http://schemas.openxmlformats.org/officeDocument/2006/relationships/slide" Target="slides/slide219.xml"/><Relationship Id="rId295" Type="http://schemas.openxmlformats.org/officeDocument/2006/relationships/slide" Target="slides/slide240.xml"/><Relationship Id="rId309" Type="http://schemas.openxmlformats.org/officeDocument/2006/relationships/slide" Target="slides/slide254.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4.xml"/><Relationship Id="rId113" Type="http://schemas.openxmlformats.org/officeDocument/2006/relationships/slide" Target="slides/slide58.xml"/><Relationship Id="rId134" Type="http://schemas.openxmlformats.org/officeDocument/2006/relationships/slide" Target="slides/slide79.xml"/><Relationship Id="rId320" Type="http://schemas.openxmlformats.org/officeDocument/2006/relationships/slide" Target="slides/slide265.xml"/><Relationship Id="rId80" Type="http://schemas.openxmlformats.org/officeDocument/2006/relationships/slide" Target="slides/slide25.xml"/><Relationship Id="rId155" Type="http://schemas.openxmlformats.org/officeDocument/2006/relationships/slide" Target="slides/slide100.xml"/><Relationship Id="rId176" Type="http://schemas.openxmlformats.org/officeDocument/2006/relationships/slide" Target="slides/slide121.xml"/><Relationship Id="rId197" Type="http://schemas.openxmlformats.org/officeDocument/2006/relationships/slide" Target="slides/slide142.xml"/><Relationship Id="rId341" Type="http://schemas.openxmlformats.org/officeDocument/2006/relationships/slide" Target="slides/slide286.xml"/><Relationship Id="rId362" Type="http://schemas.openxmlformats.org/officeDocument/2006/relationships/slide" Target="slides/slide307.xml"/><Relationship Id="rId201" Type="http://schemas.openxmlformats.org/officeDocument/2006/relationships/slide" Target="slides/slide146.xml"/><Relationship Id="rId222" Type="http://schemas.openxmlformats.org/officeDocument/2006/relationships/slide" Target="slides/slide167.xml"/><Relationship Id="rId243" Type="http://schemas.openxmlformats.org/officeDocument/2006/relationships/slide" Target="slides/slide188.xml"/><Relationship Id="rId264" Type="http://schemas.openxmlformats.org/officeDocument/2006/relationships/slide" Target="slides/slide209.xml"/><Relationship Id="rId285" Type="http://schemas.openxmlformats.org/officeDocument/2006/relationships/slide" Target="slides/slide23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4.xml"/><Relationship Id="rId103" Type="http://schemas.openxmlformats.org/officeDocument/2006/relationships/slide" Target="slides/slide48.xml"/><Relationship Id="rId124" Type="http://schemas.openxmlformats.org/officeDocument/2006/relationships/slide" Target="slides/slide69.xml"/><Relationship Id="rId310" Type="http://schemas.openxmlformats.org/officeDocument/2006/relationships/slide" Target="slides/slide255.xml"/><Relationship Id="rId70" Type="http://schemas.openxmlformats.org/officeDocument/2006/relationships/slide" Target="slides/slide15.xml"/><Relationship Id="rId91" Type="http://schemas.openxmlformats.org/officeDocument/2006/relationships/slide" Target="slides/slide36.xml"/><Relationship Id="rId145" Type="http://schemas.openxmlformats.org/officeDocument/2006/relationships/slide" Target="slides/slide90.xml"/><Relationship Id="rId166" Type="http://schemas.openxmlformats.org/officeDocument/2006/relationships/slide" Target="slides/slide111.xml"/><Relationship Id="rId187" Type="http://schemas.openxmlformats.org/officeDocument/2006/relationships/slide" Target="slides/slide132.xml"/><Relationship Id="rId331" Type="http://schemas.openxmlformats.org/officeDocument/2006/relationships/slide" Target="slides/slide276.xml"/><Relationship Id="rId352" Type="http://schemas.openxmlformats.org/officeDocument/2006/relationships/slide" Target="slides/slide297.xml"/><Relationship Id="rId373" Type="http://schemas.openxmlformats.org/officeDocument/2006/relationships/slide" Target="slides/slide318.xml"/><Relationship Id="rId1" Type="http://schemas.openxmlformats.org/officeDocument/2006/relationships/slideMaster" Target="slideMasters/slideMaster1.xml"/><Relationship Id="rId212" Type="http://schemas.openxmlformats.org/officeDocument/2006/relationships/slide" Target="slides/slide157.xml"/><Relationship Id="rId233" Type="http://schemas.openxmlformats.org/officeDocument/2006/relationships/slide" Target="slides/slide178.xml"/><Relationship Id="rId254" Type="http://schemas.openxmlformats.org/officeDocument/2006/relationships/slide" Target="slides/slide199.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9.xml"/><Relationship Id="rId275" Type="http://schemas.openxmlformats.org/officeDocument/2006/relationships/slide" Target="slides/slide220.xml"/><Relationship Id="rId296" Type="http://schemas.openxmlformats.org/officeDocument/2006/relationships/slide" Target="slides/slide241.xml"/><Relationship Id="rId300" Type="http://schemas.openxmlformats.org/officeDocument/2006/relationships/slide" Target="slides/slide245.xml"/><Relationship Id="rId60" Type="http://schemas.openxmlformats.org/officeDocument/2006/relationships/slide" Target="slides/slide5.xml"/><Relationship Id="rId81" Type="http://schemas.openxmlformats.org/officeDocument/2006/relationships/slide" Target="slides/slide26.xml"/><Relationship Id="rId135" Type="http://schemas.openxmlformats.org/officeDocument/2006/relationships/slide" Target="slides/slide80.xml"/><Relationship Id="rId156" Type="http://schemas.openxmlformats.org/officeDocument/2006/relationships/slide" Target="slides/slide101.xml"/><Relationship Id="rId177" Type="http://schemas.openxmlformats.org/officeDocument/2006/relationships/slide" Target="slides/slide122.xml"/><Relationship Id="rId198" Type="http://schemas.openxmlformats.org/officeDocument/2006/relationships/slide" Target="slides/slide143.xml"/><Relationship Id="rId321" Type="http://schemas.openxmlformats.org/officeDocument/2006/relationships/slide" Target="slides/slide266.xml"/><Relationship Id="rId342" Type="http://schemas.openxmlformats.org/officeDocument/2006/relationships/slide" Target="slides/slide287.xml"/><Relationship Id="rId363" Type="http://schemas.openxmlformats.org/officeDocument/2006/relationships/slide" Target="slides/slide308.xml"/><Relationship Id="rId202" Type="http://schemas.openxmlformats.org/officeDocument/2006/relationships/slide" Target="slides/slide147.xml"/><Relationship Id="rId223" Type="http://schemas.openxmlformats.org/officeDocument/2006/relationships/slide" Target="slides/slide168.xml"/><Relationship Id="rId244" Type="http://schemas.openxmlformats.org/officeDocument/2006/relationships/slide" Target="slides/slide189.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0.xml"/><Relationship Id="rId286" Type="http://schemas.openxmlformats.org/officeDocument/2006/relationships/slide" Target="slides/slide231.xml"/><Relationship Id="rId50" Type="http://schemas.openxmlformats.org/officeDocument/2006/relationships/slideMaster" Target="slideMasters/slideMaster50.xml"/><Relationship Id="rId104" Type="http://schemas.openxmlformats.org/officeDocument/2006/relationships/slide" Target="slides/slide49.xml"/><Relationship Id="rId125" Type="http://schemas.openxmlformats.org/officeDocument/2006/relationships/slide" Target="slides/slide70.xml"/><Relationship Id="rId146" Type="http://schemas.openxmlformats.org/officeDocument/2006/relationships/slide" Target="slides/slide91.xml"/><Relationship Id="rId167" Type="http://schemas.openxmlformats.org/officeDocument/2006/relationships/slide" Target="slides/slide112.xml"/><Relationship Id="rId188" Type="http://schemas.openxmlformats.org/officeDocument/2006/relationships/slide" Target="slides/slide133.xml"/><Relationship Id="rId311" Type="http://schemas.openxmlformats.org/officeDocument/2006/relationships/slide" Target="slides/slide256.xml"/><Relationship Id="rId332" Type="http://schemas.openxmlformats.org/officeDocument/2006/relationships/slide" Target="slides/slide277.xml"/><Relationship Id="rId353" Type="http://schemas.openxmlformats.org/officeDocument/2006/relationships/slide" Target="slides/slide298.xml"/><Relationship Id="rId374" Type="http://schemas.openxmlformats.org/officeDocument/2006/relationships/notesMaster" Target="notesMasters/notesMaster1.xml"/><Relationship Id="rId71" Type="http://schemas.openxmlformats.org/officeDocument/2006/relationships/slide" Target="slides/slide16.xml"/><Relationship Id="rId92" Type="http://schemas.openxmlformats.org/officeDocument/2006/relationships/slide" Target="slides/slide37.xml"/><Relationship Id="rId213" Type="http://schemas.openxmlformats.org/officeDocument/2006/relationships/slide" Target="slides/slide158.xml"/><Relationship Id="rId234" Type="http://schemas.openxmlformats.org/officeDocument/2006/relationships/slide" Target="slides/slide17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0.xml"/><Relationship Id="rId276" Type="http://schemas.openxmlformats.org/officeDocument/2006/relationships/slide" Target="slides/slide221.xml"/><Relationship Id="rId297" Type="http://schemas.openxmlformats.org/officeDocument/2006/relationships/slide" Target="slides/slide242.xml"/><Relationship Id="rId40" Type="http://schemas.openxmlformats.org/officeDocument/2006/relationships/slideMaster" Target="slideMasters/slideMaster40.xml"/><Relationship Id="rId115" Type="http://schemas.openxmlformats.org/officeDocument/2006/relationships/slide" Target="slides/slide60.xml"/><Relationship Id="rId136" Type="http://schemas.openxmlformats.org/officeDocument/2006/relationships/slide" Target="slides/slide81.xml"/><Relationship Id="rId157" Type="http://schemas.openxmlformats.org/officeDocument/2006/relationships/slide" Target="slides/slide102.xml"/><Relationship Id="rId178" Type="http://schemas.openxmlformats.org/officeDocument/2006/relationships/slide" Target="slides/slide123.xml"/><Relationship Id="rId301" Type="http://schemas.openxmlformats.org/officeDocument/2006/relationships/slide" Target="slides/slide246.xml"/><Relationship Id="rId322" Type="http://schemas.openxmlformats.org/officeDocument/2006/relationships/slide" Target="slides/slide267.xml"/><Relationship Id="rId343" Type="http://schemas.openxmlformats.org/officeDocument/2006/relationships/slide" Target="slides/slide288.xml"/><Relationship Id="rId364" Type="http://schemas.openxmlformats.org/officeDocument/2006/relationships/slide" Target="slides/slide309.xml"/><Relationship Id="rId61" Type="http://schemas.openxmlformats.org/officeDocument/2006/relationships/slide" Target="slides/slide6.xml"/><Relationship Id="rId82" Type="http://schemas.openxmlformats.org/officeDocument/2006/relationships/slide" Target="slides/slide27.xml"/><Relationship Id="rId199" Type="http://schemas.openxmlformats.org/officeDocument/2006/relationships/slide" Target="slides/slide144.xml"/><Relationship Id="rId203" Type="http://schemas.openxmlformats.org/officeDocument/2006/relationships/slide" Target="slides/slide148.xml"/><Relationship Id="rId19" Type="http://schemas.openxmlformats.org/officeDocument/2006/relationships/slideMaster" Target="slideMasters/slideMaster19.xml"/><Relationship Id="rId224" Type="http://schemas.openxmlformats.org/officeDocument/2006/relationships/slide" Target="slides/slide169.xml"/><Relationship Id="rId245" Type="http://schemas.openxmlformats.org/officeDocument/2006/relationships/slide" Target="slides/slide190.xml"/><Relationship Id="rId266" Type="http://schemas.openxmlformats.org/officeDocument/2006/relationships/slide" Target="slides/slide211.xml"/><Relationship Id="rId287" Type="http://schemas.openxmlformats.org/officeDocument/2006/relationships/slide" Target="slides/slide232.xml"/><Relationship Id="rId30" Type="http://schemas.openxmlformats.org/officeDocument/2006/relationships/slideMaster" Target="slideMasters/slideMaster30.xml"/><Relationship Id="rId105" Type="http://schemas.openxmlformats.org/officeDocument/2006/relationships/slide" Target="slides/slide50.xml"/><Relationship Id="rId126" Type="http://schemas.openxmlformats.org/officeDocument/2006/relationships/slide" Target="slides/slide71.xml"/><Relationship Id="rId147" Type="http://schemas.openxmlformats.org/officeDocument/2006/relationships/slide" Target="slides/slide92.xml"/><Relationship Id="rId168" Type="http://schemas.openxmlformats.org/officeDocument/2006/relationships/slide" Target="slides/slide113.xml"/><Relationship Id="rId312" Type="http://schemas.openxmlformats.org/officeDocument/2006/relationships/slide" Target="slides/slide257.xml"/><Relationship Id="rId333" Type="http://schemas.openxmlformats.org/officeDocument/2006/relationships/slide" Target="slides/slide278.xml"/><Relationship Id="rId354" Type="http://schemas.openxmlformats.org/officeDocument/2006/relationships/slide" Target="slides/slide299.xml"/><Relationship Id="rId51" Type="http://schemas.openxmlformats.org/officeDocument/2006/relationships/slideMaster" Target="slideMasters/slideMaster51.xml"/><Relationship Id="rId72" Type="http://schemas.openxmlformats.org/officeDocument/2006/relationships/slide" Target="slides/slide17.xml"/><Relationship Id="rId93" Type="http://schemas.openxmlformats.org/officeDocument/2006/relationships/slide" Target="slides/slide38.xml"/><Relationship Id="rId189" Type="http://schemas.openxmlformats.org/officeDocument/2006/relationships/slide" Target="slides/slide134.xml"/><Relationship Id="rId375" Type="http://schemas.openxmlformats.org/officeDocument/2006/relationships/handoutMaster" Target="handoutMasters/handoutMaster1.xml"/><Relationship Id="rId3" Type="http://schemas.openxmlformats.org/officeDocument/2006/relationships/slideMaster" Target="slideMasters/slideMaster3.xml"/><Relationship Id="rId214" Type="http://schemas.openxmlformats.org/officeDocument/2006/relationships/slide" Target="slides/slide159.xml"/><Relationship Id="rId235" Type="http://schemas.openxmlformats.org/officeDocument/2006/relationships/slide" Target="slides/slide180.xml"/><Relationship Id="rId256" Type="http://schemas.openxmlformats.org/officeDocument/2006/relationships/slide" Target="slides/slide201.xml"/><Relationship Id="rId277" Type="http://schemas.openxmlformats.org/officeDocument/2006/relationships/slide" Target="slides/slide222.xml"/><Relationship Id="rId298" Type="http://schemas.openxmlformats.org/officeDocument/2006/relationships/slide" Target="slides/slide243.xml"/><Relationship Id="rId116" Type="http://schemas.openxmlformats.org/officeDocument/2006/relationships/slide" Target="slides/slide61.xml"/><Relationship Id="rId137" Type="http://schemas.openxmlformats.org/officeDocument/2006/relationships/slide" Target="slides/slide82.xml"/><Relationship Id="rId158" Type="http://schemas.openxmlformats.org/officeDocument/2006/relationships/slide" Target="slides/slide103.xml"/><Relationship Id="rId302" Type="http://schemas.openxmlformats.org/officeDocument/2006/relationships/slide" Target="slides/slide247.xml"/><Relationship Id="rId323" Type="http://schemas.openxmlformats.org/officeDocument/2006/relationships/slide" Target="slides/slide268.xml"/><Relationship Id="rId344" Type="http://schemas.openxmlformats.org/officeDocument/2006/relationships/slide" Target="slides/slide28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7.xml"/><Relationship Id="rId83" Type="http://schemas.openxmlformats.org/officeDocument/2006/relationships/slide" Target="slides/slide28.xml"/><Relationship Id="rId179" Type="http://schemas.openxmlformats.org/officeDocument/2006/relationships/slide" Target="slides/slide124.xml"/><Relationship Id="rId365" Type="http://schemas.openxmlformats.org/officeDocument/2006/relationships/slide" Target="slides/slide310.xml"/><Relationship Id="rId190" Type="http://schemas.openxmlformats.org/officeDocument/2006/relationships/slide" Target="slides/slide135.xml"/><Relationship Id="rId204" Type="http://schemas.openxmlformats.org/officeDocument/2006/relationships/slide" Target="slides/slide149.xml"/><Relationship Id="rId225" Type="http://schemas.openxmlformats.org/officeDocument/2006/relationships/slide" Target="slides/slide170.xml"/><Relationship Id="rId246" Type="http://schemas.openxmlformats.org/officeDocument/2006/relationships/slide" Target="slides/slide191.xml"/><Relationship Id="rId267" Type="http://schemas.openxmlformats.org/officeDocument/2006/relationships/slide" Target="slides/slide212.xml"/><Relationship Id="rId288" Type="http://schemas.openxmlformats.org/officeDocument/2006/relationships/slide" Target="slides/slide233.xml"/><Relationship Id="rId106" Type="http://schemas.openxmlformats.org/officeDocument/2006/relationships/slide" Target="slides/slide51.xml"/><Relationship Id="rId127" Type="http://schemas.openxmlformats.org/officeDocument/2006/relationships/slide" Target="slides/slide72.xml"/><Relationship Id="rId313" Type="http://schemas.openxmlformats.org/officeDocument/2006/relationships/slide" Target="slides/slide25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8.xml"/><Relationship Id="rId94" Type="http://schemas.openxmlformats.org/officeDocument/2006/relationships/slide" Target="slides/slide39.xml"/><Relationship Id="rId148" Type="http://schemas.openxmlformats.org/officeDocument/2006/relationships/slide" Target="slides/slide93.xml"/><Relationship Id="rId169" Type="http://schemas.openxmlformats.org/officeDocument/2006/relationships/slide" Target="slides/slide114.xml"/><Relationship Id="rId334" Type="http://schemas.openxmlformats.org/officeDocument/2006/relationships/slide" Target="slides/slide279.xml"/><Relationship Id="rId355" Type="http://schemas.openxmlformats.org/officeDocument/2006/relationships/slide" Target="slides/slide300.xml"/><Relationship Id="rId376" Type="http://schemas.openxmlformats.org/officeDocument/2006/relationships/presProps" Target="presProps.xml"/><Relationship Id="rId4" Type="http://schemas.openxmlformats.org/officeDocument/2006/relationships/slideMaster" Target="slideMasters/slideMaster4.xml"/><Relationship Id="rId180" Type="http://schemas.openxmlformats.org/officeDocument/2006/relationships/slide" Target="slides/slide125.xml"/><Relationship Id="rId215" Type="http://schemas.openxmlformats.org/officeDocument/2006/relationships/slide" Target="slides/slide160.xml"/><Relationship Id="rId236" Type="http://schemas.openxmlformats.org/officeDocument/2006/relationships/slide" Target="slides/slide181.xml"/><Relationship Id="rId257" Type="http://schemas.openxmlformats.org/officeDocument/2006/relationships/slide" Target="slides/slide202.xml"/><Relationship Id="rId278" Type="http://schemas.openxmlformats.org/officeDocument/2006/relationships/slide" Target="slides/slide22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a:pPr>
            <a:r>
              <a:rPr lang="en-US" sz="2800" dirty="0" smtClean="0"/>
              <a:t>2011 – 2012 Irregularity Types </a:t>
            </a:r>
            <a:endParaRPr lang="en-US" sz="2800" dirty="0"/>
          </a:p>
        </c:rich>
      </c:tx>
      <c:layout>
        <c:manualLayout>
          <c:xMode val="edge"/>
          <c:yMode val="edge"/>
          <c:x val="0.27501668586007644"/>
          <c:y val="3.1746031746031744E-2"/>
        </c:manualLayout>
      </c:layout>
      <c:overlay val="0"/>
    </c:title>
    <c:autoTitleDeleted val="0"/>
    <c:plotArea>
      <c:layout/>
      <c:barChart>
        <c:barDir val="col"/>
        <c:grouping val="clustered"/>
        <c:varyColors val="1"/>
        <c:ser>
          <c:idx val="0"/>
          <c:order val="0"/>
          <c:tx>
            <c:strRef>
              <c:f>Sheet1!$B$1</c:f>
              <c:strCache>
                <c:ptCount val="1"/>
                <c:pt idx="0">
                  <c:v>Series 1</c:v>
                </c:pt>
              </c:strCache>
            </c:strRef>
          </c:tx>
          <c:invertIfNegative val="0"/>
          <c:cat>
            <c:strRef>
              <c:f>Sheet1!$A$2:$A$7</c:f>
              <c:strCache>
                <c:ptCount val="6"/>
                <c:pt idx="0">
                  <c:v>Eligibility</c:v>
                </c:pt>
                <c:pt idx="1">
                  <c:v>IEP</c:v>
                </c:pt>
                <c:pt idx="2">
                  <c:v>Materials Handling</c:v>
                </c:pt>
                <c:pt idx="3">
                  <c:v>Monitoring</c:v>
                </c:pt>
                <c:pt idx="4">
                  <c:v>Procedural </c:v>
                </c:pt>
                <c:pt idx="5">
                  <c:v>Non-violation</c:v>
                </c:pt>
              </c:strCache>
            </c:strRef>
          </c:cat>
          <c:val>
            <c:numRef>
              <c:f>Sheet1!$B$2:$B$7</c:f>
              <c:numCache>
                <c:formatCode>General</c:formatCode>
                <c:ptCount val="6"/>
                <c:pt idx="0">
                  <c:v>509</c:v>
                </c:pt>
                <c:pt idx="1">
                  <c:v>643</c:v>
                </c:pt>
                <c:pt idx="2">
                  <c:v>146</c:v>
                </c:pt>
                <c:pt idx="3">
                  <c:v>1122</c:v>
                </c:pt>
                <c:pt idx="4">
                  <c:v>1335</c:v>
                </c:pt>
                <c:pt idx="5">
                  <c:v>180</c:v>
                </c:pt>
              </c:numCache>
            </c:numRef>
          </c:val>
        </c:ser>
        <c:dLbls>
          <c:showLegendKey val="0"/>
          <c:showVal val="0"/>
          <c:showCatName val="0"/>
          <c:showSerName val="0"/>
          <c:showPercent val="0"/>
          <c:showBubbleSize val="0"/>
        </c:dLbls>
        <c:gapWidth val="150"/>
        <c:axId val="240755456"/>
        <c:axId val="240756992"/>
      </c:barChart>
      <c:catAx>
        <c:axId val="240755456"/>
        <c:scaling>
          <c:orientation val="minMax"/>
        </c:scaling>
        <c:delete val="0"/>
        <c:axPos val="b"/>
        <c:majorTickMark val="out"/>
        <c:minorTickMark val="none"/>
        <c:tickLblPos val="nextTo"/>
        <c:txPr>
          <a:bodyPr/>
          <a:lstStyle/>
          <a:p>
            <a:pPr>
              <a:defRPr sz="2000" baseline="0">
                <a:latin typeface="Arial Narrow" pitchFamily="34" charset="0"/>
              </a:defRPr>
            </a:pPr>
            <a:endParaRPr lang="en-US"/>
          </a:p>
        </c:txPr>
        <c:crossAx val="240756992"/>
        <c:crosses val="autoZero"/>
        <c:auto val="1"/>
        <c:lblAlgn val="ctr"/>
        <c:lblOffset val="100"/>
        <c:noMultiLvlLbl val="0"/>
      </c:catAx>
      <c:valAx>
        <c:axId val="240756992"/>
        <c:scaling>
          <c:orientation val="minMax"/>
        </c:scaling>
        <c:delete val="0"/>
        <c:axPos val="l"/>
        <c:majorGridlines/>
        <c:numFmt formatCode="General" sourceLinked="1"/>
        <c:majorTickMark val="out"/>
        <c:minorTickMark val="none"/>
        <c:tickLblPos val="nextTo"/>
        <c:crossAx val="24075545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D3855A-2D6C-4A83-B744-3FEC08905595}" type="doc">
      <dgm:prSet loTypeId="urn:microsoft.com/office/officeart/2005/8/layout/pyramid3" loCatId="pyramid" qsTypeId="urn:microsoft.com/office/officeart/2005/8/quickstyle/simple1#1" qsCatId="simple" csTypeId="urn:microsoft.com/office/officeart/2005/8/colors/accent1_2#1" csCatId="accent1" phldr="1"/>
      <dgm:spPr/>
    </dgm:pt>
    <dgm:pt modelId="{85990B45-5F94-4B5C-8E7A-5D875E834433}">
      <dgm:prSet phldrT="[Text]" custT="1"/>
      <dgm:spPr>
        <a:solidFill>
          <a:srgbClr val="800000"/>
        </a:solidFill>
      </dgm:spPr>
      <dgm:t>
        <a:bodyPr/>
        <a:lstStyle/>
        <a:p>
          <a:r>
            <a:rPr lang="en-US" sz="6600" dirty="0" smtClean="0">
              <a:solidFill>
                <a:schemeClr val="bg1"/>
              </a:solidFill>
              <a:latin typeface="+mj-lt"/>
            </a:rPr>
            <a:t>Type 2</a:t>
          </a:r>
          <a:endParaRPr lang="en-US" sz="6600" dirty="0">
            <a:solidFill>
              <a:schemeClr val="bg1"/>
            </a:solidFill>
            <a:latin typeface="+mj-lt"/>
          </a:endParaRPr>
        </a:p>
      </dgm:t>
    </dgm:pt>
    <dgm:pt modelId="{D9879983-FC2D-47B6-B427-43F1AB6CCD0F}" type="parTrans" cxnId="{D556B63B-4E83-4848-8FC5-21FF8CD25625}">
      <dgm:prSet/>
      <dgm:spPr/>
      <dgm:t>
        <a:bodyPr/>
        <a:lstStyle/>
        <a:p>
          <a:endParaRPr lang="en-US"/>
        </a:p>
      </dgm:t>
    </dgm:pt>
    <dgm:pt modelId="{33C5D480-B145-42CC-83E4-B590054BC8C4}" type="sibTrans" cxnId="{D556B63B-4E83-4848-8FC5-21FF8CD25625}">
      <dgm:prSet/>
      <dgm:spPr/>
      <dgm:t>
        <a:bodyPr/>
        <a:lstStyle/>
        <a:p>
          <a:endParaRPr lang="en-US"/>
        </a:p>
      </dgm:t>
    </dgm:pt>
    <dgm:pt modelId="{A0E5A4CE-CAE0-4111-BCF2-CE1389E38F68}">
      <dgm:prSet phldrT="[Text]" custT="1"/>
      <dgm:spPr>
        <a:solidFill>
          <a:srgbClr val="800000"/>
        </a:solidFill>
      </dgm:spPr>
      <dgm:t>
        <a:bodyPr/>
        <a:lstStyle/>
        <a:p>
          <a:r>
            <a:rPr lang="en-US" sz="3200" dirty="0" smtClean="0">
              <a:solidFill>
                <a:schemeClr val="bg1"/>
              </a:solidFill>
              <a:latin typeface="+mj-lt"/>
            </a:rPr>
            <a:t>Type 3</a:t>
          </a:r>
          <a:endParaRPr lang="en-US" sz="3200" dirty="0">
            <a:solidFill>
              <a:schemeClr val="bg1"/>
            </a:solidFill>
            <a:latin typeface="+mj-lt"/>
          </a:endParaRPr>
        </a:p>
      </dgm:t>
    </dgm:pt>
    <dgm:pt modelId="{C2D5591A-4C0A-40BF-B3D6-FB2F397D1431}" type="parTrans" cxnId="{81BF04B9-3D5A-4CA6-8FDC-87725BFFD68B}">
      <dgm:prSet/>
      <dgm:spPr/>
      <dgm:t>
        <a:bodyPr/>
        <a:lstStyle/>
        <a:p>
          <a:endParaRPr lang="en-US"/>
        </a:p>
      </dgm:t>
    </dgm:pt>
    <dgm:pt modelId="{1F0C5C7F-EB4C-4BB8-B672-2D4B8ED741BA}" type="sibTrans" cxnId="{81BF04B9-3D5A-4CA6-8FDC-87725BFFD68B}">
      <dgm:prSet/>
      <dgm:spPr/>
      <dgm:t>
        <a:bodyPr/>
        <a:lstStyle/>
        <a:p>
          <a:endParaRPr lang="en-US"/>
        </a:p>
      </dgm:t>
    </dgm:pt>
    <dgm:pt modelId="{E022CD35-0830-46D9-82A6-921C0DE58D6D}">
      <dgm:prSet phldrT="[Text]" custT="1"/>
      <dgm:spPr>
        <a:solidFill>
          <a:srgbClr val="800000"/>
        </a:solidFill>
      </dgm:spPr>
      <dgm:t>
        <a:bodyPr/>
        <a:lstStyle/>
        <a:p>
          <a:r>
            <a:rPr lang="en-US" sz="9600" dirty="0" smtClean="0">
              <a:solidFill>
                <a:schemeClr val="bg1"/>
              </a:solidFill>
              <a:latin typeface="+mj-lt"/>
            </a:rPr>
            <a:t>Type 1</a:t>
          </a:r>
          <a:endParaRPr lang="en-US" sz="9600" dirty="0">
            <a:solidFill>
              <a:schemeClr val="bg1"/>
            </a:solidFill>
            <a:latin typeface="+mj-lt"/>
          </a:endParaRPr>
        </a:p>
      </dgm:t>
    </dgm:pt>
    <dgm:pt modelId="{DFD64F34-62A6-4411-902C-00BD55F209B0}" type="sibTrans" cxnId="{FAEB80F5-13C0-4404-9893-7706601ED614}">
      <dgm:prSet/>
      <dgm:spPr/>
      <dgm:t>
        <a:bodyPr/>
        <a:lstStyle/>
        <a:p>
          <a:endParaRPr lang="en-US"/>
        </a:p>
      </dgm:t>
    </dgm:pt>
    <dgm:pt modelId="{F5943D78-A34F-40AC-9210-357E3E8C55D2}" type="parTrans" cxnId="{FAEB80F5-13C0-4404-9893-7706601ED614}">
      <dgm:prSet/>
      <dgm:spPr/>
      <dgm:t>
        <a:bodyPr/>
        <a:lstStyle/>
        <a:p>
          <a:endParaRPr lang="en-US"/>
        </a:p>
      </dgm:t>
    </dgm:pt>
    <dgm:pt modelId="{7E54DE94-EA1F-4693-98A2-BC6ACDA2CCFE}" type="pres">
      <dgm:prSet presAssocID="{54D3855A-2D6C-4A83-B744-3FEC08905595}" presName="Name0" presStyleCnt="0">
        <dgm:presLayoutVars>
          <dgm:dir/>
          <dgm:animLvl val="lvl"/>
          <dgm:resizeHandles val="exact"/>
        </dgm:presLayoutVars>
      </dgm:prSet>
      <dgm:spPr/>
    </dgm:pt>
    <dgm:pt modelId="{D1139332-3886-431E-B742-5D78E400C388}" type="pres">
      <dgm:prSet presAssocID="{E022CD35-0830-46D9-82A6-921C0DE58D6D}" presName="Name8" presStyleCnt="0"/>
      <dgm:spPr/>
    </dgm:pt>
    <dgm:pt modelId="{83C5D6F4-D021-4732-8B45-395CA45D8A2A}" type="pres">
      <dgm:prSet presAssocID="{E022CD35-0830-46D9-82A6-921C0DE58D6D}" presName="level" presStyleLbl="node1" presStyleIdx="0" presStyleCnt="3" custLinFactNeighborY="-4688">
        <dgm:presLayoutVars>
          <dgm:chMax val="1"/>
          <dgm:bulletEnabled val="1"/>
        </dgm:presLayoutVars>
      </dgm:prSet>
      <dgm:spPr/>
      <dgm:t>
        <a:bodyPr/>
        <a:lstStyle/>
        <a:p>
          <a:endParaRPr lang="en-US"/>
        </a:p>
      </dgm:t>
    </dgm:pt>
    <dgm:pt modelId="{B5B4437A-2619-48B0-8B6B-29277DF2DE82}" type="pres">
      <dgm:prSet presAssocID="{E022CD35-0830-46D9-82A6-921C0DE58D6D}" presName="levelTx" presStyleLbl="revTx" presStyleIdx="0" presStyleCnt="0">
        <dgm:presLayoutVars>
          <dgm:chMax val="1"/>
          <dgm:bulletEnabled val="1"/>
        </dgm:presLayoutVars>
      </dgm:prSet>
      <dgm:spPr/>
      <dgm:t>
        <a:bodyPr/>
        <a:lstStyle/>
        <a:p>
          <a:endParaRPr lang="en-US"/>
        </a:p>
      </dgm:t>
    </dgm:pt>
    <dgm:pt modelId="{DFC70E30-E61A-4045-8487-EEB426246354}" type="pres">
      <dgm:prSet presAssocID="{85990B45-5F94-4B5C-8E7A-5D875E834433}" presName="Name8" presStyleCnt="0"/>
      <dgm:spPr/>
    </dgm:pt>
    <dgm:pt modelId="{7AB54873-5889-4F9F-89ED-27B6C22CD264}" type="pres">
      <dgm:prSet presAssocID="{85990B45-5F94-4B5C-8E7A-5D875E834433}" presName="level" presStyleLbl="node1" presStyleIdx="1" presStyleCnt="3">
        <dgm:presLayoutVars>
          <dgm:chMax val="1"/>
          <dgm:bulletEnabled val="1"/>
        </dgm:presLayoutVars>
      </dgm:prSet>
      <dgm:spPr/>
      <dgm:t>
        <a:bodyPr/>
        <a:lstStyle/>
        <a:p>
          <a:endParaRPr lang="en-US"/>
        </a:p>
      </dgm:t>
    </dgm:pt>
    <dgm:pt modelId="{971D5532-D6EB-4CF7-9037-6F416215B6F6}" type="pres">
      <dgm:prSet presAssocID="{85990B45-5F94-4B5C-8E7A-5D875E834433}" presName="levelTx" presStyleLbl="revTx" presStyleIdx="0" presStyleCnt="0">
        <dgm:presLayoutVars>
          <dgm:chMax val="1"/>
          <dgm:bulletEnabled val="1"/>
        </dgm:presLayoutVars>
      </dgm:prSet>
      <dgm:spPr/>
      <dgm:t>
        <a:bodyPr/>
        <a:lstStyle/>
        <a:p>
          <a:endParaRPr lang="en-US"/>
        </a:p>
      </dgm:t>
    </dgm:pt>
    <dgm:pt modelId="{CEA618B3-4288-44AE-84E1-B5BD6D1E36EE}" type="pres">
      <dgm:prSet presAssocID="{A0E5A4CE-CAE0-4111-BCF2-CE1389E38F68}" presName="Name8" presStyleCnt="0"/>
      <dgm:spPr/>
    </dgm:pt>
    <dgm:pt modelId="{0157599B-E953-4711-AD86-D840885F0FDE}" type="pres">
      <dgm:prSet presAssocID="{A0E5A4CE-CAE0-4111-BCF2-CE1389E38F68}" presName="level" presStyleLbl="node1" presStyleIdx="2" presStyleCnt="3" custLinFactNeighborY="3193">
        <dgm:presLayoutVars>
          <dgm:chMax val="1"/>
          <dgm:bulletEnabled val="1"/>
        </dgm:presLayoutVars>
      </dgm:prSet>
      <dgm:spPr/>
      <dgm:t>
        <a:bodyPr/>
        <a:lstStyle/>
        <a:p>
          <a:endParaRPr lang="en-US"/>
        </a:p>
      </dgm:t>
    </dgm:pt>
    <dgm:pt modelId="{D842F47A-292F-4321-A286-E8CC56A9FE8C}" type="pres">
      <dgm:prSet presAssocID="{A0E5A4CE-CAE0-4111-BCF2-CE1389E38F68}" presName="levelTx" presStyleLbl="revTx" presStyleIdx="0" presStyleCnt="0">
        <dgm:presLayoutVars>
          <dgm:chMax val="1"/>
          <dgm:bulletEnabled val="1"/>
        </dgm:presLayoutVars>
      </dgm:prSet>
      <dgm:spPr/>
      <dgm:t>
        <a:bodyPr/>
        <a:lstStyle/>
        <a:p>
          <a:endParaRPr lang="en-US"/>
        </a:p>
      </dgm:t>
    </dgm:pt>
  </dgm:ptLst>
  <dgm:cxnLst>
    <dgm:cxn modelId="{BE3162FA-451B-4D50-8DE3-0222DD5CF02F}" type="presOf" srcId="{85990B45-5F94-4B5C-8E7A-5D875E834433}" destId="{971D5532-D6EB-4CF7-9037-6F416215B6F6}" srcOrd="1" destOrd="0" presId="urn:microsoft.com/office/officeart/2005/8/layout/pyramid3"/>
    <dgm:cxn modelId="{652CFD98-F1F5-40DA-89E9-35BFDCCBAFE7}" type="presOf" srcId="{E022CD35-0830-46D9-82A6-921C0DE58D6D}" destId="{B5B4437A-2619-48B0-8B6B-29277DF2DE82}" srcOrd="1" destOrd="0" presId="urn:microsoft.com/office/officeart/2005/8/layout/pyramid3"/>
    <dgm:cxn modelId="{B05F46E8-B26F-4B17-96B0-06651FE39B10}" type="presOf" srcId="{E022CD35-0830-46D9-82A6-921C0DE58D6D}" destId="{83C5D6F4-D021-4732-8B45-395CA45D8A2A}" srcOrd="0" destOrd="0" presId="urn:microsoft.com/office/officeart/2005/8/layout/pyramid3"/>
    <dgm:cxn modelId="{81BF04B9-3D5A-4CA6-8FDC-87725BFFD68B}" srcId="{54D3855A-2D6C-4A83-B744-3FEC08905595}" destId="{A0E5A4CE-CAE0-4111-BCF2-CE1389E38F68}" srcOrd="2" destOrd="0" parTransId="{C2D5591A-4C0A-40BF-B3D6-FB2F397D1431}" sibTransId="{1F0C5C7F-EB4C-4BB8-B672-2D4B8ED741BA}"/>
    <dgm:cxn modelId="{FAEB80F5-13C0-4404-9893-7706601ED614}" srcId="{54D3855A-2D6C-4A83-B744-3FEC08905595}" destId="{E022CD35-0830-46D9-82A6-921C0DE58D6D}" srcOrd="0" destOrd="0" parTransId="{F5943D78-A34F-40AC-9210-357E3E8C55D2}" sibTransId="{DFD64F34-62A6-4411-902C-00BD55F209B0}"/>
    <dgm:cxn modelId="{39C8CA10-D613-49C4-BC16-7D4CE48D36D9}" type="presOf" srcId="{A0E5A4CE-CAE0-4111-BCF2-CE1389E38F68}" destId="{D842F47A-292F-4321-A286-E8CC56A9FE8C}" srcOrd="1" destOrd="0" presId="urn:microsoft.com/office/officeart/2005/8/layout/pyramid3"/>
    <dgm:cxn modelId="{57446184-4EC5-44A4-A0D1-53B7598F73BC}" type="presOf" srcId="{85990B45-5F94-4B5C-8E7A-5D875E834433}" destId="{7AB54873-5889-4F9F-89ED-27B6C22CD264}" srcOrd="0" destOrd="0" presId="urn:microsoft.com/office/officeart/2005/8/layout/pyramid3"/>
    <dgm:cxn modelId="{D556B63B-4E83-4848-8FC5-21FF8CD25625}" srcId="{54D3855A-2D6C-4A83-B744-3FEC08905595}" destId="{85990B45-5F94-4B5C-8E7A-5D875E834433}" srcOrd="1" destOrd="0" parTransId="{D9879983-FC2D-47B6-B427-43F1AB6CCD0F}" sibTransId="{33C5D480-B145-42CC-83E4-B590054BC8C4}"/>
    <dgm:cxn modelId="{A090ED02-6A6F-4F11-8370-85933746CCF6}" type="presOf" srcId="{A0E5A4CE-CAE0-4111-BCF2-CE1389E38F68}" destId="{0157599B-E953-4711-AD86-D840885F0FDE}" srcOrd="0" destOrd="0" presId="urn:microsoft.com/office/officeart/2005/8/layout/pyramid3"/>
    <dgm:cxn modelId="{878D474A-63FC-4E29-BDDC-C1221A7EA29B}" type="presOf" srcId="{54D3855A-2D6C-4A83-B744-3FEC08905595}" destId="{7E54DE94-EA1F-4693-98A2-BC6ACDA2CCFE}" srcOrd="0" destOrd="0" presId="urn:microsoft.com/office/officeart/2005/8/layout/pyramid3"/>
    <dgm:cxn modelId="{C02B0344-0ADE-4EAC-ADB6-61FC387CCBB7}" type="presParOf" srcId="{7E54DE94-EA1F-4693-98A2-BC6ACDA2CCFE}" destId="{D1139332-3886-431E-B742-5D78E400C388}" srcOrd="0" destOrd="0" presId="urn:microsoft.com/office/officeart/2005/8/layout/pyramid3"/>
    <dgm:cxn modelId="{B1184F04-04CD-4AC9-822A-87D8BA4C4732}" type="presParOf" srcId="{D1139332-3886-431E-B742-5D78E400C388}" destId="{83C5D6F4-D021-4732-8B45-395CA45D8A2A}" srcOrd="0" destOrd="0" presId="urn:microsoft.com/office/officeart/2005/8/layout/pyramid3"/>
    <dgm:cxn modelId="{E1FE19BE-F133-487C-9883-ECE9E40D1C9E}" type="presParOf" srcId="{D1139332-3886-431E-B742-5D78E400C388}" destId="{B5B4437A-2619-48B0-8B6B-29277DF2DE82}" srcOrd="1" destOrd="0" presId="urn:microsoft.com/office/officeart/2005/8/layout/pyramid3"/>
    <dgm:cxn modelId="{21C24715-2947-4DA1-8789-EFEBB9E2AF55}" type="presParOf" srcId="{7E54DE94-EA1F-4693-98A2-BC6ACDA2CCFE}" destId="{DFC70E30-E61A-4045-8487-EEB426246354}" srcOrd="1" destOrd="0" presId="urn:microsoft.com/office/officeart/2005/8/layout/pyramid3"/>
    <dgm:cxn modelId="{45323EE9-2572-4F92-822A-473B376DDD3F}" type="presParOf" srcId="{DFC70E30-E61A-4045-8487-EEB426246354}" destId="{7AB54873-5889-4F9F-89ED-27B6C22CD264}" srcOrd="0" destOrd="0" presId="urn:microsoft.com/office/officeart/2005/8/layout/pyramid3"/>
    <dgm:cxn modelId="{CA560CDD-E94B-4C99-ADCA-D07104D4ED1B}" type="presParOf" srcId="{DFC70E30-E61A-4045-8487-EEB426246354}" destId="{971D5532-D6EB-4CF7-9037-6F416215B6F6}" srcOrd="1" destOrd="0" presId="urn:microsoft.com/office/officeart/2005/8/layout/pyramid3"/>
    <dgm:cxn modelId="{CFCED7A3-8151-49BC-83BE-7EFCA617D873}" type="presParOf" srcId="{7E54DE94-EA1F-4693-98A2-BC6ACDA2CCFE}" destId="{CEA618B3-4288-44AE-84E1-B5BD6D1E36EE}" srcOrd="2" destOrd="0" presId="urn:microsoft.com/office/officeart/2005/8/layout/pyramid3"/>
    <dgm:cxn modelId="{A4545BAA-FEA3-460D-91EB-93DBDC0A90B9}" type="presParOf" srcId="{CEA618B3-4288-44AE-84E1-B5BD6D1E36EE}" destId="{0157599B-E953-4711-AD86-D840885F0FDE}" srcOrd="0" destOrd="0" presId="urn:microsoft.com/office/officeart/2005/8/layout/pyramid3"/>
    <dgm:cxn modelId="{D9FD50B6-3A60-40ED-A47A-B0B9720251AE}" type="presParOf" srcId="{CEA618B3-4288-44AE-84E1-B5BD6D1E36EE}" destId="{D842F47A-292F-4321-A286-E8CC56A9FE8C}" srcOrd="1" destOrd="0" presId="urn:microsoft.com/office/officeart/2005/8/layout/pyramid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C5D6F4-D021-4732-8B45-395CA45D8A2A}">
      <dsp:nvSpPr>
        <dsp:cNvPr id="0" name=""/>
        <dsp:cNvSpPr/>
      </dsp:nvSpPr>
      <dsp:spPr>
        <a:xfrm rot="10800000">
          <a:off x="0" y="0"/>
          <a:ext cx="7239000" cy="1524000"/>
        </a:xfrm>
        <a:prstGeom prst="trapezoid">
          <a:avLst>
            <a:gd name="adj" fmla="val 79167"/>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4267200">
            <a:lnSpc>
              <a:spcPct val="90000"/>
            </a:lnSpc>
            <a:spcBef>
              <a:spcPct val="0"/>
            </a:spcBef>
            <a:spcAft>
              <a:spcPct val="35000"/>
            </a:spcAft>
          </a:pPr>
          <a:r>
            <a:rPr lang="en-US" sz="9600" kern="1200" dirty="0" smtClean="0">
              <a:solidFill>
                <a:schemeClr val="bg1"/>
              </a:solidFill>
              <a:latin typeface="+mj-lt"/>
            </a:rPr>
            <a:t>Type 1</a:t>
          </a:r>
          <a:endParaRPr lang="en-US" sz="9600" kern="1200" dirty="0">
            <a:solidFill>
              <a:schemeClr val="bg1"/>
            </a:solidFill>
            <a:latin typeface="+mj-lt"/>
          </a:endParaRPr>
        </a:p>
      </dsp:txBody>
      <dsp:txXfrm rot="-10800000">
        <a:off x="1266824" y="0"/>
        <a:ext cx="4705350" cy="1524000"/>
      </dsp:txXfrm>
    </dsp:sp>
    <dsp:sp modelId="{7AB54873-5889-4F9F-89ED-27B6C22CD264}">
      <dsp:nvSpPr>
        <dsp:cNvPr id="0" name=""/>
        <dsp:cNvSpPr/>
      </dsp:nvSpPr>
      <dsp:spPr>
        <a:xfrm rot="10800000">
          <a:off x="1206499" y="1523999"/>
          <a:ext cx="4826000" cy="1524000"/>
        </a:xfrm>
        <a:prstGeom prst="trapezoid">
          <a:avLst>
            <a:gd name="adj" fmla="val 79167"/>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2933700">
            <a:lnSpc>
              <a:spcPct val="90000"/>
            </a:lnSpc>
            <a:spcBef>
              <a:spcPct val="0"/>
            </a:spcBef>
            <a:spcAft>
              <a:spcPct val="35000"/>
            </a:spcAft>
          </a:pPr>
          <a:r>
            <a:rPr lang="en-US" sz="6600" kern="1200" dirty="0" smtClean="0">
              <a:solidFill>
                <a:schemeClr val="bg1"/>
              </a:solidFill>
              <a:latin typeface="+mj-lt"/>
            </a:rPr>
            <a:t>Type 2</a:t>
          </a:r>
          <a:endParaRPr lang="en-US" sz="6600" kern="1200" dirty="0">
            <a:solidFill>
              <a:schemeClr val="bg1"/>
            </a:solidFill>
            <a:latin typeface="+mj-lt"/>
          </a:endParaRPr>
        </a:p>
      </dsp:txBody>
      <dsp:txXfrm rot="-10800000">
        <a:off x="2051049" y="1523999"/>
        <a:ext cx="3136900" cy="1524000"/>
      </dsp:txXfrm>
    </dsp:sp>
    <dsp:sp modelId="{0157599B-E953-4711-AD86-D840885F0FDE}">
      <dsp:nvSpPr>
        <dsp:cNvPr id="0" name=""/>
        <dsp:cNvSpPr/>
      </dsp:nvSpPr>
      <dsp:spPr>
        <a:xfrm rot="10800000">
          <a:off x="2412999" y="3047999"/>
          <a:ext cx="2413000" cy="1524000"/>
        </a:xfrm>
        <a:prstGeom prst="trapezoid">
          <a:avLst>
            <a:gd name="adj" fmla="val 79167"/>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solidFill>
                <a:schemeClr val="bg1"/>
              </a:solidFill>
              <a:latin typeface="+mj-lt"/>
            </a:rPr>
            <a:t>Type 3</a:t>
          </a:r>
          <a:endParaRPr lang="en-US" sz="3200" kern="1200" dirty="0">
            <a:solidFill>
              <a:schemeClr val="bg1"/>
            </a:solidFill>
            <a:latin typeface="+mj-lt"/>
          </a:endParaRPr>
        </a:p>
      </dsp:txBody>
      <dsp:txXfrm rot="-10800000">
        <a:off x="2412999" y="3047999"/>
        <a:ext cx="2413000" cy="1524000"/>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7" tIns="48324" rIns="96647" bIns="48324"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47" tIns="48324" rIns="96647" bIns="48324" rtlCol="0"/>
          <a:lstStyle>
            <a:lvl1pPr algn="r">
              <a:defRPr sz="1300"/>
            </a:lvl1pPr>
          </a:lstStyle>
          <a:p>
            <a:fld id="{BF0F7045-EE32-45B2-8A27-9C73C2F28964}" type="datetimeFigureOut">
              <a:rPr lang="en-US" smtClean="0"/>
              <a:pPr/>
              <a:t>1/22/2013</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47" tIns="48324" rIns="96647" bIns="48324"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47" tIns="48324" rIns="96647" bIns="48324" rtlCol="0" anchor="b"/>
          <a:lstStyle>
            <a:lvl1pPr algn="r">
              <a:defRPr sz="1300"/>
            </a:lvl1pPr>
          </a:lstStyle>
          <a:p>
            <a:fld id="{EFBE0369-8086-4C50-BA45-5B43859E3A44}" type="slidenum">
              <a:rPr lang="en-US" smtClean="0"/>
              <a:pPr/>
              <a:t>‹#›</a:t>
            </a:fld>
            <a:endParaRPr lang="en-US"/>
          </a:p>
        </p:txBody>
      </p:sp>
    </p:spTree>
    <p:extLst>
      <p:ext uri="{BB962C8B-B14F-4D97-AF65-F5344CB8AC3E}">
        <p14:creationId xmlns:p14="http://schemas.microsoft.com/office/powerpoint/2010/main" val="15977705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70238" cy="479425"/>
          </a:xfrm>
          <a:prstGeom prst="rect">
            <a:avLst/>
          </a:prstGeom>
        </p:spPr>
        <p:txBody>
          <a:bodyPr vert="horz" lIns="91427" tIns="45714" rIns="91427" bIns="45714" rtlCol="0"/>
          <a:lstStyle>
            <a:lvl1pPr algn="l">
              <a:defRPr sz="1200"/>
            </a:lvl1pPr>
          </a:lstStyle>
          <a:p>
            <a:endParaRPr lang="en-US"/>
          </a:p>
        </p:txBody>
      </p:sp>
      <p:sp>
        <p:nvSpPr>
          <p:cNvPr id="3" name="Date Placeholder 2"/>
          <p:cNvSpPr>
            <a:spLocks noGrp="1"/>
          </p:cNvSpPr>
          <p:nvPr>
            <p:ph type="dt" idx="1"/>
          </p:nvPr>
        </p:nvSpPr>
        <p:spPr>
          <a:xfrm>
            <a:off x="4143375" y="1"/>
            <a:ext cx="3170238" cy="479425"/>
          </a:xfrm>
          <a:prstGeom prst="rect">
            <a:avLst/>
          </a:prstGeom>
        </p:spPr>
        <p:txBody>
          <a:bodyPr vert="horz" lIns="91427" tIns="45714" rIns="91427" bIns="45714" rtlCol="0"/>
          <a:lstStyle>
            <a:lvl1pPr algn="r">
              <a:defRPr sz="1200"/>
            </a:lvl1pPr>
          </a:lstStyle>
          <a:p>
            <a:fld id="{B5F703EA-69F4-421F-ADA1-BF91E95E3FFB}" type="datetimeFigureOut">
              <a:rPr lang="en-US" smtClean="0"/>
              <a:pPr/>
              <a:t>1/22/2013</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27" tIns="45714" rIns="91427" bIns="45714" rtlCol="0" anchor="ctr"/>
          <a:lstStyle/>
          <a:p>
            <a:endParaRPr lang="en-US"/>
          </a:p>
        </p:txBody>
      </p:sp>
      <p:sp>
        <p:nvSpPr>
          <p:cNvPr id="5" name="Notes Placeholder 4"/>
          <p:cNvSpPr>
            <a:spLocks noGrp="1"/>
          </p:cNvSpPr>
          <p:nvPr>
            <p:ph type="body" sz="quarter" idx="3"/>
          </p:nvPr>
        </p:nvSpPr>
        <p:spPr>
          <a:xfrm>
            <a:off x="731839" y="4560890"/>
            <a:ext cx="5851525" cy="4319587"/>
          </a:xfrm>
          <a:prstGeom prst="rect">
            <a:avLst/>
          </a:prstGeom>
        </p:spPr>
        <p:txBody>
          <a:bodyPr vert="horz" lIns="91427" tIns="45714" rIns="91427"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9120189"/>
            <a:ext cx="3170238" cy="479425"/>
          </a:xfrm>
          <a:prstGeom prst="rect">
            <a:avLst/>
          </a:prstGeom>
        </p:spPr>
        <p:txBody>
          <a:bodyPr vert="horz" lIns="91427" tIns="45714" rIns="91427" bIns="45714"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9"/>
            <a:ext cx="3170238" cy="479425"/>
          </a:xfrm>
          <a:prstGeom prst="rect">
            <a:avLst/>
          </a:prstGeom>
        </p:spPr>
        <p:txBody>
          <a:bodyPr vert="horz" lIns="91427" tIns="45714" rIns="91427" bIns="45714" rtlCol="0" anchor="b"/>
          <a:lstStyle>
            <a:lvl1pPr algn="r">
              <a:defRPr sz="1200"/>
            </a:lvl1pPr>
          </a:lstStyle>
          <a:p>
            <a:fld id="{75B34A43-35A3-4B5E-BE7B-EB2A9981D69A}" type="slidenum">
              <a:rPr lang="en-US" smtClean="0"/>
              <a:pPr/>
              <a:t>‹#›</a:t>
            </a:fld>
            <a:endParaRPr lang="en-US"/>
          </a:p>
        </p:txBody>
      </p:sp>
    </p:spTree>
    <p:extLst>
      <p:ext uri="{BB962C8B-B14F-4D97-AF65-F5344CB8AC3E}">
        <p14:creationId xmlns:p14="http://schemas.microsoft.com/office/powerpoint/2010/main" val="1161092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F0CB76-066A-4C90-8DBF-FB758CD4EF5A}" type="slidenum">
              <a:rPr lang="en-US" smtClean="0">
                <a:solidFill>
                  <a:prstClr val="black"/>
                </a:solidFill>
              </a:rPr>
              <a:pPr/>
              <a:t>8</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F0CB76-066A-4C90-8DBF-FB758CD4EF5A}" type="slidenum">
              <a:rPr lang="en-US" smtClean="0">
                <a:solidFill>
                  <a:prstClr val="black"/>
                </a:solidFill>
              </a:rPr>
              <a:pPr/>
              <a:t>17</a:t>
            </a:fld>
            <a:endParaRPr lang="en-US" dirty="0">
              <a:solidFill>
                <a:prstClr val="black"/>
              </a:solidFil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46084" name="Slide Number Placeholder 3"/>
          <p:cNvSpPr>
            <a:spLocks noGrp="1"/>
          </p:cNvSpPr>
          <p:nvPr>
            <p:ph type="sldNum" sz="quarter" idx="5"/>
          </p:nvPr>
        </p:nvSpPr>
        <p:spPr>
          <a:noFill/>
        </p:spPr>
        <p:txBody>
          <a:bodyPr/>
          <a:lstStyle/>
          <a:p>
            <a:fld id="{D776C5BF-3AAD-4AE6-B9BB-470B17D8C477}" type="slidenum">
              <a:rPr lang="en-US" smtClean="0">
                <a:solidFill>
                  <a:srgbClr val="000000"/>
                </a:solidFill>
                <a:latin typeface="Arial" charset="0"/>
                <a:ea typeface="MS PGothic" pitchFamily="34" charset="-128"/>
              </a:rPr>
              <a:pPr/>
              <a:t>251</a:t>
            </a:fld>
            <a:endParaRPr lang="en-US" smtClean="0">
              <a:solidFill>
                <a:srgbClr val="000000"/>
              </a:solidFill>
              <a:latin typeface="Arial" charset="0"/>
              <a:ea typeface="MS PGothic" pitchFamily="34" charset="-128"/>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50180" name="Slide Number Placeholder 3"/>
          <p:cNvSpPr>
            <a:spLocks noGrp="1"/>
          </p:cNvSpPr>
          <p:nvPr>
            <p:ph type="sldNum" sz="quarter" idx="5"/>
          </p:nvPr>
        </p:nvSpPr>
        <p:spPr>
          <a:noFill/>
        </p:spPr>
        <p:txBody>
          <a:bodyPr/>
          <a:lstStyle/>
          <a:p>
            <a:fld id="{47919ED3-DD8A-4138-A2A4-D9CBD99BD7F1}" type="slidenum">
              <a:rPr lang="en-US" smtClean="0">
                <a:solidFill>
                  <a:srgbClr val="000000"/>
                </a:solidFill>
                <a:latin typeface="Arial" charset="0"/>
                <a:ea typeface="MS PGothic" pitchFamily="34" charset="-128"/>
              </a:rPr>
              <a:pPr/>
              <a:t>252</a:t>
            </a:fld>
            <a:endParaRPr lang="en-US" smtClean="0">
              <a:solidFill>
                <a:srgbClr val="000000"/>
              </a:solidFill>
              <a:latin typeface="Arial" charset="0"/>
              <a:ea typeface="MS PGothic" pitchFamily="34" charset="-128"/>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52228" name="Slide Number Placeholder 3"/>
          <p:cNvSpPr>
            <a:spLocks noGrp="1"/>
          </p:cNvSpPr>
          <p:nvPr>
            <p:ph type="sldNum" sz="quarter" idx="5"/>
          </p:nvPr>
        </p:nvSpPr>
        <p:spPr>
          <a:noFill/>
        </p:spPr>
        <p:txBody>
          <a:bodyPr/>
          <a:lstStyle/>
          <a:p>
            <a:fld id="{F44677FB-74E5-4CBE-BF51-5B0D4CDFFA60}" type="slidenum">
              <a:rPr lang="en-US" smtClean="0">
                <a:solidFill>
                  <a:srgbClr val="000000"/>
                </a:solidFill>
                <a:latin typeface="Arial" charset="0"/>
                <a:ea typeface="MS PGothic" pitchFamily="34" charset="-128"/>
              </a:rPr>
              <a:pPr/>
              <a:t>253</a:t>
            </a:fld>
            <a:endParaRPr lang="en-US" smtClean="0">
              <a:solidFill>
                <a:srgbClr val="000000"/>
              </a:solidFill>
              <a:latin typeface="Arial" charset="0"/>
              <a:ea typeface="MS PGothic" pitchFamily="34" charset="-128"/>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53252" name="Slide Number Placeholder 3"/>
          <p:cNvSpPr>
            <a:spLocks noGrp="1"/>
          </p:cNvSpPr>
          <p:nvPr>
            <p:ph type="sldNum" sz="quarter" idx="5"/>
          </p:nvPr>
        </p:nvSpPr>
        <p:spPr>
          <a:noFill/>
        </p:spPr>
        <p:txBody>
          <a:bodyPr/>
          <a:lstStyle/>
          <a:p>
            <a:fld id="{31E53AC0-B696-4D8A-9918-58135FDCF06F}" type="slidenum">
              <a:rPr lang="en-US" smtClean="0">
                <a:solidFill>
                  <a:srgbClr val="000000"/>
                </a:solidFill>
                <a:latin typeface="Arial" charset="0"/>
                <a:ea typeface="MS PGothic" pitchFamily="34" charset="-128"/>
              </a:rPr>
              <a:pPr/>
              <a:t>254</a:t>
            </a:fld>
            <a:endParaRPr lang="en-US" smtClean="0">
              <a:solidFill>
                <a:srgbClr val="000000"/>
              </a:solidFill>
              <a:latin typeface="Arial" charset="0"/>
              <a:ea typeface="MS PGothic" pitchFamily="34"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xfrm>
            <a:off x="731520" y="4452224"/>
            <a:ext cx="5852160" cy="4320540"/>
          </a:xfrm>
          <a:noFill/>
          <a:ln/>
        </p:spPr>
        <p:txBody>
          <a:bodyPr/>
          <a:lstStyle/>
          <a:p>
            <a:pPr eaLnBrk="1" hangingPunct="1">
              <a:lnSpc>
                <a:spcPct val="90000"/>
              </a:lnSpc>
            </a:pPr>
            <a:endParaRPr lang="en-US" sz="1700" dirty="0">
              <a:latin typeface="Arial" charset="0"/>
            </a:endParaRPr>
          </a:p>
        </p:txBody>
      </p:sp>
      <p:sp>
        <p:nvSpPr>
          <p:cNvPr id="55300" name="Slide Number Placeholder 3"/>
          <p:cNvSpPr>
            <a:spLocks noGrp="1"/>
          </p:cNvSpPr>
          <p:nvPr>
            <p:ph type="sldNum" sz="quarter" idx="5"/>
          </p:nvPr>
        </p:nvSpPr>
        <p:spPr>
          <a:noFill/>
        </p:spPr>
        <p:txBody>
          <a:bodyPr/>
          <a:lstStyle/>
          <a:p>
            <a:fld id="{7DC41DA3-0300-42FF-967A-B369456EF819}" type="slidenum">
              <a:rPr lang="en-US" smtClean="0">
                <a:solidFill>
                  <a:srgbClr val="000000"/>
                </a:solidFill>
                <a:latin typeface="Arial" charset="0"/>
                <a:ea typeface="MS PGothic" pitchFamily="34" charset="-128"/>
              </a:rPr>
              <a:pPr/>
              <a:t>255</a:t>
            </a:fld>
            <a:endParaRPr lang="en-US" smtClean="0">
              <a:solidFill>
                <a:srgbClr val="000000"/>
              </a:solidFill>
              <a:latin typeface="Arial" charset="0"/>
              <a:ea typeface="MS PGothic" pitchFamily="34"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57348" name="Slide Number Placeholder 3"/>
          <p:cNvSpPr>
            <a:spLocks noGrp="1"/>
          </p:cNvSpPr>
          <p:nvPr>
            <p:ph type="sldNum" sz="quarter" idx="5"/>
          </p:nvPr>
        </p:nvSpPr>
        <p:spPr>
          <a:noFill/>
        </p:spPr>
        <p:txBody>
          <a:bodyPr/>
          <a:lstStyle/>
          <a:p>
            <a:fld id="{DB81A74C-8892-4758-871F-6B41520F37D2}" type="slidenum">
              <a:rPr lang="en-US" smtClean="0">
                <a:solidFill>
                  <a:srgbClr val="000000"/>
                </a:solidFill>
                <a:latin typeface="Arial" charset="0"/>
                <a:ea typeface="MS PGothic" pitchFamily="34" charset="-128"/>
              </a:rPr>
              <a:pPr/>
              <a:t>256</a:t>
            </a:fld>
            <a:endParaRPr lang="en-US" smtClean="0">
              <a:solidFill>
                <a:srgbClr val="000000"/>
              </a:solidFill>
              <a:latin typeface="Arial" charset="0"/>
              <a:ea typeface="MS PGothic" pitchFamily="34" charset="-128"/>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xfrm>
            <a:off x="1555750" y="88900"/>
            <a:ext cx="4148138" cy="3109913"/>
          </a:xfrm>
          <a:ln/>
        </p:spPr>
      </p:sp>
      <p:sp>
        <p:nvSpPr>
          <p:cNvPr id="58371" name="Notes Placeholder 2"/>
          <p:cNvSpPr>
            <a:spLocks noGrp="1"/>
          </p:cNvSpPr>
          <p:nvPr>
            <p:ph type="body" idx="1"/>
          </p:nvPr>
        </p:nvSpPr>
        <p:spPr>
          <a:xfrm>
            <a:off x="108375" y="3317081"/>
            <a:ext cx="7098453" cy="6209110"/>
          </a:xfrm>
          <a:noFill/>
          <a:ln/>
        </p:spPr>
        <p:txBody>
          <a:bodyPr/>
          <a:lstStyle/>
          <a:p>
            <a:endParaRPr lang="en-US" sz="800" dirty="0">
              <a:latin typeface="Arial" charset="0"/>
            </a:endParaRPr>
          </a:p>
        </p:txBody>
      </p:sp>
      <p:sp>
        <p:nvSpPr>
          <p:cNvPr id="58372" name="Slide Number Placeholder 3"/>
          <p:cNvSpPr>
            <a:spLocks noGrp="1"/>
          </p:cNvSpPr>
          <p:nvPr>
            <p:ph type="sldNum" sz="quarter" idx="5"/>
          </p:nvPr>
        </p:nvSpPr>
        <p:spPr>
          <a:noFill/>
        </p:spPr>
        <p:txBody>
          <a:bodyPr/>
          <a:lstStyle/>
          <a:p>
            <a:fld id="{440C67CC-9D6B-4364-8E91-7A47B8C8D241}" type="slidenum">
              <a:rPr lang="en-US" smtClean="0">
                <a:solidFill>
                  <a:srgbClr val="000000"/>
                </a:solidFill>
                <a:latin typeface="Arial" charset="0"/>
                <a:ea typeface="MS PGothic" pitchFamily="34" charset="-128"/>
              </a:rPr>
              <a:pPr/>
              <a:t>257</a:t>
            </a:fld>
            <a:endParaRPr lang="en-US" smtClean="0">
              <a:solidFill>
                <a:srgbClr val="000000"/>
              </a:solidFill>
              <a:latin typeface="Arial" charset="0"/>
              <a:ea typeface="MS PGothic" pitchFamily="34" charset="-128"/>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1257300" y="314325"/>
            <a:ext cx="4800600" cy="3600450"/>
          </a:xfrm>
          <a:ln/>
        </p:spPr>
      </p:sp>
      <p:sp>
        <p:nvSpPr>
          <p:cNvPr id="60419" name="Notes Placeholder 2"/>
          <p:cNvSpPr>
            <a:spLocks noGrp="1"/>
          </p:cNvSpPr>
          <p:nvPr>
            <p:ph type="body" idx="1"/>
          </p:nvPr>
        </p:nvSpPr>
        <p:spPr>
          <a:xfrm>
            <a:off x="731520" y="4070509"/>
            <a:ext cx="5852160" cy="5530692"/>
          </a:xfrm>
          <a:noFill/>
          <a:ln/>
        </p:spPr>
        <p:txBody>
          <a:bodyPr/>
          <a:lstStyle/>
          <a:p>
            <a:pPr eaLnBrk="1" hangingPunct="1"/>
            <a:endParaRPr lang="en-US" sz="1000" dirty="0">
              <a:latin typeface="Arial" charset="0"/>
            </a:endParaRPr>
          </a:p>
        </p:txBody>
      </p:sp>
      <p:sp>
        <p:nvSpPr>
          <p:cNvPr id="60420" name="Slide Number Placeholder 3"/>
          <p:cNvSpPr>
            <a:spLocks noGrp="1"/>
          </p:cNvSpPr>
          <p:nvPr>
            <p:ph type="sldNum" sz="quarter" idx="5"/>
          </p:nvPr>
        </p:nvSpPr>
        <p:spPr>
          <a:noFill/>
        </p:spPr>
        <p:txBody>
          <a:bodyPr/>
          <a:lstStyle/>
          <a:p>
            <a:fld id="{926925FA-10F1-4C05-8EE7-D12EEF10E123}" type="slidenum">
              <a:rPr lang="en-US" smtClean="0">
                <a:solidFill>
                  <a:srgbClr val="000000"/>
                </a:solidFill>
                <a:latin typeface="Arial" charset="0"/>
                <a:ea typeface="MS PGothic" pitchFamily="34" charset="-128"/>
              </a:rPr>
              <a:pPr/>
              <a:t>258</a:t>
            </a:fld>
            <a:endParaRPr lang="en-US" smtClean="0">
              <a:solidFill>
                <a:srgbClr val="000000"/>
              </a:solidFill>
              <a:latin typeface="Arial" charset="0"/>
              <a:ea typeface="MS PGothic" pitchFamily="34" charset="-128"/>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a:bodyPr>
          <a:lstStyle/>
          <a:p>
            <a:pPr eaLnBrk="1" hangingPunct="1">
              <a:defRPr/>
            </a:pPr>
            <a:endParaRPr lang="en-US" dirty="0">
              <a:ea typeface="ＭＳ Ｐゴシック" pitchFamily="-1" charset="-128"/>
            </a:endParaRPr>
          </a:p>
        </p:txBody>
      </p:sp>
      <p:sp>
        <p:nvSpPr>
          <p:cNvPr id="61444" name="Slide Number Placeholder 3"/>
          <p:cNvSpPr>
            <a:spLocks noGrp="1"/>
          </p:cNvSpPr>
          <p:nvPr>
            <p:ph type="sldNum" sz="quarter" idx="5"/>
          </p:nvPr>
        </p:nvSpPr>
        <p:spPr>
          <a:noFill/>
        </p:spPr>
        <p:txBody>
          <a:bodyPr/>
          <a:lstStyle/>
          <a:p>
            <a:fld id="{829A0E94-4BFA-4170-8F75-73C6EEBA4130}" type="slidenum">
              <a:rPr lang="en-US" smtClean="0">
                <a:solidFill>
                  <a:srgbClr val="000000"/>
                </a:solidFill>
                <a:latin typeface="Arial" charset="0"/>
                <a:ea typeface="MS PGothic" pitchFamily="34" charset="-128"/>
              </a:rPr>
              <a:pPr/>
              <a:t>259</a:t>
            </a:fld>
            <a:endParaRPr lang="en-US" smtClean="0">
              <a:solidFill>
                <a:srgbClr val="000000"/>
              </a:solidFill>
              <a:latin typeface="Arial" charset="0"/>
              <a:ea typeface="MS PGothic" pitchFamily="34" charset="-128"/>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bwMode="auto">
          <a:xfrm>
            <a:off x="1208088" y="204788"/>
            <a:ext cx="4800600" cy="3600450"/>
          </a:xfrm>
          <a:noFill/>
          <a:ln>
            <a:solidFill>
              <a:srgbClr val="000000"/>
            </a:solidFill>
            <a:miter lim="800000"/>
            <a:headEnd/>
            <a:tailEnd/>
          </a:ln>
        </p:spPr>
      </p:sp>
      <p:sp>
        <p:nvSpPr>
          <p:cNvPr id="38915" name="Rectangle 3"/>
          <p:cNvSpPr>
            <a:spLocks noGrp="1" noChangeArrowheads="1"/>
          </p:cNvSpPr>
          <p:nvPr>
            <p:ph type="body" idx="1"/>
          </p:nvPr>
        </p:nvSpPr>
        <p:spPr bwMode="auto">
          <a:xfrm>
            <a:off x="430107" y="3867151"/>
            <a:ext cx="6671733" cy="5347335"/>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F0CB76-066A-4C90-8DBF-FB758CD4EF5A}" type="slidenum">
              <a:rPr lang="en-US" smtClean="0">
                <a:solidFill>
                  <a:prstClr val="black"/>
                </a:solidFill>
              </a:rPr>
              <a:pPr/>
              <a:t>18</a:t>
            </a:fld>
            <a:endParaRPr lang="en-US" dirty="0">
              <a:solidFill>
                <a:prstClr val="black"/>
              </a:solidFil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bwMode="auto">
          <a:xfrm>
            <a:off x="1208088" y="204788"/>
            <a:ext cx="4800600" cy="3600450"/>
          </a:xfrm>
          <a:noFill/>
          <a:ln>
            <a:solidFill>
              <a:srgbClr val="000000"/>
            </a:solidFill>
            <a:miter lim="800000"/>
            <a:headEnd/>
            <a:tailEnd/>
          </a:ln>
        </p:spPr>
      </p:sp>
      <p:sp>
        <p:nvSpPr>
          <p:cNvPr id="39939" name="Rectangle 3"/>
          <p:cNvSpPr>
            <a:spLocks noGrp="1" noChangeArrowheads="1"/>
          </p:cNvSpPr>
          <p:nvPr>
            <p:ph type="body" idx="1"/>
          </p:nvPr>
        </p:nvSpPr>
        <p:spPr bwMode="auto">
          <a:xfrm>
            <a:off x="430107" y="3867151"/>
            <a:ext cx="6671733" cy="5347335"/>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80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CC2ADF-9E09-461E-94FB-658556495976}" type="slidenum">
              <a:rPr lang="en-US" smtClean="0">
                <a:solidFill>
                  <a:prstClr val="black"/>
                </a:solidFill>
              </a:rPr>
              <a:pPr fontAlgn="base">
                <a:spcBef>
                  <a:spcPct val="0"/>
                </a:spcBef>
                <a:spcAft>
                  <a:spcPct val="0"/>
                </a:spcAft>
                <a:defRPr/>
              </a:pPr>
              <a:t>263</a:t>
            </a:fld>
            <a:endParaRPr lang="en-US" smtClean="0">
              <a:solidFill>
                <a:prstClr val="black"/>
              </a:solidFil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9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9DA19C2-F001-46E8-8914-C2EA1EE40D83}" type="slidenum">
              <a:rPr lang="en-US" smtClean="0">
                <a:solidFill>
                  <a:prstClr val="black"/>
                </a:solidFill>
              </a:rPr>
              <a:pPr fontAlgn="base">
                <a:spcBef>
                  <a:spcPct val="0"/>
                </a:spcBef>
                <a:spcAft>
                  <a:spcPct val="0"/>
                </a:spcAft>
                <a:defRPr/>
              </a:pPr>
              <a:t>266</a:t>
            </a:fld>
            <a:endParaRPr lang="en-US" smtClean="0">
              <a:solidFill>
                <a:prstClr val="black"/>
              </a:solidFil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Verdana" pitchFamily="34" charset="0"/>
            </a:endParaRPr>
          </a:p>
        </p:txBody>
      </p:sp>
      <p:sp>
        <p:nvSpPr>
          <p:cNvPr id="563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72E5DDC-7BEF-4EF9-89C4-E5E21E3727F7}" type="slidenum">
              <a:rPr lang="en-US" smtClean="0">
                <a:solidFill>
                  <a:prstClr val="black"/>
                </a:solidFill>
              </a:rPr>
              <a:pPr fontAlgn="base">
                <a:spcBef>
                  <a:spcPct val="0"/>
                </a:spcBef>
                <a:spcAft>
                  <a:spcPct val="0"/>
                </a:spcAft>
                <a:defRPr/>
              </a:pPr>
              <a:t>268</a:t>
            </a:fld>
            <a:endParaRPr lang="en-US" smtClean="0">
              <a:solidFill>
                <a:prstClr val="black"/>
              </a:solidFil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83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B86B69-256C-408D-8F29-74EC62DAE2CC}" type="slidenum">
              <a:rPr lang="en-US" smtClean="0">
                <a:solidFill>
                  <a:prstClr val="black"/>
                </a:solidFill>
              </a:rPr>
              <a:pPr fontAlgn="base">
                <a:spcBef>
                  <a:spcPct val="0"/>
                </a:spcBef>
                <a:spcAft>
                  <a:spcPct val="0"/>
                </a:spcAft>
                <a:defRPr/>
              </a:pPr>
              <a:t>272</a:t>
            </a:fld>
            <a:endParaRPr lang="en-US" smtClean="0">
              <a:solidFill>
                <a:prstClr val="black"/>
              </a:solidFill>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Verdana" pitchFamily="34" charset="0"/>
            </a:endParaRPr>
          </a:p>
        </p:txBody>
      </p:sp>
      <p:sp>
        <p:nvSpPr>
          <p:cNvPr id="59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F356595-DD2A-407E-B672-BC47AD6B0853}" type="slidenum">
              <a:rPr lang="en-US" smtClean="0">
                <a:solidFill>
                  <a:prstClr val="black"/>
                </a:solidFill>
              </a:rPr>
              <a:pPr fontAlgn="base">
                <a:spcBef>
                  <a:spcPct val="0"/>
                </a:spcBef>
                <a:spcAft>
                  <a:spcPct val="0"/>
                </a:spcAft>
                <a:defRPr/>
              </a:pPr>
              <a:t>276</a:t>
            </a:fld>
            <a:endParaRPr lang="en-US" smtClean="0">
              <a:solidFill>
                <a:prstClr val="black"/>
              </a:solidFil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5E8692-E1CD-4944-A9F0-6C591A705852}" type="slidenum">
              <a:rPr lang="en-US" smtClean="0">
                <a:solidFill>
                  <a:prstClr val="black"/>
                </a:solidFill>
              </a:rPr>
              <a:pPr fontAlgn="base">
                <a:spcBef>
                  <a:spcPct val="0"/>
                </a:spcBef>
                <a:spcAft>
                  <a:spcPct val="0"/>
                </a:spcAft>
                <a:defRPr/>
              </a:pPr>
              <a:t>277</a:t>
            </a:fld>
            <a:endParaRPr lang="en-US" smtClean="0">
              <a:solidFill>
                <a:prstClr val="black"/>
              </a:solidFil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solidFill>
                <a:srgbClr val="FF0000"/>
              </a:solidFill>
            </a:endParaRPr>
          </a:p>
        </p:txBody>
      </p:sp>
      <p:sp>
        <p:nvSpPr>
          <p:cNvPr id="634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708FFCB-F9F2-482E-AC10-FB13B60F38BF}" type="slidenum">
              <a:rPr lang="en-US" smtClean="0">
                <a:solidFill>
                  <a:prstClr val="black"/>
                </a:solidFill>
              </a:rPr>
              <a:pPr fontAlgn="base">
                <a:spcBef>
                  <a:spcPct val="0"/>
                </a:spcBef>
                <a:spcAft>
                  <a:spcPct val="0"/>
                </a:spcAft>
                <a:defRPr/>
              </a:pPr>
              <a:t>278</a:t>
            </a:fld>
            <a:endParaRPr lang="en-US" smtClean="0">
              <a:solidFill>
                <a:prstClr val="black"/>
              </a:solidFil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solidFill>
                <a:srgbClr val="FF0000"/>
              </a:solidFill>
            </a:endParaRPr>
          </a:p>
        </p:txBody>
      </p:sp>
      <p:sp>
        <p:nvSpPr>
          <p:cNvPr id="66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6BB73C2-A37A-498B-A722-7C7BC8C3E702}" type="slidenum">
              <a:rPr lang="en-US" smtClean="0">
                <a:solidFill>
                  <a:prstClr val="black"/>
                </a:solidFill>
              </a:rPr>
              <a:pPr fontAlgn="base">
                <a:spcBef>
                  <a:spcPct val="0"/>
                </a:spcBef>
                <a:spcAft>
                  <a:spcPct val="0"/>
                </a:spcAft>
                <a:defRPr/>
              </a:pPr>
              <a:t>279</a:t>
            </a:fld>
            <a:endParaRPr lang="en-US" smtClean="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F0CB76-066A-4C90-8DBF-FB758CD4EF5A}" type="slidenum">
              <a:rPr lang="en-US" smtClean="0">
                <a:solidFill>
                  <a:prstClr val="black"/>
                </a:solidFill>
              </a:rPr>
              <a:pPr/>
              <a:t>19</a:t>
            </a:fld>
            <a:endParaRPr lang="en-US" dirty="0">
              <a:solidFill>
                <a:prstClr val="black"/>
              </a:solidFill>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Verdana" pitchFamily="34" charset="0"/>
            </a:endParaRPr>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4EF3563-D2B2-49CA-B075-1AD726F5FB6B}" type="slidenum">
              <a:rPr lang="en-US" smtClean="0">
                <a:solidFill>
                  <a:prstClr val="black"/>
                </a:solidFill>
              </a:rPr>
              <a:pPr fontAlgn="base">
                <a:spcBef>
                  <a:spcPct val="0"/>
                </a:spcBef>
                <a:spcAft>
                  <a:spcPct val="0"/>
                </a:spcAft>
                <a:defRPr/>
              </a:pPr>
              <a:t>280</a:t>
            </a:fld>
            <a:endParaRPr lang="en-US" smtClean="0">
              <a:solidFill>
                <a:prstClr val="black"/>
              </a:solidFil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06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8A65A5D-4586-468C-9E4F-AD2D6CE72C10}" type="slidenum">
              <a:rPr lang="en-US" smtClean="0">
                <a:solidFill>
                  <a:prstClr val="black"/>
                </a:solidFill>
              </a:rPr>
              <a:pPr fontAlgn="base">
                <a:spcBef>
                  <a:spcPct val="0"/>
                </a:spcBef>
                <a:spcAft>
                  <a:spcPct val="0"/>
                </a:spcAft>
                <a:defRPr/>
              </a:pPr>
              <a:t>281</a:t>
            </a:fld>
            <a:endParaRPr lang="en-US" smtClean="0">
              <a:solidFill>
                <a:prstClr val="black"/>
              </a:solidFil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16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5A9D41-B428-4534-BB38-618598FA8FFD}" type="slidenum">
              <a:rPr lang="en-US" smtClean="0">
                <a:solidFill>
                  <a:prstClr val="black"/>
                </a:solidFill>
              </a:rPr>
              <a:pPr fontAlgn="base">
                <a:spcBef>
                  <a:spcPct val="0"/>
                </a:spcBef>
                <a:spcAft>
                  <a:spcPct val="0"/>
                </a:spcAft>
                <a:defRPr/>
              </a:pPr>
              <a:t>282</a:t>
            </a:fld>
            <a:endParaRPr lang="en-US" smtClean="0">
              <a:solidFill>
                <a:prstClr val="black"/>
              </a:solidFill>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27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FC3240F-05C8-4087-B2A2-CDC5C2AD2401}" type="slidenum">
              <a:rPr lang="en-US" smtClean="0">
                <a:solidFill>
                  <a:prstClr val="black"/>
                </a:solidFill>
              </a:rPr>
              <a:pPr fontAlgn="base">
                <a:spcBef>
                  <a:spcPct val="0"/>
                </a:spcBef>
                <a:spcAft>
                  <a:spcPct val="0"/>
                </a:spcAft>
                <a:defRPr/>
              </a:pPr>
              <a:t>283</a:t>
            </a:fld>
            <a:endParaRPr lang="en-US" smtClean="0">
              <a:solidFill>
                <a:prstClr val="black"/>
              </a:solidFil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37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EC4942-E7B2-46C6-A92E-552F11C65122}" type="slidenum">
              <a:rPr lang="en-US" smtClean="0">
                <a:solidFill>
                  <a:prstClr val="black"/>
                </a:solidFill>
              </a:rPr>
              <a:pPr fontAlgn="base">
                <a:spcBef>
                  <a:spcPct val="0"/>
                </a:spcBef>
                <a:spcAft>
                  <a:spcPct val="0"/>
                </a:spcAft>
                <a:defRPr/>
              </a:pPr>
              <a:t>284</a:t>
            </a:fld>
            <a:endParaRPr lang="en-US" smtClean="0">
              <a:solidFill>
                <a:prstClr val="black"/>
              </a:solidFill>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02952B-2ED4-4D59-9E57-18AC0AB61874}" type="slidenum">
              <a:rPr lang="en-US" smtClean="0">
                <a:solidFill>
                  <a:prstClr val="black"/>
                </a:solidFill>
              </a:rPr>
              <a:pPr fontAlgn="base">
                <a:spcBef>
                  <a:spcPct val="0"/>
                </a:spcBef>
                <a:spcAft>
                  <a:spcPct val="0"/>
                </a:spcAft>
                <a:defRPr/>
              </a:pPr>
              <a:t>285</a:t>
            </a:fld>
            <a:endParaRPr lang="en-US" smtClean="0">
              <a:solidFill>
                <a:prstClr val="black"/>
              </a:solidFill>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68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5A51DEC-7ED8-4F67-BFAC-9D7D2E5002B0}" type="slidenum">
              <a:rPr lang="en-US" smtClean="0">
                <a:solidFill>
                  <a:prstClr val="black"/>
                </a:solidFill>
              </a:rPr>
              <a:pPr fontAlgn="base">
                <a:spcBef>
                  <a:spcPct val="0"/>
                </a:spcBef>
                <a:spcAft>
                  <a:spcPct val="0"/>
                </a:spcAft>
                <a:defRPr/>
              </a:pPr>
              <a:t>286</a:t>
            </a:fld>
            <a:endParaRPr lang="en-US" smtClean="0">
              <a:solidFill>
                <a:prstClr val="black"/>
              </a:solidFill>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78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D317F7-DB07-4A94-B554-480B67F25F48}" type="slidenum">
              <a:rPr lang="en-US" smtClean="0">
                <a:solidFill>
                  <a:prstClr val="black"/>
                </a:solidFill>
              </a:rPr>
              <a:pPr fontAlgn="base">
                <a:spcBef>
                  <a:spcPct val="0"/>
                </a:spcBef>
                <a:spcAft>
                  <a:spcPct val="0"/>
                </a:spcAft>
                <a:defRPr/>
              </a:pPr>
              <a:t>287</a:t>
            </a:fld>
            <a:endParaRPr lang="en-US" smtClean="0">
              <a:solidFill>
                <a:prstClr val="black"/>
              </a:solidFill>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88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02253A-D349-4BDA-A1FD-FDBAB9477816}" type="slidenum">
              <a:rPr lang="en-US" smtClean="0">
                <a:solidFill>
                  <a:prstClr val="black"/>
                </a:solidFill>
              </a:rPr>
              <a:pPr fontAlgn="base">
                <a:spcBef>
                  <a:spcPct val="0"/>
                </a:spcBef>
                <a:spcAft>
                  <a:spcPct val="0"/>
                </a:spcAft>
                <a:defRPr/>
              </a:pPr>
              <a:t>288</a:t>
            </a:fld>
            <a:endParaRPr lang="en-US" smtClean="0">
              <a:solidFill>
                <a:prstClr val="black"/>
              </a:solidFil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09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7E8B40-A3C0-4EF5-B871-6620FAEBCA8D}" type="slidenum">
              <a:rPr lang="en-US" smtClean="0">
                <a:solidFill>
                  <a:prstClr val="black"/>
                </a:solidFill>
              </a:rPr>
              <a:pPr fontAlgn="base">
                <a:spcBef>
                  <a:spcPct val="0"/>
                </a:spcBef>
                <a:spcAft>
                  <a:spcPct val="0"/>
                </a:spcAft>
                <a:defRPr/>
              </a:pPr>
              <a:t>289</a:t>
            </a:fld>
            <a:endParaRPr lang="en-US" smtClean="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F0CB76-066A-4C90-8DBF-FB758CD4EF5A}" type="slidenum">
              <a:rPr lang="en-US" smtClean="0">
                <a:solidFill>
                  <a:prstClr val="black"/>
                </a:solidFill>
              </a:rPr>
              <a:pPr/>
              <a:t>20</a:t>
            </a:fld>
            <a:endParaRPr lang="en-US" dirty="0">
              <a:solidFill>
                <a:prstClr val="black"/>
              </a:solidFill>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19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15F3B3F-6DF4-4189-A9ED-1B6B3CB7274A}" type="slidenum">
              <a:rPr lang="en-US" smtClean="0">
                <a:solidFill>
                  <a:prstClr val="black"/>
                </a:solidFill>
              </a:rPr>
              <a:pPr fontAlgn="base">
                <a:spcBef>
                  <a:spcPct val="0"/>
                </a:spcBef>
                <a:spcAft>
                  <a:spcPct val="0"/>
                </a:spcAft>
                <a:defRPr/>
              </a:pPr>
              <a:t>290</a:t>
            </a:fld>
            <a:endParaRPr lang="en-US" smtClean="0">
              <a:solidFill>
                <a:prstClr val="black"/>
              </a:solidFill>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29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D8198D-48EE-4372-A544-2922980ABFAE}" type="slidenum">
              <a:rPr lang="en-US" smtClean="0">
                <a:solidFill>
                  <a:prstClr val="black"/>
                </a:solidFill>
              </a:rPr>
              <a:pPr fontAlgn="base">
                <a:spcBef>
                  <a:spcPct val="0"/>
                </a:spcBef>
                <a:spcAft>
                  <a:spcPct val="0"/>
                </a:spcAft>
                <a:defRPr/>
              </a:pPr>
              <a:t>291</a:t>
            </a:fld>
            <a:endParaRPr lang="en-US" smtClean="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F0CB76-066A-4C90-8DBF-FB758CD4EF5A}" type="slidenum">
              <a:rPr lang="en-US" smtClean="0">
                <a:solidFill>
                  <a:prstClr val="black"/>
                </a:solidFill>
              </a:rPr>
              <a:pPr/>
              <a:t>21</a:t>
            </a:fld>
            <a:endParaRPr lang="en-US" dirty="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F0CB76-066A-4C90-8DBF-FB758CD4EF5A}" type="slidenum">
              <a:rPr lang="en-US" smtClean="0">
                <a:solidFill>
                  <a:prstClr val="black"/>
                </a:solidFill>
              </a:rPr>
              <a:pPr/>
              <a:t>22</a:t>
            </a:fld>
            <a:endParaRPr lang="en-US" dirty="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F0CB76-066A-4C90-8DBF-FB758CD4EF5A}" type="slidenum">
              <a:rPr lang="en-US" smtClean="0">
                <a:solidFill>
                  <a:prstClr val="black"/>
                </a:solidFill>
              </a:rPr>
              <a:pPr/>
              <a:t>23</a:t>
            </a:fld>
            <a:endParaRPr lang="en-US" dirty="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F0CB76-066A-4C90-8DBF-FB758CD4EF5A}" type="slidenum">
              <a:rPr lang="en-US" smtClean="0">
                <a:solidFill>
                  <a:prstClr val="black"/>
                </a:solidFill>
              </a:rPr>
              <a:pPr/>
              <a:t>24</a:t>
            </a:fld>
            <a:endParaRPr lang="en-US" dirty="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F0CB76-066A-4C90-8DBF-FB758CD4EF5A}" type="slidenum">
              <a:rPr lang="en-US" smtClean="0">
                <a:solidFill>
                  <a:prstClr val="black"/>
                </a:solidFill>
              </a:rPr>
              <a:pPr/>
              <a:t>25</a:t>
            </a:fld>
            <a:endParaRPr lang="en-US" dirty="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F0CB76-066A-4C90-8DBF-FB758CD4EF5A}" type="slidenum">
              <a:rPr lang="en-US" smtClean="0">
                <a:solidFill>
                  <a:prstClr val="black"/>
                </a:solidFill>
              </a:rPr>
              <a:pPr/>
              <a:t>26</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F0CB76-066A-4C90-8DBF-FB758CD4EF5A}" type="slidenum">
              <a:rPr lang="en-US" smtClean="0">
                <a:solidFill>
                  <a:prstClr val="black"/>
                </a:solidFill>
              </a:rPr>
              <a:pPr/>
              <a:t>9</a:t>
            </a:fld>
            <a:endParaRPr lang="en-US"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F0CB76-066A-4C90-8DBF-FB758CD4EF5A}" type="slidenum">
              <a:rPr lang="en-US" smtClean="0">
                <a:solidFill>
                  <a:prstClr val="black"/>
                </a:solidFill>
              </a:rPr>
              <a:pPr/>
              <a:t>27</a:t>
            </a:fld>
            <a:endParaRPr lang="en-US" dirty="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F0CB76-066A-4C90-8DBF-FB758CD4EF5A}" type="slidenum">
              <a:rPr lang="en-US" smtClean="0">
                <a:solidFill>
                  <a:prstClr val="black"/>
                </a:solidFill>
              </a:rPr>
              <a:pPr/>
              <a:t>28</a:t>
            </a:fld>
            <a:endParaRPr lang="en-US" dirty="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F0CB76-066A-4C90-8DBF-FB758CD4EF5A}" type="slidenum">
              <a:rPr lang="en-US" smtClean="0">
                <a:solidFill>
                  <a:prstClr val="black"/>
                </a:solidFill>
              </a:rPr>
              <a:pPr/>
              <a:t>29</a:t>
            </a:fld>
            <a:endParaRPr lang="en-US" dirty="0">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F0CB76-066A-4C90-8DBF-FB758CD4EF5A}" type="slidenum">
              <a:rPr lang="en-US" smtClean="0">
                <a:solidFill>
                  <a:prstClr val="black"/>
                </a:solidFill>
              </a:rPr>
              <a:pPr/>
              <a:t>30</a:t>
            </a:fld>
            <a:endParaRPr lang="en-US" dirty="0">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F0CB76-066A-4C90-8DBF-FB758CD4EF5A}" type="slidenum">
              <a:rPr lang="en-US" smtClean="0">
                <a:solidFill>
                  <a:prstClr val="black"/>
                </a:solidFill>
              </a:rPr>
              <a:pPr/>
              <a:t>31</a:t>
            </a:fld>
            <a:endParaRPr lang="en-US" dirty="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F0CB76-066A-4C90-8DBF-FB758CD4EF5A}" type="slidenum">
              <a:rPr lang="en-US" smtClean="0">
                <a:solidFill>
                  <a:prstClr val="black"/>
                </a:solidFill>
              </a:rPr>
              <a:pPr/>
              <a:t>32</a:t>
            </a:fld>
            <a:endParaRPr lang="en-US" dirty="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F0CB76-066A-4C90-8DBF-FB758CD4EF5A}" type="slidenum">
              <a:rPr lang="en-US" smtClean="0">
                <a:solidFill>
                  <a:prstClr val="black"/>
                </a:solidFill>
              </a:rPr>
              <a:pPr/>
              <a:t>33</a:t>
            </a:fld>
            <a:endParaRPr lang="en-US" dirty="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F0CB76-066A-4C90-8DBF-FB758CD4EF5A}" type="slidenum">
              <a:rPr lang="en-US" smtClean="0">
                <a:solidFill>
                  <a:prstClr val="black"/>
                </a:solidFill>
              </a:rPr>
              <a:pPr/>
              <a:t>34</a:t>
            </a:fld>
            <a:endParaRPr lang="en-US" dirty="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F0CB76-066A-4C90-8DBF-FB758CD4EF5A}" type="slidenum">
              <a:rPr lang="en-US" smtClean="0">
                <a:solidFill>
                  <a:prstClr val="black"/>
                </a:solidFill>
              </a:rPr>
              <a:pPr/>
              <a:t>35</a:t>
            </a:fld>
            <a:endParaRPr lang="en-US" dirty="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F0CB76-066A-4C90-8DBF-FB758CD4EF5A}" type="slidenum">
              <a:rPr lang="en-US" smtClean="0">
                <a:solidFill>
                  <a:prstClr val="black"/>
                </a:solidFill>
              </a:rPr>
              <a:pPr/>
              <a:t>36</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F0CB76-066A-4C90-8DBF-FB758CD4EF5A}" type="slidenum">
              <a:rPr lang="en-US" smtClean="0">
                <a:solidFill>
                  <a:prstClr val="black"/>
                </a:solidFill>
              </a:rPr>
              <a:pPr/>
              <a:t>10</a:t>
            </a:fld>
            <a:endParaRPr lang="en-US" dirty="0">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F0CB76-066A-4C90-8DBF-FB758CD4EF5A}" type="slidenum">
              <a:rPr lang="en-US" smtClean="0">
                <a:solidFill>
                  <a:prstClr val="black"/>
                </a:solidFill>
              </a:rPr>
              <a:pPr/>
              <a:t>37</a:t>
            </a:fld>
            <a:endParaRPr lang="en-US" dirty="0">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F0CB76-066A-4C90-8DBF-FB758CD4EF5A}" type="slidenum">
              <a:rPr lang="en-US" smtClean="0">
                <a:solidFill>
                  <a:prstClr val="black"/>
                </a:solidFill>
              </a:rPr>
              <a:pPr/>
              <a:t>38</a:t>
            </a:fld>
            <a:endParaRPr lang="en-US" dirty="0">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F0CB76-066A-4C90-8DBF-FB758CD4EF5A}" type="slidenum">
              <a:rPr lang="en-US" smtClean="0">
                <a:solidFill>
                  <a:prstClr val="black"/>
                </a:solidFill>
              </a:rPr>
              <a:pPr/>
              <a:t>39</a:t>
            </a:fld>
            <a:endParaRPr lang="en-US" dirty="0">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F0CB76-066A-4C90-8DBF-FB758CD4EF5A}" type="slidenum">
              <a:rPr lang="en-US" smtClean="0">
                <a:solidFill>
                  <a:prstClr val="black"/>
                </a:solidFill>
              </a:rPr>
              <a:pPr/>
              <a:t>40</a:t>
            </a:fld>
            <a:endParaRPr lang="en-US" dirty="0">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F0CB76-066A-4C90-8DBF-FB758CD4EF5A}" type="slidenum">
              <a:rPr lang="en-US" smtClean="0">
                <a:solidFill>
                  <a:prstClr val="black"/>
                </a:solidFill>
              </a:rPr>
              <a:pPr/>
              <a:t>41</a:t>
            </a:fld>
            <a:endParaRPr lang="en-US" dirty="0">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F0CB76-066A-4C90-8DBF-FB758CD4EF5A}" type="slidenum">
              <a:rPr lang="en-US" smtClean="0">
                <a:solidFill>
                  <a:prstClr val="black"/>
                </a:solidFill>
              </a:rPr>
              <a:pPr/>
              <a:t>42</a:t>
            </a:fld>
            <a:endParaRPr lang="en-US" dirty="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F0CB76-066A-4C90-8DBF-FB758CD4EF5A}" type="slidenum">
              <a:rPr lang="en-US" smtClean="0">
                <a:solidFill>
                  <a:prstClr val="black"/>
                </a:solidFill>
              </a:rPr>
              <a:pPr/>
              <a:t>43</a:t>
            </a:fld>
            <a:endParaRPr lang="en-US" dirty="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F0CB76-066A-4C90-8DBF-FB758CD4EF5A}" type="slidenum">
              <a:rPr lang="en-US" smtClean="0">
                <a:solidFill>
                  <a:prstClr val="black"/>
                </a:solidFill>
              </a:rPr>
              <a:pPr/>
              <a:t>44</a:t>
            </a:fld>
            <a:endParaRPr lang="en-US" dirty="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966282-B2BF-4B80-A389-0C413974712A}" type="slidenum">
              <a:rPr lang="en-US" smtClean="0">
                <a:solidFill>
                  <a:prstClr val="black"/>
                </a:solidFill>
              </a:rPr>
              <a:pPr/>
              <a:t>45</a:t>
            </a:fld>
            <a:endParaRPr 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966282-B2BF-4B80-A389-0C413974712A}" type="slidenum">
              <a:rPr lang="en-US" smtClean="0">
                <a:solidFill>
                  <a:prstClr val="black"/>
                </a:solidFill>
              </a:rPr>
              <a:pPr/>
              <a:t>46</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F0CB76-066A-4C90-8DBF-FB758CD4EF5A}" type="slidenum">
              <a:rPr lang="en-US" smtClean="0">
                <a:solidFill>
                  <a:prstClr val="black"/>
                </a:solidFill>
              </a:rPr>
              <a:pPr/>
              <a:t>11</a:t>
            </a:fld>
            <a:endParaRPr lang="en-US" dirty="0">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966282-B2BF-4B80-A389-0C413974712A}" type="slidenum">
              <a:rPr lang="en-US" smtClean="0">
                <a:solidFill>
                  <a:prstClr val="black"/>
                </a:solidFill>
              </a:rPr>
              <a:pPr/>
              <a:t>47</a:t>
            </a:fld>
            <a:endParaRPr 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966282-B2BF-4B80-A389-0C413974712A}" type="slidenum">
              <a:rPr lang="en-US" smtClean="0">
                <a:solidFill>
                  <a:prstClr val="black"/>
                </a:solidFill>
              </a:rPr>
              <a:pPr/>
              <a:t>48</a:t>
            </a:fld>
            <a:endParaRPr 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966282-B2BF-4B80-A389-0C413974712A}" type="slidenum">
              <a:rPr lang="en-US" smtClean="0">
                <a:solidFill>
                  <a:prstClr val="black"/>
                </a:solidFill>
              </a:rPr>
              <a:pPr/>
              <a:t>49</a:t>
            </a:fld>
            <a:endParaRPr 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966282-B2BF-4B80-A389-0C413974712A}" type="slidenum">
              <a:rPr lang="en-US" smtClean="0">
                <a:solidFill>
                  <a:prstClr val="black"/>
                </a:solidFill>
              </a:rPr>
              <a:pPr/>
              <a:t>50</a:t>
            </a:fld>
            <a:endParaRPr lang="en-US">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966282-B2BF-4B80-A389-0C413974712A}" type="slidenum">
              <a:rPr lang="en-US" smtClean="0">
                <a:solidFill>
                  <a:prstClr val="black"/>
                </a:solidFill>
              </a:rPr>
              <a:pPr/>
              <a:t>51</a:t>
            </a:fld>
            <a:endParaRPr lang="en-US">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966282-B2BF-4B80-A389-0C413974712A}" type="slidenum">
              <a:rPr lang="en-US" smtClean="0">
                <a:solidFill>
                  <a:prstClr val="black"/>
                </a:solidFill>
              </a:rPr>
              <a:pPr/>
              <a:t>52</a:t>
            </a:fld>
            <a:endParaRPr lang="en-US">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966282-B2BF-4B80-A389-0C413974712A}" type="slidenum">
              <a:rPr lang="en-US" smtClean="0">
                <a:solidFill>
                  <a:prstClr val="black"/>
                </a:solidFill>
              </a:rPr>
              <a:pPr/>
              <a:t>53</a:t>
            </a:fld>
            <a:endParaRPr lang="en-US">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966282-B2BF-4B80-A389-0C413974712A}" type="slidenum">
              <a:rPr lang="en-US" smtClean="0">
                <a:solidFill>
                  <a:prstClr val="black"/>
                </a:solidFill>
              </a:rPr>
              <a:pPr/>
              <a:t>54</a:t>
            </a:fld>
            <a:endParaRPr lang="en-US">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966282-B2BF-4B80-A389-0C413974712A}" type="slidenum">
              <a:rPr lang="en-US" smtClean="0">
                <a:solidFill>
                  <a:prstClr val="black"/>
                </a:solidFill>
              </a:rPr>
              <a:pPr/>
              <a:t>55</a:t>
            </a:fld>
            <a:endParaRPr lang="en-US">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966282-B2BF-4B80-A389-0C413974712A}" type="slidenum">
              <a:rPr lang="en-US" smtClean="0">
                <a:solidFill>
                  <a:prstClr val="black"/>
                </a:solidFill>
              </a:rPr>
              <a:pPr/>
              <a:t>56</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F0CB76-066A-4C90-8DBF-FB758CD4EF5A}" type="slidenum">
              <a:rPr lang="en-US" smtClean="0">
                <a:solidFill>
                  <a:prstClr val="black"/>
                </a:solidFill>
              </a:rPr>
              <a:pPr/>
              <a:t>12</a:t>
            </a:fld>
            <a:endParaRPr lang="en-US" dirty="0">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966282-B2BF-4B80-A389-0C413974712A}" type="slidenum">
              <a:rPr lang="en-US" smtClean="0">
                <a:solidFill>
                  <a:prstClr val="black"/>
                </a:solidFill>
              </a:rPr>
              <a:pPr/>
              <a:t>57</a:t>
            </a:fld>
            <a:endParaRPr 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966282-B2BF-4B80-A389-0C413974712A}" type="slidenum">
              <a:rPr lang="en-US" smtClean="0">
                <a:solidFill>
                  <a:prstClr val="black"/>
                </a:solidFill>
              </a:rPr>
              <a:pPr/>
              <a:t>58</a:t>
            </a:fld>
            <a:endParaRPr lang="en-US">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966282-B2BF-4B80-A389-0C413974712A}" type="slidenum">
              <a:rPr lang="en-US" smtClean="0">
                <a:solidFill>
                  <a:prstClr val="black"/>
                </a:solidFill>
              </a:rPr>
              <a:pPr/>
              <a:t>59</a:t>
            </a:fld>
            <a:endParaRPr lang="en-US">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966282-B2BF-4B80-A389-0C413974712A}" type="slidenum">
              <a:rPr lang="en-US" smtClean="0">
                <a:solidFill>
                  <a:prstClr val="black"/>
                </a:solidFill>
              </a:rPr>
              <a:pPr/>
              <a:t>60</a:t>
            </a:fld>
            <a:endParaRPr lang="en-US">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966282-B2BF-4B80-A389-0C413974712A}" type="slidenum">
              <a:rPr lang="en-US" smtClean="0">
                <a:solidFill>
                  <a:prstClr val="black"/>
                </a:solidFill>
              </a:rPr>
              <a:pPr/>
              <a:t>61</a:t>
            </a:fld>
            <a:endParaRPr lang="en-US">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966282-B2BF-4B80-A389-0C413974712A}" type="slidenum">
              <a:rPr lang="en-US" smtClean="0">
                <a:solidFill>
                  <a:prstClr val="black"/>
                </a:solidFill>
              </a:rPr>
              <a:pPr/>
              <a:t>62</a:t>
            </a:fld>
            <a:endParaRPr lang="en-US">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966282-B2BF-4B80-A389-0C413974712A}" type="slidenum">
              <a:rPr lang="en-US" smtClean="0">
                <a:solidFill>
                  <a:prstClr val="black"/>
                </a:solidFill>
              </a:rPr>
              <a:pPr/>
              <a:t>63</a:t>
            </a:fld>
            <a:endParaRPr lang="en-US">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966282-B2BF-4B80-A389-0C413974712A}" type="slidenum">
              <a:rPr lang="en-US" smtClean="0">
                <a:solidFill>
                  <a:prstClr val="black"/>
                </a:solidFill>
              </a:rPr>
              <a:pPr/>
              <a:t>64</a:t>
            </a:fld>
            <a:endParaRPr lang="en-US">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966282-B2BF-4B80-A389-0C413974712A}" type="slidenum">
              <a:rPr lang="en-US" smtClean="0">
                <a:solidFill>
                  <a:prstClr val="black"/>
                </a:solidFill>
              </a:rPr>
              <a:pPr/>
              <a:t>65</a:t>
            </a:fld>
            <a:endParaRPr lang="en-US">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966282-B2BF-4B80-A389-0C413974712A}" type="slidenum">
              <a:rPr lang="en-US" smtClean="0">
                <a:solidFill>
                  <a:prstClr val="black"/>
                </a:solidFill>
              </a:rPr>
              <a:pPr/>
              <a:t>66</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F0CB76-066A-4C90-8DBF-FB758CD4EF5A}" type="slidenum">
              <a:rPr lang="en-US" smtClean="0">
                <a:solidFill>
                  <a:prstClr val="black"/>
                </a:solidFill>
              </a:rPr>
              <a:pPr/>
              <a:t>13</a:t>
            </a:fld>
            <a:endParaRPr lang="en-US" dirty="0">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966282-B2BF-4B80-A389-0C413974712A}" type="slidenum">
              <a:rPr lang="en-US" smtClean="0">
                <a:solidFill>
                  <a:prstClr val="black"/>
                </a:solidFill>
              </a:rPr>
              <a:pPr/>
              <a:t>67</a:t>
            </a:fld>
            <a:endParaRPr lang="en-US">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966282-B2BF-4B80-A389-0C413974712A}" type="slidenum">
              <a:rPr lang="en-US" smtClean="0">
                <a:solidFill>
                  <a:prstClr val="black"/>
                </a:solidFill>
              </a:rPr>
              <a:pPr/>
              <a:t>68</a:t>
            </a:fld>
            <a:endParaRPr lang="en-US">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966282-B2BF-4B80-A389-0C413974712A}" type="slidenum">
              <a:rPr lang="en-US" smtClean="0">
                <a:solidFill>
                  <a:prstClr val="black"/>
                </a:solidFill>
              </a:rPr>
              <a:pPr/>
              <a:t>69</a:t>
            </a:fld>
            <a:endParaRPr lang="en-US">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966282-B2BF-4B80-A389-0C413974712A}" type="slidenum">
              <a:rPr lang="en-US" smtClean="0">
                <a:solidFill>
                  <a:prstClr val="black"/>
                </a:solidFill>
              </a:rPr>
              <a:pPr/>
              <a:t>70</a:t>
            </a:fld>
            <a:endParaRPr lang="en-US">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966282-B2BF-4B80-A389-0C413974712A}" type="slidenum">
              <a:rPr lang="en-US" smtClean="0">
                <a:solidFill>
                  <a:prstClr val="black"/>
                </a:solidFill>
              </a:rPr>
              <a:pPr/>
              <a:t>71</a:t>
            </a:fld>
            <a:endParaRPr lang="en-US">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966282-B2BF-4B80-A389-0C413974712A}" type="slidenum">
              <a:rPr lang="en-US" smtClean="0">
                <a:solidFill>
                  <a:prstClr val="black"/>
                </a:solidFill>
              </a:rPr>
              <a:pPr/>
              <a:t>72</a:t>
            </a:fld>
            <a:endParaRPr lang="en-US">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18788" name="Slide Number Placeholder 3"/>
          <p:cNvSpPr>
            <a:spLocks noGrp="1"/>
          </p:cNvSpPr>
          <p:nvPr>
            <p:ph type="sldNum" sz="quarter" idx="5"/>
          </p:nvPr>
        </p:nvSpPr>
        <p:spPr/>
        <p:txBody>
          <a:bodyPr/>
          <a:lstStyle/>
          <a:p>
            <a:pPr>
              <a:defRPr/>
            </a:pPr>
            <a:fld id="{747C2178-1D47-4C50-B8DA-DA5034548692}" type="slidenum">
              <a:rPr lang="en-US" smtClean="0">
                <a:solidFill>
                  <a:prstClr val="black"/>
                </a:solidFill>
              </a:rPr>
              <a:pPr>
                <a:defRPr/>
              </a:pPr>
              <a:t>95</a:t>
            </a:fld>
            <a:endParaRPr lang="en-US" smtClean="0">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MS PGothic" pitchFamily="34" charset="-128"/>
            </a:endParaRPr>
          </a:p>
        </p:txBody>
      </p:sp>
      <p:sp>
        <p:nvSpPr>
          <p:cNvPr id="27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74193" fontAlgn="base">
              <a:spcBef>
                <a:spcPct val="0"/>
              </a:spcBef>
              <a:spcAft>
                <a:spcPct val="0"/>
              </a:spcAft>
              <a:defRPr/>
            </a:pPr>
            <a:fld id="{EE632F31-17AF-42BF-BEA9-2F1B9A7BA9D4}" type="slidenum">
              <a:rPr lang="en-US" smtClean="0">
                <a:solidFill>
                  <a:prstClr val="black"/>
                </a:solidFill>
                <a:ea typeface="ＭＳ Ｐゴシック"/>
                <a:cs typeface="ＭＳ Ｐゴシック"/>
              </a:rPr>
              <a:pPr defTabSz="974193" fontAlgn="base">
                <a:spcBef>
                  <a:spcPct val="0"/>
                </a:spcBef>
                <a:spcAft>
                  <a:spcPct val="0"/>
                </a:spcAft>
                <a:defRPr/>
              </a:pPr>
              <a:t>97</a:t>
            </a:fld>
            <a:endParaRPr lang="en-US" dirty="0" smtClean="0">
              <a:solidFill>
                <a:prstClr val="black"/>
              </a:solidFill>
              <a:ea typeface="ＭＳ Ｐゴシック"/>
              <a:cs typeface="ＭＳ Ｐゴシック"/>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MS PGothic" pitchFamily="34" charset="-128"/>
            </a:endParaRPr>
          </a:p>
        </p:txBody>
      </p:sp>
      <p:sp>
        <p:nvSpPr>
          <p:cNvPr id="29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74193" fontAlgn="base">
              <a:spcBef>
                <a:spcPct val="0"/>
              </a:spcBef>
              <a:spcAft>
                <a:spcPct val="0"/>
              </a:spcAft>
              <a:defRPr/>
            </a:pPr>
            <a:fld id="{1261CDD6-EC77-49A9-B2DA-52257F148C9D}" type="slidenum">
              <a:rPr lang="en-US" smtClean="0">
                <a:solidFill>
                  <a:prstClr val="black"/>
                </a:solidFill>
                <a:ea typeface="ＭＳ Ｐゴシック"/>
                <a:cs typeface="ＭＳ Ｐゴシック"/>
              </a:rPr>
              <a:pPr defTabSz="974193" fontAlgn="base">
                <a:spcBef>
                  <a:spcPct val="0"/>
                </a:spcBef>
                <a:spcAft>
                  <a:spcPct val="0"/>
                </a:spcAft>
                <a:defRPr/>
              </a:pPr>
              <a:t>125</a:t>
            </a:fld>
            <a:endParaRPr lang="en-US" dirty="0" smtClean="0">
              <a:solidFill>
                <a:prstClr val="black"/>
              </a:solidFill>
              <a:ea typeface="ＭＳ Ｐゴシック"/>
              <a:cs typeface="ＭＳ Ｐゴシック"/>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MS PGothic" pitchFamily="34" charset="-128"/>
            </a:endParaRPr>
          </a:p>
        </p:txBody>
      </p:sp>
      <p:sp>
        <p:nvSpPr>
          <p:cNvPr id="29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74193" fontAlgn="base">
              <a:spcBef>
                <a:spcPct val="0"/>
              </a:spcBef>
              <a:spcAft>
                <a:spcPct val="0"/>
              </a:spcAft>
              <a:defRPr/>
            </a:pPr>
            <a:fld id="{B5F0AD89-B477-4D96-A2D1-EF1151BC8D72}" type="slidenum">
              <a:rPr lang="en-US" smtClean="0">
                <a:solidFill>
                  <a:prstClr val="black"/>
                </a:solidFill>
                <a:ea typeface="ＭＳ Ｐゴシック"/>
                <a:cs typeface="ＭＳ Ｐゴシック"/>
              </a:rPr>
              <a:pPr defTabSz="974193" fontAlgn="base">
                <a:spcBef>
                  <a:spcPct val="0"/>
                </a:spcBef>
                <a:spcAft>
                  <a:spcPct val="0"/>
                </a:spcAft>
                <a:defRPr/>
              </a:pPr>
              <a:t>126</a:t>
            </a:fld>
            <a:endParaRPr lang="en-US" dirty="0" smtClean="0">
              <a:solidFill>
                <a:prstClr val="black"/>
              </a:solidFill>
              <a:ea typeface="ＭＳ Ｐゴシック"/>
              <a:cs typeface="ＭＳ Ｐゴシック"/>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F0CB76-066A-4C90-8DBF-FB758CD4EF5A}" type="slidenum">
              <a:rPr lang="en-US" smtClean="0">
                <a:solidFill>
                  <a:prstClr val="black"/>
                </a:solidFill>
              </a:rPr>
              <a:pPr/>
              <a:t>14</a:t>
            </a:fld>
            <a:endParaRPr lang="en-US" dirty="0">
              <a:solidFill>
                <a:prstClr val="black"/>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MS PGothic" pitchFamily="34" charset="-128"/>
            </a:endParaRPr>
          </a:p>
        </p:txBody>
      </p:sp>
      <p:sp>
        <p:nvSpPr>
          <p:cNvPr id="29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74193" fontAlgn="base">
              <a:spcBef>
                <a:spcPct val="0"/>
              </a:spcBef>
              <a:spcAft>
                <a:spcPct val="0"/>
              </a:spcAft>
              <a:defRPr/>
            </a:pPr>
            <a:fld id="{B5F0AD89-B477-4D96-A2D1-EF1151BC8D72}" type="slidenum">
              <a:rPr lang="en-US" smtClean="0">
                <a:solidFill>
                  <a:prstClr val="black"/>
                </a:solidFill>
                <a:ea typeface="ＭＳ Ｐゴシック"/>
                <a:cs typeface="ＭＳ Ｐゴシック"/>
              </a:rPr>
              <a:pPr defTabSz="974193" fontAlgn="base">
                <a:spcBef>
                  <a:spcPct val="0"/>
                </a:spcBef>
                <a:spcAft>
                  <a:spcPct val="0"/>
                </a:spcAft>
                <a:defRPr/>
              </a:pPr>
              <a:t>127</a:t>
            </a:fld>
            <a:endParaRPr lang="en-US" dirty="0" smtClean="0">
              <a:solidFill>
                <a:prstClr val="black"/>
              </a:solidFill>
              <a:ea typeface="ＭＳ Ｐゴシック"/>
              <a:cs typeface="ＭＳ Ｐゴシック"/>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MS PGothic" pitchFamily="34" charset="-128"/>
            </a:endParaRPr>
          </a:p>
        </p:txBody>
      </p:sp>
      <p:sp>
        <p:nvSpPr>
          <p:cNvPr id="29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74193" fontAlgn="base">
              <a:spcBef>
                <a:spcPct val="0"/>
              </a:spcBef>
              <a:spcAft>
                <a:spcPct val="0"/>
              </a:spcAft>
              <a:defRPr/>
            </a:pPr>
            <a:fld id="{7EE6849B-36EE-478D-BEA3-BFAB0BBA187E}" type="slidenum">
              <a:rPr lang="en-US" smtClean="0">
                <a:solidFill>
                  <a:prstClr val="black"/>
                </a:solidFill>
                <a:ea typeface="ＭＳ Ｐゴシック"/>
                <a:cs typeface="ＭＳ Ｐゴシック"/>
              </a:rPr>
              <a:pPr defTabSz="974193" fontAlgn="base">
                <a:spcBef>
                  <a:spcPct val="0"/>
                </a:spcBef>
                <a:spcAft>
                  <a:spcPct val="0"/>
                </a:spcAft>
                <a:defRPr/>
              </a:pPr>
              <a:t>128</a:t>
            </a:fld>
            <a:endParaRPr lang="en-US" dirty="0" smtClean="0">
              <a:solidFill>
                <a:prstClr val="black"/>
              </a:solidFill>
              <a:ea typeface="ＭＳ Ｐゴシック"/>
              <a:cs typeface="ＭＳ Ｐゴシック"/>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MS PGothic" pitchFamily="34" charset="-128"/>
            </a:endParaRPr>
          </a:p>
        </p:txBody>
      </p:sp>
      <p:sp>
        <p:nvSpPr>
          <p:cNvPr id="29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74193" fontAlgn="base">
              <a:spcBef>
                <a:spcPct val="0"/>
              </a:spcBef>
              <a:spcAft>
                <a:spcPct val="0"/>
              </a:spcAft>
              <a:defRPr/>
            </a:pPr>
            <a:fld id="{7EE6849B-36EE-478D-BEA3-BFAB0BBA187E}" type="slidenum">
              <a:rPr lang="en-US" smtClean="0">
                <a:solidFill>
                  <a:prstClr val="black"/>
                </a:solidFill>
                <a:ea typeface="ＭＳ Ｐゴシック"/>
                <a:cs typeface="ＭＳ Ｐゴシック"/>
              </a:rPr>
              <a:pPr defTabSz="974193" fontAlgn="base">
                <a:spcBef>
                  <a:spcPct val="0"/>
                </a:spcBef>
                <a:spcAft>
                  <a:spcPct val="0"/>
                </a:spcAft>
                <a:defRPr/>
              </a:pPr>
              <a:t>129</a:t>
            </a:fld>
            <a:endParaRPr lang="en-US" dirty="0" smtClean="0">
              <a:solidFill>
                <a:prstClr val="black"/>
              </a:solidFill>
              <a:ea typeface="ＭＳ Ｐゴシック"/>
              <a:cs typeface="ＭＳ Ｐゴシック"/>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MS PGothic" pitchFamily="34" charset="-128"/>
            </a:endParaRPr>
          </a:p>
        </p:txBody>
      </p:sp>
      <p:sp>
        <p:nvSpPr>
          <p:cNvPr id="29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74193" fontAlgn="base">
              <a:spcBef>
                <a:spcPct val="0"/>
              </a:spcBef>
              <a:spcAft>
                <a:spcPct val="0"/>
              </a:spcAft>
              <a:defRPr/>
            </a:pPr>
            <a:fld id="{F5601763-D63F-4C51-A385-D289553B3FB2}" type="slidenum">
              <a:rPr lang="en-US" smtClean="0">
                <a:solidFill>
                  <a:prstClr val="black"/>
                </a:solidFill>
                <a:ea typeface="ＭＳ Ｐゴシック"/>
                <a:cs typeface="ＭＳ Ｐゴシック"/>
              </a:rPr>
              <a:pPr defTabSz="974193" fontAlgn="base">
                <a:spcBef>
                  <a:spcPct val="0"/>
                </a:spcBef>
                <a:spcAft>
                  <a:spcPct val="0"/>
                </a:spcAft>
                <a:defRPr/>
              </a:pPr>
              <a:t>130</a:t>
            </a:fld>
            <a:endParaRPr lang="en-US" dirty="0" smtClean="0">
              <a:solidFill>
                <a:prstClr val="black"/>
              </a:solidFill>
              <a:ea typeface="ＭＳ Ｐゴシック"/>
              <a:cs typeface="ＭＳ Ｐゴシック"/>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wanted to start off with information about STAAR Alternate. If you are a new testing coordinator, </a:t>
            </a:r>
            <a:r>
              <a:rPr lang="en-US" baseline="0" dirty="0" err="1" smtClean="0"/>
              <a:t>Staar</a:t>
            </a:r>
            <a:r>
              <a:rPr lang="en-US" baseline="0" dirty="0" smtClean="0"/>
              <a:t> Alternate is a state assessment for our students that are the most cognitively delayed, It’s unique as it is not a paper and pencil test. </a:t>
            </a:r>
            <a:endParaRPr lang="en-US" dirty="0"/>
          </a:p>
        </p:txBody>
      </p:sp>
      <p:sp>
        <p:nvSpPr>
          <p:cNvPr id="4" name="Slide Number Placeholder 3"/>
          <p:cNvSpPr>
            <a:spLocks noGrp="1"/>
          </p:cNvSpPr>
          <p:nvPr>
            <p:ph type="sldNum" sz="quarter" idx="10"/>
          </p:nvPr>
        </p:nvSpPr>
        <p:spPr/>
        <p:txBody>
          <a:bodyPr/>
          <a:lstStyle/>
          <a:p>
            <a:fld id="{75B34A43-35A3-4B5E-BE7B-EB2A9981D69A}" type="slidenum">
              <a:rPr lang="en-US" smtClean="0">
                <a:solidFill>
                  <a:prstClr val="black"/>
                </a:solidFill>
              </a:rPr>
              <a:pPr/>
              <a:t>149</a:t>
            </a:fld>
            <a:endParaRPr lang="en-US">
              <a:solidFill>
                <a:prstClr val="black"/>
              </a:solidFill>
            </a:endParaRPr>
          </a:p>
        </p:txBody>
      </p:sp>
    </p:spTree>
    <p:extLst>
      <p:ext uri="{BB962C8B-B14F-4D97-AF65-F5344CB8AC3E}">
        <p14:creationId xmlns:p14="http://schemas.microsoft.com/office/powerpoint/2010/main" val="27085194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Important</a:t>
            </a:r>
            <a:r>
              <a:rPr lang="en-US" baseline="0" dirty="0" smtClean="0"/>
              <a:t> Date –Assessment Window opens on January 7</a:t>
            </a:r>
            <a:r>
              <a:rPr lang="en-US" baseline="30000" dirty="0" smtClean="0"/>
              <a:t>th</a:t>
            </a:r>
            <a:r>
              <a:rPr lang="en-US" baseline="0" dirty="0" smtClean="0"/>
              <a:t> and goes through April 19</a:t>
            </a:r>
            <a:r>
              <a:rPr lang="en-US" baseline="30000" dirty="0" smtClean="0"/>
              <a:t>th</a:t>
            </a:r>
            <a:endParaRPr lang="en-US" baseline="0" dirty="0" smtClean="0"/>
          </a:p>
          <a:p>
            <a:endParaRPr lang="en-US" baseline="0" dirty="0" smtClean="0"/>
          </a:p>
          <a:p>
            <a:r>
              <a:rPr lang="en-US" baseline="0" dirty="0" smtClean="0"/>
              <a:t>Important Reminders from TEA especially if you are new at this:</a:t>
            </a:r>
          </a:p>
          <a:p>
            <a:pPr marL="228600" indent="-228600">
              <a:buAutoNum type="arabicPeriod"/>
            </a:pPr>
            <a:r>
              <a:rPr lang="en-US" baseline="0" dirty="0" smtClean="0"/>
              <a:t>Check to see if the ARD committee has made any recent changes that you need to be made aware of</a:t>
            </a:r>
          </a:p>
          <a:p>
            <a:pPr marL="228600" indent="-228600">
              <a:buAutoNum type="arabicPeriod"/>
            </a:pPr>
            <a:r>
              <a:rPr lang="en-US" baseline="0" dirty="0" smtClean="0"/>
              <a:t>Add new students or  teachers</a:t>
            </a:r>
          </a:p>
          <a:p>
            <a:pPr marL="228600" indent="-228600">
              <a:buAutoNum type="arabicPeriod"/>
            </a:pPr>
            <a:r>
              <a:rPr lang="en-US" baseline="0" dirty="0" smtClean="0"/>
              <a:t>Make sure test administers have passed modules and had the required training before access is granted to Assessment Management System</a:t>
            </a:r>
          </a:p>
          <a:p>
            <a:endParaRPr lang="en-US" baseline="0" dirty="0" smtClean="0"/>
          </a:p>
          <a:p>
            <a:r>
              <a:rPr lang="en-US" baseline="0" dirty="0" smtClean="0"/>
              <a:t>1. </a:t>
            </a:r>
            <a:endParaRPr lang="en-US" dirty="0"/>
          </a:p>
        </p:txBody>
      </p:sp>
      <p:sp>
        <p:nvSpPr>
          <p:cNvPr id="4" name="Slide Number Placeholder 3"/>
          <p:cNvSpPr>
            <a:spLocks noGrp="1"/>
          </p:cNvSpPr>
          <p:nvPr>
            <p:ph type="sldNum" sz="quarter" idx="10"/>
          </p:nvPr>
        </p:nvSpPr>
        <p:spPr/>
        <p:txBody>
          <a:bodyPr/>
          <a:lstStyle/>
          <a:p>
            <a:fld id="{75B34A43-35A3-4B5E-BE7B-EB2A9981D69A}" type="slidenum">
              <a:rPr lang="en-US" smtClean="0">
                <a:solidFill>
                  <a:prstClr val="black"/>
                </a:solidFill>
              </a:rPr>
              <a:pPr/>
              <a:t>150</a:t>
            </a:fld>
            <a:endParaRPr lang="en-US">
              <a:solidFill>
                <a:prstClr val="black"/>
              </a:solidFill>
            </a:endParaRPr>
          </a:p>
        </p:txBody>
      </p:sp>
    </p:spTree>
    <p:extLst>
      <p:ext uri="{BB962C8B-B14F-4D97-AF65-F5344CB8AC3E}">
        <p14:creationId xmlns:p14="http://schemas.microsoft.com/office/powerpoint/2010/main" val="39509481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New</a:t>
            </a:r>
            <a:r>
              <a:rPr lang="en-US" baseline="0" dirty="0" smtClean="0"/>
              <a:t> Feature: Something that hopefully will be helpful to you:</a:t>
            </a:r>
          </a:p>
          <a:p>
            <a:endParaRPr lang="en-US" baseline="0" dirty="0" smtClean="0"/>
          </a:p>
          <a:p>
            <a:r>
              <a:rPr lang="en-US" baseline="0" dirty="0" smtClean="0"/>
              <a:t>When a registered student’s records are moved to another district when you have a student transfer, an email like you see on the slide will be sent to the district testing coordinator.</a:t>
            </a:r>
          </a:p>
          <a:p>
            <a:endParaRPr lang="en-US" baseline="0" dirty="0" smtClean="0"/>
          </a:p>
          <a:p>
            <a:r>
              <a:rPr lang="en-US" baseline="0" dirty="0" smtClean="0"/>
              <a:t>This year, the transfer cut off date is March 29</a:t>
            </a:r>
            <a:r>
              <a:rPr lang="en-US" baseline="30000" dirty="0" smtClean="0"/>
              <a:t>th</a:t>
            </a:r>
            <a:r>
              <a:rPr lang="en-US" baseline="0" dirty="0" smtClean="0"/>
              <a:t>. From that point on, districts do not have to begin or complete an assessment after that date.</a:t>
            </a:r>
            <a:endParaRPr lang="en-US" dirty="0"/>
          </a:p>
        </p:txBody>
      </p:sp>
      <p:sp>
        <p:nvSpPr>
          <p:cNvPr id="4" name="Slide Number Placeholder 3"/>
          <p:cNvSpPr>
            <a:spLocks noGrp="1"/>
          </p:cNvSpPr>
          <p:nvPr>
            <p:ph type="sldNum" sz="quarter" idx="10"/>
          </p:nvPr>
        </p:nvSpPr>
        <p:spPr/>
        <p:txBody>
          <a:bodyPr/>
          <a:lstStyle/>
          <a:p>
            <a:fld id="{75B34A43-35A3-4B5E-BE7B-EB2A9981D69A}" type="slidenum">
              <a:rPr lang="en-US" smtClean="0">
                <a:solidFill>
                  <a:prstClr val="black"/>
                </a:solidFill>
              </a:rPr>
              <a:pPr/>
              <a:t>151</a:t>
            </a:fld>
            <a:endParaRPr lang="en-US">
              <a:solidFill>
                <a:prstClr val="black"/>
              </a:solidFill>
            </a:endParaRPr>
          </a:p>
        </p:txBody>
      </p:sp>
    </p:spTree>
    <p:extLst>
      <p:ext uri="{BB962C8B-B14F-4D97-AF65-F5344CB8AC3E}">
        <p14:creationId xmlns:p14="http://schemas.microsoft.com/office/powerpoint/2010/main" val="37536562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monitoring test administrator training do this by:</a:t>
            </a:r>
          </a:p>
          <a:p>
            <a:endParaRPr lang="en-US" dirty="0" smtClean="0"/>
          </a:p>
          <a:p>
            <a:r>
              <a:rPr lang="en-US" dirty="0" smtClean="0"/>
              <a:t> 1. verify that all training modules have been completed and qualifications</a:t>
            </a:r>
            <a:r>
              <a:rPr lang="en-US" baseline="0" dirty="0" smtClean="0"/>
              <a:t> have been passed with 80% </a:t>
            </a:r>
            <a:r>
              <a:rPr lang="en-US" baseline="0" dirty="0" err="1" smtClean="0"/>
              <a:t>acuracy</a:t>
            </a:r>
            <a:r>
              <a:rPr lang="en-US" baseline="0" dirty="0" smtClean="0"/>
              <a:t>.</a:t>
            </a:r>
          </a:p>
          <a:p>
            <a:r>
              <a:rPr lang="en-US" baseline="0" dirty="0" smtClean="0"/>
              <a:t> 2. supplemental support is provided before third attempt, in other words, after two attempts</a:t>
            </a:r>
            <a:endParaRPr lang="en-US" dirty="0"/>
          </a:p>
        </p:txBody>
      </p:sp>
      <p:sp>
        <p:nvSpPr>
          <p:cNvPr id="4" name="Slide Number Placeholder 3"/>
          <p:cNvSpPr>
            <a:spLocks noGrp="1"/>
          </p:cNvSpPr>
          <p:nvPr>
            <p:ph type="sldNum" sz="quarter" idx="10"/>
          </p:nvPr>
        </p:nvSpPr>
        <p:spPr/>
        <p:txBody>
          <a:bodyPr/>
          <a:lstStyle/>
          <a:p>
            <a:fld id="{75B34A43-35A3-4B5E-BE7B-EB2A9981D69A}" type="slidenum">
              <a:rPr lang="en-US" smtClean="0">
                <a:solidFill>
                  <a:prstClr val="black"/>
                </a:solidFill>
              </a:rPr>
              <a:pPr/>
              <a:t>152</a:t>
            </a:fld>
            <a:endParaRPr lang="en-US">
              <a:solidFill>
                <a:prstClr val="black"/>
              </a:solidFill>
            </a:endParaRPr>
          </a:p>
        </p:txBody>
      </p:sp>
    </p:spTree>
    <p:extLst>
      <p:ext uri="{BB962C8B-B14F-4D97-AF65-F5344CB8AC3E}">
        <p14:creationId xmlns:p14="http://schemas.microsoft.com/office/powerpoint/2010/main" val="23327591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Growth Measure hasn’t been developed yet or when and How but this is what TEA shared with us:</a:t>
            </a:r>
          </a:p>
          <a:p>
            <a:endParaRPr lang="en-US" dirty="0" smtClean="0"/>
          </a:p>
          <a:p>
            <a:pPr marL="228600" indent="-228600">
              <a:buAutoNum type="arabicPeriod"/>
            </a:pPr>
            <a:r>
              <a:rPr lang="en-US" baseline="0" dirty="0" smtClean="0"/>
              <a:t>There will be a range of points between 0-84.</a:t>
            </a:r>
          </a:p>
          <a:p>
            <a:pPr marL="228600" indent="-228600">
              <a:buAutoNum type="arabicPeriod"/>
            </a:pPr>
            <a:r>
              <a:rPr lang="en-US" baseline="0" dirty="0" smtClean="0"/>
              <a:t>After 2 years of data, the growth measure will compare the results and see if growth did occur</a:t>
            </a:r>
          </a:p>
          <a:p>
            <a:pPr marL="228600" indent="-228600">
              <a:buAutoNum type="arabicPeriod"/>
            </a:pPr>
            <a:r>
              <a:rPr lang="en-US" baseline="0" dirty="0" smtClean="0"/>
              <a:t>Positive growth will be factored in to AYP/</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75B34A43-35A3-4B5E-BE7B-EB2A9981D69A}" type="slidenum">
              <a:rPr lang="en-US" smtClean="0">
                <a:solidFill>
                  <a:prstClr val="black"/>
                </a:solidFill>
              </a:rPr>
              <a:pPr/>
              <a:t>153</a:t>
            </a:fld>
            <a:endParaRPr lang="en-US">
              <a:solidFill>
                <a:prstClr val="black"/>
              </a:solidFill>
            </a:endParaRPr>
          </a:p>
        </p:txBody>
      </p:sp>
    </p:spTree>
    <p:extLst>
      <p:ext uri="{BB962C8B-B14F-4D97-AF65-F5344CB8AC3E}">
        <p14:creationId xmlns:p14="http://schemas.microsoft.com/office/powerpoint/2010/main" val="27129389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a:t>
            </a:r>
            <a:r>
              <a:rPr lang="en-US" baseline="0" dirty="0" smtClean="0"/>
              <a:t> many changes to the STAAR Modified: </a:t>
            </a:r>
          </a:p>
          <a:p>
            <a:endParaRPr lang="en-US" baseline="0" dirty="0" smtClean="0"/>
          </a:p>
          <a:p>
            <a:r>
              <a:rPr lang="en-US" baseline="0" dirty="0" smtClean="0"/>
              <a:t>1. 2012-2013 school year-</a:t>
            </a:r>
            <a:endParaRPr lang="en-US" dirty="0"/>
          </a:p>
        </p:txBody>
      </p:sp>
      <p:sp>
        <p:nvSpPr>
          <p:cNvPr id="4" name="Slide Number Placeholder 3"/>
          <p:cNvSpPr>
            <a:spLocks noGrp="1"/>
          </p:cNvSpPr>
          <p:nvPr>
            <p:ph type="sldNum" sz="quarter" idx="10"/>
          </p:nvPr>
        </p:nvSpPr>
        <p:spPr/>
        <p:txBody>
          <a:bodyPr/>
          <a:lstStyle/>
          <a:p>
            <a:fld id="{75B34A43-35A3-4B5E-BE7B-EB2A9981D69A}" type="slidenum">
              <a:rPr lang="en-US" smtClean="0">
                <a:solidFill>
                  <a:prstClr val="black"/>
                </a:solidFill>
              </a:rPr>
              <a:pPr/>
              <a:t>154</a:t>
            </a:fld>
            <a:endParaRPr lang="en-US">
              <a:solidFill>
                <a:prstClr val="black"/>
              </a:solidFill>
            </a:endParaRPr>
          </a:p>
        </p:txBody>
      </p:sp>
    </p:spTree>
    <p:extLst>
      <p:ext uri="{BB962C8B-B14F-4D97-AF65-F5344CB8AC3E}">
        <p14:creationId xmlns:p14="http://schemas.microsoft.com/office/powerpoint/2010/main" val="2823809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F0CB76-066A-4C90-8DBF-FB758CD4EF5A}" type="slidenum">
              <a:rPr lang="en-US" smtClean="0">
                <a:solidFill>
                  <a:prstClr val="black"/>
                </a:solidFill>
              </a:rPr>
              <a:pPr/>
              <a:t>15</a:t>
            </a:fld>
            <a:endParaRPr lang="en-US" dirty="0">
              <a:solidFill>
                <a:prstClr val="black"/>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STAAR</a:t>
            </a:r>
            <a:r>
              <a:rPr lang="en-US" baseline="0" dirty="0" smtClean="0"/>
              <a:t> Modified is our other alternate assessment:</a:t>
            </a:r>
          </a:p>
          <a:p>
            <a:endParaRPr lang="en-US" baseline="0" dirty="0" smtClean="0"/>
          </a:p>
          <a:p>
            <a:r>
              <a:rPr lang="en-US" baseline="0" dirty="0" smtClean="0"/>
              <a:t>   1. For this school year, students in grades 3-8 and those entering grades 9 and 10 will take this assessment</a:t>
            </a:r>
          </a:p>
          <a:p>
            <a:r>
              <a:rPr lang="en-US" baseline="0" dirty="0" smtClean="0"/>
              <a:t>   2. All others will take TAKS</a:t>
            </a:r>
            <a:endParaRPr lang="en-US" dirty="0"/>
          </a:p>
        </p:txBody>
      </p:sp>
      <p:sp>
        <p:nvSpPr>
          <p:cNvPr id="4" name="Slide Number Placeholder 3"/>
          <p:cNvSpPr>
            <a:spLocks noGrp="1"/>
          </p:cNvSpPr>
          <p:nvPr>
            <p:ph type="sldNum" sz="quarter" idx="10"/>
          </p:nvPr>
        </p:nvSpPr>
        <p:spPr/>
        <p:txBody>
          <a:bodyPr/>
          <a:lstStyle/>
          <a:p>
            <a:fld id="{54A269E7-37A0-4A8D-BADE-0D5A50D79187}" type="slidenum">
              <a:rPr lang="en-US" smtClean="0">
                <a:solidFill>
                  <a:prstClr val="black"/>
                </a:solidFill>
              </a:rPr>
              <a:pPr/>
              <a:t>155</a:t>
            </a:fld>
            <a:endParaRPr lang="en-US">
              <a:solidFill>
                <a:prstClr val="black"/>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list of test for each grade level</a:t>
            </a:r>
            <a:r>
              <a:rPr lang="en-US" baseline="0" dirty="0" smtClean="0"/>
              <a:t> and end of course.</a:t>
            </a:r>
            <a:endParaRPr lang="en-US" dirty="0"/>
          </a:p>
        </p:txBody>
      </p:sp>
      <p:sp>
        <p:nvSpPr>
          <p:cNvPr id="4" name="Slide Number Placeholder 3"/>
          <p:cNvSpPr>
            <a:spLocks noGrp="1"/>
          </p:cNvSpPr>
          <p:nvPr>
            <p:ph type="sldNum" sz="quarter" idx="10"/>
          </p:nvPr>
        </p:nvSpPr>
        <p:spPr/>
        <p:txBody>
          <a:bodyPr/>
          <a:lstStyle/>
          <a:p>
            <a:fld id="{75B34A43-35A3-4B5E-BE7B-EB2A9981D69A}" type="slidenum">
              <a:rPr lang="en-US" smtClean="0">
                <a:solidFill>
                  <a:prstClr val="black"/>
                </a:solidFill>
              </a:rPr>
              <a:pPr/>
              <a:t>156</a:t>
            </a:fld>
            <a:endParaRPr lang="en-US">
              <a:solidFill>
                <a:prstClr val="black"/>
              </a:solidFill>
            </a:endParaRPr>
          </a:p>
        </p:txBody>
      </p:sp>
    </p:spTree>
    <p:extLst>
      <p:ext uri="{BB962C8B-B14F-4D97-AF65-F5344CB8AC3E}">
        <p14:creationId xmlns:p14="http://schemas.microsoft.com/office/powerpoint/2010/main" val="381654288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subjects are </a:t>
            </a:r>
            <a:r>
              <a:rPr lang="en-US" dirty="0" err="1" smtClean="0"/>
              <a:t>assesed</a:t>
            </a:r>
            <a:r>
              <a:rPr lang="en-US" dirty="0" smtClean="0"/>
              <a:t> with STAAR</a:t>
            </a:r>
            <a:r>
              <a:rPr lang="en-US" baseline="0" dirty="0" smtClean="0"/>
              <a:t> but not STAAR Modified?</a:t>
            </a:r>
          </a:p>
          <a:p>
            <a:endParaRPr lang="en-US" baseline="0" dirty="0" smtClean="0"/>
          </a:p>
          <a:p>
            <a:r>
              <a:rPr lang="en-US" baseline="0" dirty="0" smtClean="0"/>
              <a:t>   1. English III and US History won’t be assessed until 2014</a:t>
            </a:r>
          </a:p>
          <a:p>
            <a:r>
              <a:rPr lang="en-US" baseline="0" dirty="0" smtClean="0"/>
              <a:t>   2. Algebra II, Chemistry, and Physics will not be assessed with STAAR and no plans to do so.</a:t>
            </a:r>
          </a:p>
          <a:p>
            <a:endParaRPr lang="en-US" dirty="0"/>
          </a:p>
        </p:txBody>
      </p:sp>
      <p:sp>
        <p:nvSpPr>
          <p:cNvPr id="4" name="Slide Number Placeholder 3"/>
          <p:cNvSpPr>
            <a:spLocks noGrp="1"/>
          </p:cNvSpPr>
          <p:nvPr>
            <p:ph type="sldNum" sz="quarter" idx="10"/>
          </p:nvPr>
        </p:nvSpPr>
        <p:spPr/>
        <p:txBody>
          <a:bodyPr/>
          <a:lstStyle/>
          <a:p>
            <a:fld id="{75B34A43-35A3-4B5E-BE7B-EB2A9981D69A}" type="slidenum">
              <a:rPr lang="en-US" smtClean="0">
                <a:solidFill>
                  <a:prstClr val="black"/>
                </a:solidFill>
              </a:rPr>
              <a:pPr/>
              <a:t>157</a:t>
            </a:fld>
            <a:endParaRPr lang="en-US">
              <a:solidFill>
                <a:prstClr val="black"/>
              </a:solidFill>
            </a:endParaRPr>
          </a:p>
        </p:txBody>
      </p:sp>
    </p:spTree>
    <p:extLst>
      <p:ext uri="{BB962C8B-B14F-4D97-AF65-F5344CB8AC3E}">
        <p14:creationId xmlns:p14="http://schemas.microsoft.com/office/powerpoint/2010/main" val="7878078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 made some good changes with test design for grades 4</a:t>
            </a:r>
            <a:r>
              <a:rPr lang="en-US" baseline="0" dirty="0" smtClean="0"/>
              <a:t> &amp; 7 that you will want to share with your districts:</a:t>
            </a:r>
          </a:p>
          <a:p>
            <a:endParaRPr lang="en-US" baseline="0" dirty="0" smtClean="0"/>
          </a:p>
          <a:p>
            <a:pPr marL="228600" indent="-228600">
              <a:buAutoNum type="arabicPeriod"/>
            </a:pPr>
            <a:r>
              <a:rPr lang="en-US" baseline="0" dirty="0" smtClean="0"/>
              <a:t>For the Spring administration, revising and editing will be administered on both day one and day two of testing.</a:t>
            </a:r>
          </a:p>
          <a:p>
            <a:pPr marL="228600" indent="-228600">
              <a:buAutoNum type="arabicPeriod"/>
            </a:pPr>
            <a:r>
              <a:rPr lang="en-US" baseline="0" dirty="0" smtClean="0"/>
              <a:t>Second change, the answer document will be separated into day one and day two,</a:t>
            </a:r>
            <a:endParaRPr lang="en-US" dirty="0"/>
          </a:p>
        </p:txBody>
      </p:sp>
      <p:sp>
        <p:nvSpPr>
          <p:cNvPr id="4" name="Slide Number Placeholder 3"/>
          <p:cNvSpPr>
            <a:spLocks noGrp="1"/>
          </p:cNvSpPr>
          <p:nvPr>
            <p:ph type="sldNum" sz="quarter" idx="10"/>
          </p:nvPr>
        </p:nvSpPr>
        <p:spPr/>
        <p:txBody>
          <a:bodyPr/>
          <a:lstStyle/>
          <a:p>
            <a:fld id="{75B34A43-35A3-4B5E-BE7B-EB2A9981D69A}" type="slidenum">
              <a:rPr lang="en-US" smtClean="0">
                <a:solidFill>
                  <a:prstClr val="black"/>
                </a:solidFill>
              </a:rPr>
              <a:pPr/>
              <a:t>158</a:t>
            </a:fld>
            <a:endParaRPr lang="en-US">
              <a:solidFill>
                <a:prstClr val="black"/>
              </a:solidFill>
            </a:endParaRPr>
          </a:p>
        </p:txBody>
      </p:sp>
    </p:spTree>
    <p:extLst>
      <p:ext uri="{BB962C8B-B14F-4D97-AF65-F5344CB8AC3E}">
        <p14:creationId xmlns:p14="http://schemas.microsoft.com/office/powerpoint/2010/main" val="18351801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STAAR Modified</a:t>
            </a:r>
            <a:r>
              <a:rPr lang="en-US" baseline="0" dirty="0" smtClean="0"/>
              <a:t> Participation Requirements have been updated</a:t>
            </a:r>
            <a:endParaRPr lang="en-US" dirty="0"/>
          </a:p>
        </p:txBody>
      </p:sp>
      <p:sp>
        <p:nvSpPr>
          <p:cNvPr id="4" name="Slide Number Placeholder 3"/>
          <p:cNvSpPr>
            <a:spLocks noGrp="1"/>
          </p:cNvSpPr>
          <p:nvPr>
            <p:ph type="sldNum" sz="quarter" idx="10"/>
          </p:nvPr>
        </p:nvSpPr>
        <p:spPr/>
        <p:txBody>
          <a:bodyPr/>
          <a:lstStyle/>
          <a:p>
            <a:fld id="{75B34A43-35A3-4B5E-BE7B-EB2A9981D69A}" type="slidenum">
              <a:rPr lang="en-US" smtClean="0">
                <a:solidFill>
                  <a:prstClr val="black"/>
                </a:solidFill>
              </a:rPr>
              <a:pPr/>
              <a:t>159</a:t>
            </a:fld>
            <a:endParaRPr lang="en-US">
              <a:solidFill>
                <a:prstClr val="black"/>
              </a:solidFill>
            </a:endParaRPr>
          </a:p>
        </p:txBody>
      </p:sp>
    </p:spTree>
    <p:extLst>
      <p:ext uri="{BB962C8B-B14F-4D97-AF65-F5344CB8AC3E}">
        <p14:creationId xmlns:p14="http://schemas.microsoft.com/office/powerpoint/2010/main" val="58311685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Important</a:t>
            </a:r>
            <a:r>
              <a:rPr lang="en-US" baseline="0" dirty="0" smtClean="0"/>
              <a:t> updates to share with district </a:t>
            </a:r>
            <a:r>
              <a:rPr lang="en-US" baseline="0" dirty="0" err="1" smtClean="0"/>
              <a:t>personel</a:t>
            </a:r>
            <a:r>
              <a:rPr lang="en-US" baseline="0" dirty="0" smtClean="0"/>
              <a:t>:</a:t>
            </a:r>
          </a:p>
          <a:p>
            <a:endParaRPr lang="en-US" baseline="0" dirty="0" smtClean="0"/>
          </a:p>
          <a:p>
            <a:pPr marL="228600" indent="-228600">
              <a:buAutoNum type="arabicPeriod"/>
            </a:pPr>
            <a:r>
              <a:rPr lang="en-US" baseline="0" dirty="0" smtClean="0"/>
              <a:t>These Participation Requirements forms must be completed and kept by the district.</a:t>
            </a:r>
          </a:p>
          <a:p>
            <a:pPr marL="228600" indent="-228600">
              <a:buAutoNum type="arabicPeriod"/>
            </a:pPr>
            <a:r>
              <a:rPr lang="en-US" baseline="0" dirty="0" smtClean="0"/>
              <a:t>For 2012-2013, they may be included in the students IEP</a:t>
            </a:r>
          </a:p>
          <a:p>
            <a:pPr marL="228600" indent="-228600">
              <a:buAutoNum type="arabicPeriod"/>
            </a:pPr>
            <a:r>
              <a:rPr lang="en-US" baseline="0" dirty="0" smtClean="0"/>
              <a:t>Beginning in 2013-2014, the form must be included in the student’s IEP</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75B34A43-35A3-4B5E-BE7B-EB2A9981D69A}" type="slidenum">
              <a:rPr lang="en-US" smtClean="0">
                <a:solidFill>
                  <a:prstClr val="black"/>
                </a:solidFill>
              </a:rPr>
              <a:pPr/>
              <a:t>160</a:t>
            </a:fld>
            <a:endParaRPr lang="en-US">
              <a:solidFill>
                <a:prstClr val="black"/>
              </a:solidFill>
            </a:endParaRPr>
          </a:p>
        </p:txBody>
      </p:sp>
    </p:spTree>
    <p:extLst>
      <p:ext uri="{BB962C8B-B14F-4D97-AF65-F5344CB8AC3E}">
        <p14:creationId xmlns:p14="http://schemas.microsoft.com/office/powerpoint/2010/main" val="30733521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have received this question before: read slide</a:t>
            </a:r>
            <a:endParaRPr lang="en-US" dirty="0"/>
          </a:p>
        </p:txBody>
      </p:sp>
      <p:sp>
        <p:nvSpPr>
          <p:cNvPr id="4" name="Slide Number Placeholder 3"/>
          <p:cNvSpPr>
            <a:spLocks noGrp="1"/>
          </p:cNvSpPr>
          <p:nvPr>
            <p:ph type="sldNum" sz="quarter" idx="10"/>
          </p:nvPr>
        </p:nvSpPr>
        <p:spPr/>
        <p:txBody>
          <a:bodyPr/>
          <a:lstStyle/>
          <a:p>
            <a:fld id="{75B34A43-35A3-4B5E-BE7B-EB2A9981D69A}" type="slidenum">
              <a:rPr lang="en-US" smtClean="0">
                <a:solidFill>
                  <a:prstClr val="black"/>
                </a:solidFill>
              </a:rPr>
              <a:pPr/>
              <a:t>161</a:t>
            </a:fld>
            <a:endParaRPr lang="en-US">
              <a:solidFill>
                <a:prstClr val="black"/>
              </a:solidFill>
            </a:endParaRPr>
          </a:p>
        </p:txBody>
      </p:sp>
    </p:spTree>
    <p:extLst>
      <p:ext uri="{BB962C8B-B14F-4D97-AF65-F5344CB8AC3E}">
        <p14:creationId xmlns:p14="http://schemas.microsoft.com/office/powerpoint/2010/main" val="306409094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news is that TEA has made the changes and let the districts know of the changes early this year.</a:t>
            </a:r>
          </a:p>
          <a:p>
            <a:r>
              <a:rPr lang="en-US" dirty="0" smtClean="0"/>
              <a:t>And .. There aren’t a lot of changes, mainly clarifications and updates.</a:t>
            </a:r>
            <a:endParaRPr lang="en-US" dirty="0"/>
          </a:p>
        </p:txBody>
      </p:sp>
      <p:sp>
        <p:nvSpPr>
          <p:cNvPr id="4" name="Slide Number Placeholder 3"/>
          <p:cNvSpPr>
            <a:spLocks noGrp="1"/>
          </p:cNvSpPr>
          <p:nvPr>
            <p:ph type="sldNum" sz="quarter" idx="10"/>
          </p:nvPr>
        </p:nvSpPr>
        <p:spPr/>
        <p:txBody>
          <a:bodyPr/>
          <a:lstStyle/>
          <a:p>
            <a:fld id="{75B34A43-35A3-4B5E-BE7B-EB2A9981D69A}" type="slidenum">
              <a:rPr lang="en-US" smtClean="0">
                <a:solidFill>
                  <a:prstClr val="black"/>
                </a:solidFill>
              </a:rPr>
              <a:pPr/>
              <a:t>162</a:t>
            </a:fld>
            <a:endParaRPr lang="en-US">
              <a:solidFill>
                <a:prstClr val="black"/>
              </a:solidFill>
            </a:endParaRPr>
          </a:p>
        </p:txBody>
      </p:sp>
    </p:spTree>
    <p:extLst>
      <p:ext uri="{BB962C8B-B14F-4D97-AF65-F5344CB8AC3E}">
        <p14:creationId xmlns:p14="http://schemas.microsoft.com/office/powerpoint/2010/main" val="25716755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students are eligible</a:t>
            </a:r>
            <a:r>
              <a:rPr lang="en-US" baseline="0" dirty="0" smtClean="0"/>
              <a:t> to use accommodations on their state assessments. </a:t>
            </a:r>
            <a:r>
              <a:rPr lang="en-US" baseline="0" dirty="0" err="1" smtClean="0"/>
              <a:t>Theres</a:t>
            </a:r>
            <a:r>
              <a:rPr lang="en-US" baseline="0" dirty="0" smtClean="0"/>
              <a:t> really no change on any of this. There must be documentation before using on state assessment.</a:t>
            </a:r>
          </a:p>
          <a:p>
            <a:pPr marL="228600" indent="-228600">
              <a:buAutoNum type="arabicPeriod"/>
            </a:pPr>
            <a:r>
              <a:rPr lang="en-US" baseline="0" dirty="0" smtClean="0"/>
              <a:t>They can be used on any state assessment</a:t>
            </a:r>
          </a:p>
          <a:p>
            <a:pPr marL="228600" indent="-228600">
              <a:buAutoNum type="arabicPeriod"/>
            </a:pPr>
            <a:r>
              <a:rPr lang="en-US" baseline="0" dirty="0" smtClean="0"/>
              <a:t>Can be sued by any of the following group of students:</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75B34A43-35A3-4B5E-BE7B-EB2A9981D69A}" type="slidenum">
              <a:rPr lang="en-US" smtClean="0">
                <a:solidFill>
                  <a:prstClr val="black"/>
                </a:solidFill>
              </a:rPr>
              <a:pPr/>
              <a:t>164</a:t>
            </a:fld>
            <a:endParaRPr lang="en-US">
              <a:solidFill>
                <a:prstClr val="black"/>
              </a:solidFill>
            </a:endParaRPr>
          </a:p>
        </p:txBody>
      </p:sp>
    </p:spTree>
    <p:extLst>
      <p:ext uri="{BB962C8B-B14F-4D97-AF65-F5344CB8AC3E}">
        <p14:creationId xmlns:p14="http://schemas.microsoft.com/office/powerpoint/2010/main" val="271906314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Handout---Accommodation Triangle has been updated. At your table, you will find at least one copy of our Region 17 Accommodation Triangle that I</a:t>
            </a:r>
            <a:r>
              <a:rPr lang="en-US" baseline="0" dirty="0" smtClean="0"/>
              <a:t> have put into a packet that can be run off of my AGC webpage. TEA stated at one of their TETN that their original  intention was to post the information in the triangle on their webpage and for districts to run off a hard copy and distribute to the school personnel that need this information.  Last year, districts complained about having to go look things up on their website.</a:t>
            </a:r>
            <a:endParaRPr lang="en-US" dirty="0"/>
          </a:p>
        </p:txBody>
      </p:sp>
      <p:sp>
        <p:nvSpPr>
          <p:cNvPr id="4" name="Slide Number Placeholder 3"/>
          <p:cNvSpPr>
            <a:spLocks noGrp="1"/>
          </p:cNvSpPr>
          <p:nvPr>
            <p:ph type="sldNum" sz="quarter" idx="10"/>
          </p:nvPr>
        </p:nvSpPr>
        <p:spPr/>
        <p:txBody>
          <a:bodyPr/>
          <a:lstStyle/>
          <a:p>
            <a:fld id="{75B34A43-35A3-4B5E-BE7B-EB2A9981D69A}" type="slidenum">
              <a:rPr lang="en-US" smtClean="0">
                <a:solidFill>
                  <a:prstClr val="black"/>
                </a:solidFill>
              </a:rPr>
              <a:pPr/>
              <a:t>165</a:t>
            </a:fld>
            <a:endParaRPr lang="en-US">
              <a:solidFill>
                <a:prstClr val="black"/>
              </a:solidFill>
            </a:endParaRPr>
          </a:p>
        </p:txBody>
      </p:sp>
    </p:spTree>
    <p:extLst>
      <p:ext uri="{BB962C8B-B14F-4D97-AF65-F5344CB8AC3E}">
        <p14:creationId xmlns:p14="http://schemas.microsoft.com/office/powerpoint/2010/main" val="1089272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F0CB76-066A-4C90-8DBF-FB758CD4EF5A}" type="slidenum">
              <a:rPr lang="en-US" smtClean="0">
                <a:solidFill>
                  <a:prstClr val="black"/>
                </a:solidFill>
              </a:rPr>
              <a:pPr/>
              <a:t>16</a:t>
            </a:fld>
            <a:endParaRPr lang="en-US" dirty="0">
              <a:solidFill>
                <a:prstClr val="black"/>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34F128-54CE-4B0E-80DC-7A2D07DC703E}" type="slidenum">
              <a:rPr lang="en-US" smtClean="0">
                <a:solidFill>
                  <a:prstClr val="black"/>
                </a:solidFill>
              </a:rPr>
              <a:pPr/>
              <a:t>167</a:t>
            </a:fld>
            <a:endParaRPr lang="en-US">
              <a:solidFill>
                <a:prstClr val="black"/>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FFAEC3-E90B-4644-90DC-FEE16798891E}" type="slidenum">
              <a:rPr lang="en-US" smtClean="0">
                <a:solidFill>
                  <a:prstClr val="black"/>
                </a:solidFill>
              </a:rPr>
              <a:pPr/>
              <a:t>177</a:t>
            </a:fld>
            <a:endParaRPr lang="en-US">
              <a:solidFill>
                <a:prstClr val="black"/>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Display outside Main Hall</a:t>
            </a:r>
            <a:endParaRPr lang="en-US" dirty="0"/>
          </a:p>
        </p:txBody>
      </p:sp>
      <p:sp>
        <p:nvSpPr>
          <p:cNvPr id="4" name="Slide Number Placeholder 3"/>
          <p:cNvSpPr>
            <a:spLocks noGrp="1"/>
          </p:cNvSpPr>
          <p:nvPr>
            <p:ph type="sldNum" sz="quarter" idx="10"/>
          </p:nvPr>
        </p:nvSpPr>
        <p:spPr/>
        <p:txBody>
          <a:bodyPr/>
          <a:lstStyle/>
          <a:p>
            <a:fld id="{05966282-B2BF-4B80-A389-0C413974712A}" type="slidenum">
              <a:rPr lang="en-US" smtClean="0">
                <a:solidFill>
                  <a:prstClr val="black"/>
                </a:solidFill>
              </a:rPr>
              <a:pPr/>
              <a:t>183</a:t>
            </a:fld>
            <a:endParaRPr lang="en-US">
              <a:solidFill>
                <a:prstClr val="black"/>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966282-B2BF-4B80-A389-0C413974712A}" type="slidenum">
              <a:rPr lang="en-US" smtClean="0">
                <a:solidFill>
                  <a:prstClr val="black"/>
                </a:solidFill>
              </a:rPr>
              <a:pPr/>
              <a:t>184</a:t>
            </a:fld>
            <a:endParaRPr lang="en-US">
              <a:solidFill>
                <a:prstClr val="black"/>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pPr defTabSz="964794"/>
            <a:fld id="{487EA8A7-B662-4334-B5EA-423367702E9B}" type="slidenum">
              <a:rPr lang="en-US" smtClean="0">
                <a:solidFill>
                  <a:srgbClr val="000000"/>
                </a:solidFill>
                <a:latin typeface="Arial" charset="0"/>
                <a:ea typeface="MS PGothic" pitchFamily="34" charset="-128"/>
              </a:rPr>
              <a:pPr defTabSz="964794"/>
              <a:t>245</a:t>
            </a:fld>
            <a:endParaRPr lang="en-US" dirty="0" smtClean="0">
              <a:solidFill>
                <a:srgbClr val="000000"/>
              </a:solidFill>
              <a:latin typeface="Arial" charset="0"/>
              <a:ea typeface="MS PGothic" pitchFamily="34" charset="-128"/>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pPr defTabSz="964794"/>
            <a:fld id="{761E0544-5ECD-4A33-AF20-E74B86C279D4}" type="slidenum">
              <a:rPr lang="en-US" smtClean="0">
                <a:solidFill>
                  <a:srgbClr val="000000"/>
                </a:solidFill>
                <a:latin typeface="Arial" charset="0"/>
                <a:ea typeface="MS PGothic" pitchFamily="34" charset="-128"/>
              </a:rPr>
              <a:pPr defTabSz="964794"/>
              <a:t>246</a:t>
            </a:fld>
            <a:endParaRPr lang="en-US" dirty="0" smtClean="0">
              <a:solidFill>
                <a:srgbClr val="000000"/>
              </a:solidFill>
              <a:latin typeface="Arial" charset="0"/>
              <a:ea typeface="MS PGothic" pitchFamily="34" charset="-128"/>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40964" name="Slide Number Placeholder 3"/>
          <p:cNvSpPr>
            <a:spLocks noGrp="1"/>
          </p:cNvSpPr>
          <p:nvPr>
            <p:ph type="sldNum" sz="quarter" idx="5"/>
          </p:nvPr>
        </p:nvSpPr>
        <p:spPr>
          <a:noFill/>
        </p:spPr>
        <p:txBody>
          <a:bodyPr/>
          <a:lstStyle/>
          <a:p>
            <a:fld id="{65C3D867-7190-4123-AC26-0531E878ACC8}" type="slidenum">
              <a:rPr lang="en-US" smtClean="0">
                <a:solidFill>
                  <a:srgbClr val="000000"/>
                </a:solidFill>
                <a:latin typeface="Arial" charset="0"/>
                <a:ea typeface="MS PGothic" pitchFamily="34" charset="-128"/>
              </a:rPr>
              <a:pPr/>
              <a:t>247</a:t>
            </a:fld>
            <a:endParaRPr lang="en-US" smtClean="0">
              <a:solidFill>
                <a:srgbClr val="000000"/>
              </a:solidFill>
              <a:latin typeface="Arial" charset="0"/>
              <a:ea typeface="MS PGothic" pitchFamily="34" charset="-128"/>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pPr eaLnBrk="1" hangingPunct="1"/>
            <a:endParaRPr lang="en-US" dirty="0" smtClean="0">
              <a:latin typeface="Arial" charset="0"/>
            </a:endParaRPr>
          </a:p>
        </p:txBody>
      </p:sp>
      <p:sp>
        <p:nvSpPr>
          <p:cNvPr id="41988" name="Slide Number Placeholder 3"/>
          <p:cNvSpPr>
            <a:spLocks noGrp="1"/>
          </p:cNvSpPr>
          <p:nvPr>
            <p:ph type="sldNum" sz="quarter" idx="5"/>
          </p:nvPr>
        </p:nvSpPr>
        <p:spPr>
          <a:noFill/>
        </p:spPr>
        <p:txBody>
          <a:bodyPr/>
          <a:lstStyle/>
          <a:p>
            <a:fld id="{54EC7AF0-8C99-456F-8EBF-20D567507081}" type="slidenum">
              <a:rPr lang="en-US" smtClean="0">
                <a:solidFill>
                  <a:srgbClr val="000000"/>
                </a:solidFill>
                <a:latin typeface="Arial" charset="0"/>
                <a:ea typeface="MS PGothic" pitchFamily="34" charset="-128"/>
              </a:rPr>
              <a:pPr/>
              <a:t>248</a:t>
            </a:fld>
            <a:endParaRPr lang="en-US" smtClean="0">
              <a:solidFill>
                <a:srgbClr val="000000"/>
              </a:solidFill>
              <a:latin typeface="Arial" charset="0"/>
              <a:ea typeface="MS PGothic" pitchFamily="34" charset="-128"/>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43012" name="Slide Number Placeholder 3"/>
          <p:cNvSpPr>
            <a:spLocks noGrp="1"/>
          </p:cNvSpPr>
          <p:nvPr>
            <p:ph type="sldNum" sz="quarter" idx="5"/>
          </p:nvPr>
        </p:nvSpPr>
        <p:spPr>
          <a:noFill/>
        </p:spPr>
        <p:txBody>
          <a:bodyPr/>
          <a:lstStyle/>
          <a:p>
            <a:fld id="{FF486293-33AC-4440-AB4E-8AC2B7EA332E}" type="slidenum">
              <a:rPr lang="en-US" smtClean="0">
                <a:solidFill>
                  <a:srgbClr val="000000"/>
                </a:solidFill>
                <a:latin typeface="Arial" charset="0"/>
                <a:ea typeface="MS PGothic" pitchFamily="34" charset="-128"/>
              </a:rPr>
              <a:pPr/>
              <a:t>249</a:t>
            </a:fld>
            <a:endParaRPr lang="en-US" smtClean="0">
              <a:solidFill>
                <a:srgbClr val="000000"/>
              </a:solidFill>
              <a:latin typeface="Arial" charset="0"/>
              <a:ea typeface="MS PGothic" pitchFamily="34" charset="-128"/>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eaLnBrk="1" hangingPunct="1">
              <a:defRPr/>
            </a:pPr>
            <a:endParaRPr lang="en-US" sz="1700" dirty="0"/>
          </a:p>
        </p:txBody>
      </p:sp>
      <p:sp>
        <p:nvSpPr>
          <p:cNvPr id="44036" name="Slide Number Placeholder 3"/>
          <p:cNvSpPr>
            <a:spLocks noGrp="1"/>
          </p:cNvSpPr>
          <p:nvPr>
            <p:ph type="sldNum" sz="quarter" idx="5"/>
          </p:nvPr>
        </p:nvSpPr>
        <p:spPr>
          <a:noFill/>
        </p:spPr>
        <p:txBody>
          <a:bodyPr/>
          <a:lstStyle/>
          <a:p>
            <a:fld id="{69AC153B-43ED-493D-B41F-BCE4BBC9A4D1}" type="slidenum">
              <a:rPr lang="en-US" smtClean="0">
                <a:solidFill>
                  <a:srgbClr val="000000"/>
                </a:solidFill>
                <a:latin typeface="Arial" charset="0"/>
                <a:ea typeface="MS PGothic" pitchFamily="34" charset="-128"/>
              </a:rPr>
              <a:pPr/>
              <a:t>250</a:t>
            </a:fld>
            <a:endParaRPr lang="en-US" smtClean="0">
              <a:solidFill>
                <a:srgbClr val="000000"/>
              </a:solidFill>
              <a:latin typeface="Arial" charset="0"/>
              <a:ea typeface="MS PGothic"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6.xml"/><Relationship Id="rId1" Type="http://schemas.openxmlformats.org/officeDocument/2006/relationships/themeOverride" Target="../theme/themeOverride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4A4037-8770-4660-84BF-C299570ACB0B}" type="datetimeFigureOut">
              <a:rPr lang="en-US" smtClean="0"/>
              <a:pPr/>
              <a:t>1/22/2013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C689B8-C1D5-4DEB-8F67-4A31FB26B43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4A4037-8770-4660-84BF-C299570ACB0B}" type="datetimeFigureOut">
              <a:rPr lang="en-US" smtClean="0"/>
              <a:pPr/>
              <a:t>1/22/2013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C689B8-C1D5-4DEB-8F67-4A31FB26B43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4A4037-8770-4660-84BF-C299570ACB0B}" type="datetimeFigureOut">
              <a:rPr lang="en-US" smtClean="0"/>
              <a:pPr/>
              <a:t>1/22/2013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C689B8-C1D5-4DEB-8F67-4A31FB26B43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457200" y="914400"/>
            <a:ext cx="8229600" cy="51054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533400" y="838200"/>
            <a:ext cx="8229600" cy="518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533400" y="838200"/>
            <a:ext cx="8229600" cy="518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533400" y="838200"/>
            <a:ext cx="8229600" cy="51816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533400" y="838200"/>
            <a:ext cx="8229600" cy="51816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533400" y="838200"/>
            <a:ext cx="8229600" cy="51816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4A4037-8770-4660-84BF-C299570ACB0B}" type="datetimeFigureOut">
              <a:rPr lang="en-US" smtClean="0"/>
              <a:pPr/>
              <a:t>1/22/2013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C689B8-C1D5-4DEB-8F67-4A31FB26B43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pic>
        <p:nvPicPr>
          <p:cNvPr id="5" name="Picture 4" descr="2013 Assessment ELL-TEXT.jpg"/>
          <p:cNvPicPr>
            <a:picLocks noChangeAspect="1"/>
          </p:cNvPicPr>
          <p:nvPr userDrawn="1"/>
        </p:nvPicPr>
        <p:blipFill>
          <a:blip r:embed="rId2" cstate="print"/>
          <a:stretch>
            <a:fillRect/>
          </a:stretch>
        </p:blipFill>
        <p:spPr>
          <a:xfrm>
            <a:off x="228600" y="152400"/>
            <a:ext cx="8686800" cy="6477000"/>
          </a:xfrm>
          <a:prstGeom prst="rect">
            <a:avLst/>
          </a:prstGeom>
        </p:spPr>
      </p:pic>
      <p:sp>
        <p:nvSpPr>
          <p:cNvPr id="7" name="Content Placeholder 6"/>
          <p:cNvSpPr>
            <a:spLocks noGrp="1"/>
          </p:cNvSpPr>
          <p:nvPr>
            <p:ph sz="quarter" idx="10"/>
          </p:nvPr>
        </p:nvSpPr>
        <p:spPr>
          <a:xfrm>
            <a:off x="533400" y="838200"/>
            <a:ext cx="81534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xfrm>
            <a:off x="1173163" y="6265863"/>
            <a:ext cx="1905000" cy="457200"/>
          </a:xfrm>
          <a:prstGeom prst="rect">
            <a:avLst/>
          </a:prstGeom>
          <a:ln/>
        </p:spPr>
        <p:txBody>
          <a:bodyPr/>
          <a:lstStyle>
            <a:lvl1pPr>
              <a:defRPr/>
            </a:lvl1pPr>
          </a:lstStyle>
          <a:p>
            <a:pPr>
              <a:defRPr/>
            </a:pPr>
            <a:fld id="{AB4AE9C1-A3C5-4AE2-AC3D-98F665E0204F}" type="datetime1">
              <a:rPr lang="en-US">
                <a:solidFill>
                  <a:prstClr val="black"/>
                </a:solidFill>
              </a:rPr>
              <a:pPr>
                <a:defRPr/>
              </a:pPr>
              <a:t>1/22/2013</a:t>
            </a:fld>
            <a:endParaRPr lang="en-US">
              <a:solidFill>
                <a:prstClr val="black"/>
              </a:solidFill>
            </a:endParaRPr>
          </a:p>
        </p:txBody>
      </p:sp>
      <p:sp>
        <p:nvSpPr>
          <p:cNvPr id="3" name="Rectangle 28"/>
          <p:cNvSpPr>
            <a:spLocks noGrp="1" noChangeArrowheads="1"/>
          </p:cNvSpPr>
          <p:nvPr>
            <p:ph type="ftr" sz="quarter" idx="11"/>
          </p:nvPr>
        </p:nvSpPr>
        <p:spPr>
          <a:xfrm>
            <a:off x="3581400" y="6248400"/>
            <a:ext cx="2895600" cy="457200"/>
          </a:xfrm>
          <a:prstGeom prst="rect">
            <a:avLst/>
          </a:prstGeom>
          <a:ln/>
        </p:spPr>
        <p:txBody>
          <a:bodyPr/>
          <a:lstStyle>
            <a:lvl1pPr>
              <a:defRPr/>
            </a:lvl1pPr>
          </a:lstStyle>
          <a:p>
            <a:pPr>
              <a:defRPr/>
            </a:pPr>
            <a:r>
              <a:rPr lang="en-US">
                <a:solidFill>
                  <a:prstClr val="black"/>
                </a:solidFill>
              </a:rPr>
              <a:t>TEA ELL Assessment Update</a:t>
            </a:r>
            <a:endParaRPr lang="en-US" dirty="0">
              <a:solidFill>
                <a:prstClr val="black"/>
              </a:solidFill>
            </a:endParaRPr>
          </a:p>
        </p:txBody>
      </p:sp>
      <p:sp>
        <p:nvSpPr>
          <p:cNvPr id="4" name="Rectangle 29"/>
          <p:cNvSpPr>
            <a:spLocks noGrp="1" noChangeArrowheads="1"/>
          </p:cNvSpPr>
          <p:nvPr>
            <p:ph type="sldNum" sz="quarter" idx="12"/>
          </p:nvPr>
        </p:nvSpPr>
        <p:spPr>
          <a:xfrm>
            <a:off x="7010400" y="6248400"/>
            <a:ext cx="1905000" cy="457200"/>
          </a:xfrm>
          <a:prstGeom prst="rect">
            <a:avLst/>
          </a:prstGeom>
          <a:ln/>
        </p:spPr>
        <p:txBody>
          <a:bodyPr/>
          <a:lstStyle>
            <a:lvl1pPr>
              <a:defRPr/>
            </a:lvl1pPr>
          </a:lstStyle>
          <a:p>
            <a:pPr>
              <a:defRPr/>
            </a:pPr>
            <a:fld id="{D42AE2D2-B636-4718-9C08-50452E7D1273}" type="slidenum">
              <a:rPr lang="en-US">
                <a:solidFill>
                  <a:prstClr val="black"/>
                </a:solidFill>
              </a:rPr>
              <a:pPr>
                <a:defRPr/>
              </a:pPr>
              <a:t>‹#›</a:t>
            </a:fld>
            <a:endParaRPr lang="en-US">
              <a:solidFill>
                <a:prstClr val="black"/>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9712375-17D1-4546-B7FB-A88E4DC86C63}" type="datetimeFigureOut">
              <a:rPr lang="en-US" smtClean="0">
                <a:solidFill>
                  <a:prstClr val="black"/>
                </a:solidFill>
              </a:rPr>
              <a:pPr/>
              <a:t>1/22/2013</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7B28936-5825-4DBE-8D93-0B4489EB662E}"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304800" y="838200"/>
            <a:ext cx="8458200" cy="518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554A4037-8770-4660-84BF-C299570ACB0B}" type="datetimeFigureOut">
              <a:rPr lang="en-US" smtClean="0">
                <a:solidFill>
                  <a:prstClr val="black">
                    <a:tint val="75000"/>
                  </a:prstClr>
                </a:solidFill>
              </a:rPr>
              <a:pPr/>
              <a:t>1/22/2013</a:t>
            </a:fld>
            <a:endParaRPr lang="en-US">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0C689B8-C1D5-4DEB-8F67-4A31FB26B4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89643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2" name="Picture 3" descr="2013 Online Testing-DIVIDER.jpg"/>
          <p:cNvPicPr>
            <a:picLocks noChangeAspect="1"/>
          </p:cNvPicPr>
          <p:nvPr userDrawn="1"/>
        </p:nvPicPr>
        <p:blipFill>
          <a:blip r:embed="rId3" cstate="print"/>
          <a:srcRect/>
          <a:stretch>
            <a:fillRect/>
          </a:stretch>
        </p:blipFill>
        <p:spPr bwMode="auto">
          <a:xfrm>
            <a:off x="177800" y="3175"/>
            <a:ext cx="8788400" cy="6851650"/>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1950" y="392113"/>
            <a:ext cx="8362950" cy="674687"/>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61950" y="1219200"/>
            <a:ext cx="836295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1950" y="392113"/>
            <a:ext cx="8362950" cy="674687"/>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61950" y="1219200"/>
            <a:ext cx="836295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1950" y="392113"/>
            <a:ext cx="8362950" cy="674687"/>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61950" y="1219200"/>
            <a:ext cx="836295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1950" y="392113"/>
            <a:ext cx="8362950" cy="674687"/>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61950" y="1219200"/>
            <a:ext cx="836295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4A4037-8770-4660-84BF-C299570ACB0B}" type="datetimeFigureOut">
              <a:rPr lang="en-US" smtClean="0"/>
              <a:pPr/>
              <a:t>1/22/2013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C689B8-C1D5-4DEB-8F67-4A31FB26B437}"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1950" y="392113"/>
            <a:ext cx="8362950" cy="674687"/>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61950" y="1219200"/>
            <a:ext cx="836295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1950" y="392113"/>
            <a:ext cx="8362950" cy="674687"/>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61950" y="1219200"/>
            <a:ext cx="836295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1950" y="392113"/>
            <a:ext cx="8362950" cy="674687"/>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61950" y="1219200"/>
            <a:ext cx="836295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1950" y="392113"/>
            <a:ext cx="8362950" cy="674687"/>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61950" y="1219200"/>
            <a:ext cx="836295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1950" y="392113"/>
            <a:ext cx="8362950" cy="674687"/>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61950" y="1219200"/>
            <a:ext cx="836295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1950" y="392113"/>
            <a:ext cx="8362950" cy="674687"/>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61950" y="1219200"/>
            <a:ext cx="836295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1950" y="392113"/>
            <a:ext cx="8362950" cy="674687"/>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61950" y="1219200"/>
            <a:ext cx="836295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1950" y="392113"/>
            <a:ext cx="8362950" cy="674687"/>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61950" y="1219200"/>
            <a:ext cx="836295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1950" y="392113"/>
            <a:ext cx="8362950" cy="674687"/>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61950" y="1219200"/>
            <a:ext cx="836295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4A4037-8770-4660-84BF-C299570ACB0B}" type="datetimeFigureOut">
              <a:rPr lang="en-US" smtClean="0"/>
              <a:pPr/>
              <a:t>1/22/2013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C689B8-C1D5-4DEB-8F67-4A31FB26B437}"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Picture 6" descr="2013 Assessment Mgmt System-DIVIDER.jpg"/>
          <p:cNvPicPr>
            <a:picLocks noChangeAspect="1"/>
          </p:cNvPicPr>
          <p:nvPr userDrawn="1"/>
        </p:nvPicPr>
        <p:blipFill>
          <a:blip r:embed="rId2" cstate="print"/>
          <a:srcRect/>
          <a:stretch>
            <a:fillRect/>
          </a:stretch>
        </p:blipFill>
        <p:spPr bwMode="auto">
          <a:xfrm>
            <a:off x="152400" y="3175"/>
            <a:ext cx="8839200" cy="6851650"/>
          </a:xfrm>
          <a:prstGeom prst="rect">
            <a:avLst/>
          </a:prstGeom>
          <a:noFill/>
          <a:ln w="9525">
            <a:noFill/>
            <a:miter lim="800000"/>
            <a:headEnd/>
            <a:tailEnd/>
          </a:ln>
        </p:spPr>
      </p:pic>
      <p:sp>
        <p:nvSpPr>
          <p:cNvPr id="3" name="Slide Number Placeholder 5"/>
          <p:cNvSpPr>
            <a:spLocks noGrp="1"/>
          </p:cNvSpPr>
          <p:nvPr>
            <p:ph type="sldNum" sz="quarter" idx="10"/>
          </p:nvPr>
        </p:nvSpPr>
        <p:spPr>
          <a:xfrm>
            <a:off x="457200" y="6356350"/>
            <a:ext cx="1752600" cy="365125"/>
          </a:xfrm>
        </p:spPr>
        <p:txBody>
          <a:bodyPr/>
          <a:lstStyle>
            <a:lvl1pPr>
              <a:defRPr/>
            </a:lvl1pPr>
          </a:lstStyle>
          <a:p>
            <a:pPr>
              <a:defRPr/>
            </a:pPr>
            <a:fld id="{D958B70E-E3DE-419E-A28C-B9BAD91CE277}"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Content Placeholder 1"/>
          <p:cNvSpPr>
            <a:spLocks/>
          </p:cNvSpPr>
          <p:nvPr userDrawn="1"/>
        </p:nvSpPr>
        <p:spPr bwMode="auto">
          <a:xfrm>
            <a:off x="457200" y="838200"/>
            <a:ext cx="8229600" cy="5105400"/>
          </a:xfrm>
          <a:prstGeom prst="rect">
            <a:avLst/>
          </a:prstGeom>
          <a:solidFill>
            <a:schemeClr val="accent3">
              <a:lumMod val="40000"/>
              <a:lumOff val="60000"/>
            </a:schemeClr>
          </a:solidFill>
          <a:ln w="9525">
            <a:noFill/>
            <a:miter lim="800000"/>
            <a:headEnd/>
            <a:tailEnd/>
          </a:ln>
          <a:effectLst>
            <a:outerShdw blurRad="50800" dist="38100" dir="2700000" sx="100999" sy="100999" algn="tl" rotWithShape="0">
              <a:srgbClr val="000000">
                <a:alpha val="39999"/>
              </a:srgbClr>
            </a:outerShdw>
          </a:effectLst>
        </p:spPr>
        <p:txBody>
          <a:bodyPr/>
          <a:lstStyle/>
          <a:p>
            <a:pPr algn="ctr" fontAlgn="base">
              <a:spcBef>
                <a:spcPct val="0"/>
              </a:spcBef>
              <a:spcAft>
                <a:spcPct val="0"/>
              </a:spcAft>
              <a:defRPr/>
            </a:pPr>
            <a:endParaRPr lang="en-US" sz="2800" b="1" kern="0" dirty="0">
              <a:solidFill>
                <a:srgbClr val="00CC00"/>
              </a:solidFill>
              <a:latin typeface="Arial" pitchFamily="34" charset="0"/>
              <a:cs typeface="Arial" pitchFamily="34" charset="0"/>
            </a:endParaRPr>
          </a:p>
          <a:p>
            <a:pPr marL="530352" indent="-530352" fontAlgn="base">
              <a:spcBef>
                <a:spcPts val="1200"/>
              </a:spcBef>
              <a:spcAft>
                <a:spcPct val="0"/>
              </a:spcAft>
              <a:defRPr/>
            </a:pPr>
            <a:r>
              <a:rPr lang="en-US" sz="2400" dirty="0">
                <a:solidFill>
                  <a:srgbClr val="4D4D4D"/>
                </a:solidFill>
                <a:latin typeface="Arial" pitchFamily="34" charset="0"/>
                <a:cs typeface="Arial" pitchFamily="34" charset="0"/>
              </a:rPr>
              <a:t>	</a:t>
            </a: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prstClr val="black"/>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685800" y="990600"/>
            <a:ext cx="7772400" cy="4953000"/>
          </a:xfrm>
        </p:spPr>
        <p:txBody>
          <a:bodyPr>
            <a:normAutofit/>
          </a:bodyPr>
          <a:lstStyle>
            <a:lvl1pPr marL="0" indent="0">
              <a:buFontTx/>
              <a:buNone/>
              <a:defRPr sz="1800">
                <a:solidFill>
                  <a:schemeClr val="tx1">
                    <a:lumMod val="65000"/>
                    <a:lumOff val="35000"/>
                  </a:schemeClr>
                </a:solidFill>
              </a:defRPr>
            </a:lvl1pPr>
          </a:lstStyle>
          <a:p>
            <a:r>
              <a:rPr lang="en-US" dirty="0"/>
              <a:t>Click to edit Master subtitle style</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Content Placeholder 1"/>
          <p:cNvSpPr>
            <a:spLocks/>
          </p:cNvSpPr>
          <p:nvPr userDrawn="1"/>
        </p:nvSpPr>
        <p:spPr bwMode="auto">
          <a:xfrm>
            <a:off x="457200" y="838200"/>
            <a:ext cx="8229600" cy="5105400"/>
          </a:xfrm>
          <a:prstGeom prst="rect">
            <a:avLst/>
          </a:prstGeom>
          <a:solidFill>
            <a:schemeClr val="accent3">
              <a:lumMod val="40000"/>
              <a:lumOff val="60000"/>
            </a:schemeClr>
          </a:solidFill>
          <a:ln w="9525">
            <a:noFill/>
            <a:miter lim="800000"/>
            <a:headEnd/>
            <a:tailEnd/>
          </a:ln>
          <a:effectLst>
            <a:outerShdw blurRad="50800" dist="38100" dir="2700000" sx="100999" sy="100999" algn="tl" rotWithShape="0">
              <a:srgbClr val="000000">
                <a:alpha val="39999"/>
              </a:srgbClr>
            </a:outerShdw>
          </a:effectLst>
        </p:spPr>
        <p:txBody>
          <a:bodyPr/>
          <a:lstStyle/>
          <a:p>
            <a:pPr algn="ctr" fontAlgn="base">
              <a:spcBef>
                <a:spcPct val="0"/>
              </a:spcBef>
              <a:spcAft>
                <a:spcPct val="0"/>
              </a:spcAft>
              <a:defRPr/>
            </a:pPr>
            <a:endParaRPr lang="en-US" sz="2800" b="1" kern="0" dirty="0">
              <a:solidFill>
                <a:srgbClr val="00CC00"/>
              </a:solidFill>
              <a:latin typeface="Arial" pitchFamily="34" charset="0"/>
              <a:cs typeface="Arial" pitchFamily="34" charset="0"/>
            </a:endParaRPr>
          </a:p>
          <a:p>
            <a:pPr marL="530352" indent="-530352" fontAlgn="base">
              <a:spcBef>
                <a:spcPts val="1200"/>
              </a:spcBef>
              <a:spcAft>
                <a:spcPct val="0"/>
              </a:spcAft>
              <a:defRPr/>
            </a:pPr>
            <a:r>
              <a:rPr lang="en-US" sz="2400" dirty="0">
                <a:solidFill>
                  <a:srgbClr val="4D4D4D"/>
                </a:solidFill>
                <a:latin typeface="Arial" pitchFamily="34" charset="0"/>
                <a:cs typeface="Arial" pitchFamily="34" charset="0"/>
              </a:rPr>
              <a:t>	</a:t>
            </a: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prstClr val="black"/>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685800" y="990600"/>
            <a:ext cx="7772400" cy="4953000"/>
          </a:xfrm>
        </p:spPr>
        <p:txBody>
          <a:bodyPr>
            <a:normAutofit/>
          </a:bodyPr>
          <a:lstStyle>
            <a:lvl1pPr marL="0" indent="0">
              <a:buFontTx/>
              <a:buNone/>
              <a:defRPr sz="1800">
                <a:solidFill>
                  <a:schemeClr val="tx1">
                    <a:lumMod val="65000"/>
                    <a:lumOff val="35000"/>
                  </a:schemeClr>
                </a:solidFill>
              </a:defRPr>
            </a:lvl1pPr>
          </a:lstStyle>
          <a:p>
            <a:r>
              <a:rPr lang="en-US" dirty="0"/>
              <a:t>Click to edit Master subtitle style</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Content Placeholder 1"/>
          <p:cNvSpPr>
            <a:spLocks/>
          </p:cNvSpPr>
          <p:nvPr userDrawn="1"/>
        </p:nvSpPr>
        <p:spPr bwMode="auto">
          <a:xfrm>
            <a:off x="457200" y="838200"/>
            <a:ext cx="8229600" cy="5105400"/>
          </a:xfrm>
          <a:prstGeom prst="rect">
            <a:avLst/>
          </a:prstGeom>
          <a:solidFill>
            <a:schemeClr val="accent3">
              <a:lumMod val="40000"/>
              <a:lumOff val="60000"/>
            </a:schemeClr>
          </a:solidFill>
          <a:ln w="9525">
            <a:noFill/>
            <a:miter lim="800000"/>
            <a:headEnd/>
            <a:tailEnd/>
          </a:ln>
          <a:effectLst>
            <a:outerShdw blurRad="50800" dist="38100" dir="2700000" sx="100999" sy="100999" algn="tl" rotWithShape="0">
              <a:srgbClr val="000000">
                <a:alpha val="39999"/>
              </a:srgbClr>
            </a:outerShdw>
          </a:effectLst>
        </p:spPr>
        <p:txBody>
          <a:bodyPr/>
          <a:lstStyle/>
          <a:p>
            <a:pPr algn="ctr" fontAlgn="base">
              <a:spcBef>
                <a:spcPct val="0"/>
              </a:spcBef>
              <a:spcAft>
                <a:spcPct val="0"/>
              </a:spcAft>
              <a:defRPr/>
            </a:pPr>
            <a:endParaRPr lang="en-US" sz="2800" b="1" kern="0" dirty="0">
              <a:solidFill>
                <a:srgbClr val="00CC00"/>
              </a:solidFill>
              <a:latin typeface="Arial" pitchFamily="34" charset="0"/>
              <a:cs typeface="Arial" pitchFamily="34" charset="0"/>
            </a:endParaRPr>
          </a:p>
          <a:p>
            <a:pPr marL="530352" indent="-530352" fontAlgn="base">
              <a:spcBef>
                <a:spcPts val="1200"/>
              </a:spcBef>
              <a:spcAft>
                <a:spcPct val="0"/>
              </a:spcAft>
              <a:defRPr/>
            </a:pPr>
            <a:r>
              <a:rPr lang="en-US" sz="2400" dirty="0">
                <a:solidFill>
                  <a:srgbClr val="4D4D4D"/>
                </a:solidFill>
                <a:latin typeface="Arial" pitchFamily="34" charset="0"/>
                <a:cs typeface="Arial" pitchFamily="34" charset="0"/>
              </a:rPr>
              <a:t>	</a:t>
            </a: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prstClr val="black"/>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685800" y="990600"/>
            <a:ext cx="7772400" cy="4953000"/>
          </a:xfrm>
        </p:spPr>
        <p:txBody>
          <a:bodyPr>
            <a:normAutofit/>
          </a:bodyPr>
          <a:lstStyle>
            <a:lvl1pPr marL="0" indent="0">
              <a:buFontTx/>
              <a:buNone/>
              <a:defRPr sz="1800">
                <a:solidFill>
                  <a:schemeClr val="tx1">
                    <a:lumMod val="65000"/>
                    <a:lumOff val="35000"/>
                  </a:schemeClr>
                </a:solidFill>
              </a:defRPr>
            </a:lvl1pPr>
          </a:lstStyle>
          <a:p>
            <a:r>
              <a:rPr lang="en-US" dirty="0"/>
              <a:t>Click to edit Master subtitle style</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Content Placeholder 1"/>
          <p:cNvSpPr>
            <a:spLocks/>
          </p:cNvSpPr>
          <p:nvPr userDrawn="1"/>
        </p:nvSpPr>
        <p:spPr bwMode="auto">
          <a:xfrm>
            <a:off x="457200" y="838200"/>
            <a:ext cx="8229600" cy="5105400"/>
          </a:xfrm>
          <a:prstGeom prst="rect">
            <a:avLst/>
          </a:prstGeom>
          <a:solidFill>
            <a:schemeClr val="accent3">
              <a:lumMod val="40000"/>
              <a:lumOff val="60000"/>
            </a:schemeClr>
          </a:solidFill>
          <a:ln w="9525">
            <a:noFill/>
            <a:miter lim="800000"/>
            <a:headEnd/>
            <a:tailEnd/>
          </a:ln>
          <a:effectLst>
            <a:outerShdw blurRad="50800" dist="38100" dir="2700000" sx="100999" sy="100999" algn="tl" rotWithShape="0">
              <a:srgbClr val="000000">
                <a:alpha val="39999"/>
              </a:srgbClr>
            </a:outerShdw>
          </a:effectLst>
        </p:spPr>
        <p:txBody>
          <a:bodyPr/>
          <a:lstStyle/>
          <a:p>
            <a:pPr algn="ctr" fontAlgn="base">
              <a:spcBef>
                <a:spcPct val="0"/>
              </a:spcBef>
              <a:spcAft>
                <a:spcPct val="0"/>
              </a:spcAft>
              <a:defRPr/>
            </a:pPr>
            <a:endParaRPr lang="en-US" sz="2800" b="1" kern="0" dirty="0">
              <a:solidFill>
                <a:srgbClr val="00CC00"/>
              </a:solidFill>
              <a:latin typeface="Arial" pitchFamily="34" charset="0"/>
              <a:cs typeface="Arial" pitchFamily="34" charset="0"/>
            </a:endParaRPr>
          </a:p>
          <a:p>
            <a:pPr marL="530352" indent="-530352" fontAlgn="base">
              <a:spcBef>
                <a:spcPts val="1200"/>
              </a:spcBef>
              <a:spcAft>
                <a:spcPct val="0"/>
              </a:spcAft>
              <a:defRPr/>
            </a:pPr>
            <a:r>
              <a:rPr lang="en-US" sz="2400" dirty="0">
                <a:solidFill>
                  <a:srgbClr val="4D4D4D"/>
                </a:solidFill>
                <a:latin typeface="Arial" pitchFamily="34" charset="0"/>
                <a:cs typeface="Arial" pitchFamily="34" charset="0"/>
              </a:rPr>
              <a:t>	</a:t>
            </a: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prstClr val="black"/>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685800" y="990600"/>
            <a:ext cx="7772400" cy="4953000"/>
          </a:xfrm>
        </p:spPr>
        <p:txBody>
          <a:bodyPr>
            <a:normAutofit/>
          </a:bodyPr>
          <a:lstStyle>
            <a:lvl1pPr marL="0" indent="0">
              <a:buFontTx/>
              <a:buNone/>
              <a:defRPr sz="1800">
                <a:solidFill>
                  <a:schemeClr val="tx1">
                    <a:lumMod val="65000"/>
                    <a:lumOff val="35000"/>
                  </a:schemeClr>
                </a:solidFill>
              </a:defRPr>
            </a:lvl1pPr>
          </a:lstStyle>
          <a:p>
            <a:r>
              <a:rPr lang="en-US" dirty="0"/>
              <a:t>Click to edit Master subtitle style</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Content Placeholder 1"/>
          <p:cNvSpPr>
            <a:spLocks/>
          </p:cNvSpPr>
          <p:nvPr userDrawn="1"/>
        </p:nvSpPr>
        <p:spPr bwMode="auto">
          <a:xfrm>
            <a:off x="457200" y="838200"/>
            <a:ext cx="8229600" cy="5105400"/>
          </a:xfrm>
          <a:prstGeom prst="rect">
            <a:avLst/>
          </a:prstGeom>
          <a:solidFill>
            <a:schemeClr val="accent3">
              <a:lumMod val="40000"/>
              <a:lumOff val="60000"/>
            </a:schemeClr>
          </a:solidFill>
          <a:ln w="9525">
            <a:noFill/>
            <a:miter lim="800000"/>
            <a:headEnd/>
            <a:tailEnd/>
          </a:ln>
          <a:effectLst>
            <a:outerShdw blurRad="50800" dist="38100" dir="2700000" sx="100999" sy="100999" algn="tl" rotWithShape="0">
              <a:srgbClr val="000000">
                <a:alpha val="39999"/>
              </a:srgbClr>
            </a:outerShdw>
          </a:effectLst>
        </p:spPr>
        <p:txBody>
          <a:bodyPr/>
          <a:lstStyle/>
          <a:p>
            <a:pPr algn="ctr" fontAlgn="base">
              <a:spcBef>
                <a:spcPct val="0"/>
              </a:spcBef>
              <a:spcAft>
                <a:spcPct val="0"/>
              </a:spcAft>
              <a:defRPr/>
            </a:pPr>
            <a:endParaRPr lang="en-US" sz="2800" b="1" kern="0" dirty="0">
              <a:solidFill>
                <a:srgbClr val="00CC00"/>
              </a:solidFill>
              <a:latin typeface="Arial" pitchFamily="34" charset="0"/>
              <a:cs typeface="Arial" pitchFamily="34" charset="0"/>
            </a:endParaRPr>
          </a:p>
          <a:p>
            <a:pPr marL="530352" indent="-530352" fontAlgn="base">
              <a:spcBef>
                <a:spcPts val="1200"/>
              </a:spcBef>
              <a:spcAft>
                <a:spcPct val="0"/>
              </a:spcAft>
              <a:defRPr/>
            </a:pPr>
            <a:r>
              <a:rPr lang="en-US" sz="2400" dirty="0">
                <a:solidFill>
                  <a:srgbClr val="4D4D4D"/>
                </a:solidFill>
                <a:latin typeface="Arial" pitchFamily="34" charset="0"/>
                <a:cs typeface="Arial" pitchFamily="34" charset="0"/>
              </a:rPr>
              <a:t>	</a:t>
            </a: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prstClr val="black"/>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685800" y="990600"/>
            <a:ext cx="7772400" cy="4953000"/>
          </a:xfrm>
        </p:spPr>
        <p:txBody>
          <a:bodyPr>
            <a:normAutofit/>
          </a:bodyPr>
          <a:lstStyle>
            <a:lvl1pPr marL="0" indent="0">
              <a:buFontTx/>
              <a:buNone/>
              <a:defRPr sz="1800">
                <a:solidFill>
                  <a:schemeClr val="tx1">
                    <a:lumMod val="65000"/>
                    <a:lumOff val="35000"/>
                  </a:schemeClr>
                </a:solidFill>
              </a:defRPr>
            </a:lvl1pPr>
          </a:lstStyle>
          <a:p>
            <a:r>
              <a:rPr lang="en-US" dirty="0"/>
              <a:t>Click to edit Master subtitle style</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Content Placeholder 1"/>
          <p:cNvSpPr>
            <a:spLocks/>
          </p:cNvSpPr>
          <p:nvPr userDrawn="1"/>
        </p:nvSpPr>
        <p:spPr bwMode="auto">
          <a:xfrm>
            <a:off x="457200" y="838200"/>
            <a:ext cx="8229600" cy="5105400"/>
          </a:xfrm>
          <a:prstGeom prst="rect">
            <a:avLst/>
          </a:prstGeom>
          <a:solidFill>
            <a:schemeClr val="accent3">
              <a:lumMod val="40000"/>
              <a:lumOff val="60000"/>
            </a:schemeClr>
          </a:solidFill>
          <a:ln w="9525">
            <a:noFill/>
            <a:miter lim="800000"/>
            <a:headEnd/>
            <a:tailEnd/>
          </a:ln>
          <a:effectLst>
            <a:outerShdw blurRad="50800" dist="38100" dir="2700000" sx="100999" sy="100999" algn="tl" rotWithShape="0">
              <a:srgbClr val="000000">
                <a:alpha val="39999"/>
              </a:srgbClr>
            </a:outerShdw>
          </a:effectLst>
        </p:spPr>
        <p:txBody>
          <a:bodyPr/>
          <a:lstStyle/>
          <a:p>
            <a:pPr algn="ctr" fontAlgn="base">
              <a:spcBef>
                <a:spcPct val="0"/>
              </a:spcBef>
              <a:spcAft>
                <a:spcPct val="0"/>
              </a:spcAft>
              <a:defRPr/>
            </a:pPr>
            <a:endParaRPr lang="en-US" sz="2800" b="1" kern="0" dirty="0">
              <a:solidFill>
                <a:srgbClr val="00CC00"/>
              </a:solidFill>
              <a:latin typeface="Arial" pitchFamily="34" charset="0"/>
              <a:cs typeface="Arial" pitchFamily="34" charset="0"/>
            </a:endParaRPr>
          </a:p>
          <a:p>
            <a:pPr marL="530352" indent="-530352" fontAlgn="base">
              <a:spcBef>
                <a:spcPts val="1200"/>
              </a:spcBef>
              <a:spcAft>
                <a:spcPct val="0"/>
              </a:spcAft>
              <a:defRPr/>
            </a:pPr>
            <a:r>
              <a:rPr lang="en-US" sz="2400" dirty="0">
                <a:solidFill>
                  <a:srgbClr val="4D4D4D"/>
                </a:solidFill>
                <a:latin typeface="Arial" pitchFamily="34" charset="0"/>
                <a:cs typeface="Arial" pitchFamily="34" charset="0"/>
              </a:rPr>
              <a:t>	</a:t>
            </a: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prstClr val="black"/>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685800" y="990600"/>
            <a:ext cx="7772400" cy="4953000"/>
          </a:xfrm>
        </p:spPr>
        <p:txBody>
          <a:bodyPr>
            <a:normAutofit/>
          </a:bodyPr>
          <a:lstStyle>
            <a:lvl1pPr marL="0" indent="0">
              <a:buFontTx/>
              <a:buNone/>
              <a:defRPr sz="1800">
                <a:solidFill>
                  <a:schemeClr val="tx1">
                    <a:lumMod val="65000"/>
                    <a:lumOff val="35000"/>
                  </a:schemeClr>
                </a:solidFill>
              </a:defRPr>
            </a:lvl1pPr>
          </a:lstStyle>
          <a:p>
            <a:r>
              <a:rPr lang="en-US" dirty="0"/>
              <a:t>Click to edit Master subtitle style</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Content Placeholder 1"/>
          <p:cNvSpPr>
            <a:spLocks/>
          </p:cNvSpPr>
          <p:nvPr userDrawn="1"/>
        </p:nvSpPr>
        <p:spPr bwMode="auto">
          <a:xfrm>
            <a:off x="457200" y="838200"/>
            <a:ext cx="8229600" cy="5105400"/>
          </a:xfrm>
          <a:prstGeom prst="rect">
            <a:avLst/>
          </a:prstGeom>
          <a:solidFill>
            <a:schemeClr val="accent3">
              <a:lumMod val="40000"/>
              <a:lumOff val="60000"/>
            </a:schemeClr>
          </a:solidFill>
          <a:ln w="9525">
            <a:noFill/>
            <a:miter lim="800000"/>
            <a:headEnd/>
            <a:tailEnd/>
          </a:ln>
          <a:effectLst>
            <a:outerShdw blurRad="50800" dist="38100" dir="2700000" sx="100999" sy="100999" algn="tl" rotWithShape="0">
              <a:srgbClr val="000000">
                <a:alpha val="39999"/>
              </a:srgbClr>
            </a:outerShdw>
          </a:effectLst>
        </p:spPr>
        <p:txBody>
          <a:bodyPr/>
          <a:lstStyle/>
          <a:p>
            <a:pPr algn="ctr" fontAlgn="base">
              <a:spcBef>
                <a:spcPct val="0"/>
              </a:spcBef>
              <a:spcAft>
                <a:spcPct val="0"/>
              </a:spcAft>
              <a:defRPr/>
            </a:pPr>
            <a:endParaRPr lang="en-US" sz="2800" b="1" kern="0" dirty="0">
              <a:solidFill>
                <a:srgbClr val="00CC00"/>
              </a:solidFill>
              <a:latin typeface="Arial" pitchFamily="34" charset="0"/>
              <a:cs typeface="Arial" pitchFamily="34" charset="0"/>
            </a:endParaRPr>
          </a:p>
          <a:p>
            <a:pPr marL="530352" indent="-530352" fontAlgn="base">
              <a:spcBef>
                <a:spcPts val="1200"/>
              </a:spcBef>
              <a:spcAft>
                <a:spcPct val="0"/>
              </a:spcAft>
              <a:defRPr/>
            </a:pPr>
            <a:r>
              <a:rPr lang="en-US" sz="2400" dirty="0">
                <a:solidFill>
                  <a:srgbClr val="4D4D4D"/>
                </a:solidFill>
                <a:latin typeface="Arial" pitchFamily="34" charset="0"/>
                <a:cs typeface="Arial" pitchFamily="34" charset="0"/>
              </a:rPr>
              <a:t>	</a:t>
            </a: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prstClr val="black"/>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685800" y="990600"/>
            <a:ext cx="7772400" cy="4953000"/>
          </a:xfrm>
        </p:spPr>
        <p:txBody>
          <a:bodyPr>
            <a:normAutofit/>
          </a:bodyPr>
          <a:lstStyle>
            <a:lvl1pPr marL="0" indent="0">
              <a:buFontTx/>
              <a:buNone/>
              <a:defRPr sz="1800">
                <a:solidFill>
                  <a:schemeClr val="tx1">
                    <a:lumMod val="65000"/>
                    <a:lumOff val="35000"/>
                  </a:schemeClr>
                </a:solidFill>
              </a:defRPr>
            </a:lvl1pPr>
          </a:lstStyle>
          <a:p>
            <a:r>
              <a:rPr lang="en-US" dirty="0"/>
              <a:t>Click to edit Master subtitle style</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Content Placeholder 1"/>
          <p:cNvSpPr>
            <a:spLocks/>
          </p:cNvSpPr>
          <p:nvPr userDrawn="1"/>
        </p:nvSpPr>
        <p:spPr bwMode="auto">
          <a:xfrm>
            <a:off x="457200" y="838200"/>
            <a:ext cx="8229600" cy="5105400"/>
          </a:xfrm>
          <a:prstGeom prst="rect">
            <a:avLst/>
          </a:prstGeom>
          <a:solidFill>
            <a:schemeClr val="accent3">
              <a:lumMod val="40000"/>
              <a:lumOff val="60000"/>
            </a:schemeClr>
          </a:solidFill>
          <a:ln w="9525">
            <a:noFill/>
            <a:miter lim="800000"/>
            <a:headEnd/>
            <a:tailEnd/>
          </a:ln>
          <a:effectLst>
            <a:outerShdw blurRad="50800" dist="38100" dir="2700000" sx="100999" sy="100999" algn="tl" rotWithShape="0">
              <a:srgbClr val="000000">
                <a:alpha val="39999"/>
              </a:srgbClr>
            </a:outerShdw>
          </a:effectLst>
        </p:spPr>
        <p:txBody>
          <a:bodyPr/>
          <a:lstStyle/>
          <a:p>
            <a:pPr algn="ctr" fontAlgn="base">
              <a:spcBef>
                <a:spcPct val="0"/>
              </a:spcBef>
              <a:spcAft>
                <a:spcPct val="0"/>
              </a:spcAft>
              <a:defRPr/>
            </a:pPr>
            <a:endParaRPr lang="en-US" sz="2800" b="1" kern="0" dirty="0">
              <a:solidFill>
                <a:srgbClr val="00CC00"/>
              </a:solidFill>
              <a:latin typeface="Arial" pitchFamily="34" charset="0"/>
              <a:cs typeface="Arial" pitchFamily="34" charset="0"/>
            </a:endParaRPr>
          </a:p>
          <a:p>
            <a:pPr marL="530352" indent="-530352" fontAlgn="base">
              <a:spcBef>
                <a:spcPts val="1200"/>
              </a:spcBef>
              <a:spcAft>
                <a:spcPct val="0"/>
              </a:spcAft>
              <a:defRPr/>
            </a:pPr>
            <a:r>
              <a:rPr lang="en-US" sz="2400" dirty="0">
                <a:solidFill>
                  <a:srgbClr val="4D4D4D"/>
                </a:solidFill>
                <a:latin typeface="Arial" pitchFamily="34" charset="0"/>
                <a:cs typeface="Arial" pitchFamily="34" charset="0"/>
              </a:rPr>
              <a:t>	</a:t>
            </a: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prstClr val="black"/>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685800" y="990600"/>
            <a:ext cx="7772400" cy="4953000"/>
          </a:xfrm>
        </p:spPr>
        <p:txBody>
          <a:bodyPr>
            <a:normAutofit/>
          </a:bodyPr>
          <a:lstStyle>
            <a:lvl1pPr marL="0" indent="0">
              <a:buFontTx/>
              <a:buNone/>
              <a:defRPr sz="1800">
                <a:solidFill>
                  <a:schemeClr val="tx1">
                    <a:lumMod val="65000"/>
                    <a:lumOff val="35000"/>
                  </a:schemeClr>
                </a:solidFill>
              </a:defRPr>
            </a:lvl1pPr>
          </a:lstStyle>
          <a:p>
            <a:r>
              <a:rPr lang="en-US" dirty="0"/>
              <a:t>Click to edit Master subtitle style</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Content Placeholder 1"/>
          <p:cNvSpPr>
            <a:spLocks/>
          </p:cNvSpPr>
          <p:nvPr userDrawn="1"/>
        </p:nvSpPr>
        <p:spPr bwMode="auto">
          <a:xfrm>
            <a:off x="457200" y="838200"/>
            <a:ext cx="8229600" cy="5105400"/>
          </a:xfrm>
          <a:prstGeom prst="rect">
            <a:avLst/>
          </a:prstGeom>
          <a:solidFill>
            <a:schemeClr val="accent3">
              <a:lumMod val="40000"/>
              <a:lumOff val="60000"/>
            </a:schemeClr>
          </a:solidFill>
          <a:ln w="9525">
            <a:noFill/>
            <a:miter lim="800000"/>
            <a:headEnd/>
            <a:tailEnd/>
          </a:ln>
          <a:effectLst>
            <a:outerShdw blurRad="50800" dist="38100" dir="2700000" sx="100999" sy="100999" algn="tl" rotWithShape="0">
              <a:srgbClr val="000000">
                <a:alpha val="39999"/>
              </a:srgbClr>
            </a:outerShdw>
          </a:effectLst>
        </p:spPr>
        <p:txBody>
          <a:bodyPr/>
          <a:lstStyle/>
          <a:p>
            <a:pPr algn="ctr" fontAlgn="base">
              <a:spcBef>
                <a:spcPct val="0"/>
              </a:spcBef>
              <a:spcAft>
                <a:spcPct val="0"/>
              </a:spcAft>
              <a:defRPr/>
            </a:pPr>
            <a:endParaRPr lang="en-US" sz="2800" b="1" kern="0" dirty="0">
              <a:solidFill>
                <a:srgbClr val="00CC00"/>
              </a:solidFill>
              <a:latin typeface="Arial" pitchFamily="34" charset="0"/>
              <a:cs typeface="Arial" pitchFamily="34" charset="0"/>
            </a:endParaRPr>
          </a:p>
          <a:p>
            <a:pPr marL="530352" indent="-530352" fontAlgn="base">
              <a:spcBef>
                <a:spcPts val="1200"/>
              </a:spcBef>
              <a:spcAft>
                <a:spcPct val="0"/>
              </a:spcAft>
              <a:defRPr/>
            </a:pPr>
            <a:r>
              <a:rPr lang="en-US" sz="2400" dirty="0">
                <a:solidFill>
                  <a:srgbClr val="4D4D4D"/>
                </a:solidFill>
                <a:latin typeface="Arial" pitchFamily="34" charset="0"/>
                <a:cs typeface="Arial" pitchFamily="34" charset="0"/>
              </a:rPr>
              <a:t>	</a:t>
            </a: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prstClr val="black"/>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685800" y="990600"/>
            <a:ext cx="7772400" cy="4953000"/>
          </a:xfrm>
        </p:spPr>
        <p:txBody>
          <a:bodyPr>
            <a:normAutofit/>
          </a:bodyPr>
          <a:lstStyle>
            <a:lvl1pPr marL="0" indent="0">
              <a:buFontTx/>
              <a:buNone/>
              <a:defRPr sz="1800">
                <a:solidFill>
                  <a:schemeClr val="tx1">
                    <a:lumMod val="65000"/>
                    <a:lumOff val="35000"/>
                  </a:schemeClr>
                </a:solidFill>
              </a:defRPr>
            </a:lvl1pPr>
          </a:lstStyle>
          <a:p>
            <a:r>
              <a:rPr lang="en-US" dirty="0"/>
              <a:t>Click to edit Master subtitle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4A4037-8770-4660-84BF-C299570ACB0B}" type="datetimeFigureOut">
              <a:rPr lang="en-US" smtClean="0"/>
              <a:pPr/>
              <a:t>1/22/2013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C689B8-C1D5-4DEB-8F67-4A31FB26B437}"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Content Placeholder 1"/>
          <p:cNvSpPr>
            <a:spLocks/>
          </p:cNvSpPr>
          <p:nvPr userDrawn="1"/>
        </p:nvSpPr>
        <p:spPr bwMode="auto">
          <a:xfrm>
            <a:off x="457200" y="838200"/>
            <a:ext cx="8229600" cy="5105400"/>
          </a:xfrm>
          <a:prstGeom prst="rect">
            <a:avLst/>
          </a:prstGeom>
          <a:solidFill>
            <a:schemeClr val="accent3">
              <a:lumMod val="40000"/>
              <a:lumOff val="60000"/>
            </a:schemeClr>
          </a:solidFill>
          <a:ln w="9525">
            <a:noFill/>
            <a:miter lim="800000"/>
            <a:headEnd/>
            <a:tailEnd/>
          </a:ln>
          <a:effectLst>
            <a:outerShdw blurRad="50800" dist="38100" dir="2700000" sx="100999" sy="100999" algn="tl" rotWithShape="0">
              <a:srgbClr val="000000">
                <a:alpha val="39999"/>
              </a:srgbClr>
            </a:outerShdw>
          </a:effectLst>
        </p:spPr>
        <p:txBody>
          <a:bodyPr/>
          <a:lstStyle/>
          <a:p>
            <a:pPr algn="ctr" fontAlgn="base">
              <a:spcBef>
                <a:spcPct val="0"/>
              </a:spcBef>
              <a:spcAft>
                <a:spcPct val="0"/>
              </a:spcAft>
              <a:defRPr/>
            </a:pPr>
            <a:endParaRPr lang="en-US" sz="2800" b="1" kern="0" dirty="0">
              <a:solidFill>
                <a:srgbClr val="00CC00"/>
              </a:solidFill>
              <a:latin typeface="Arial" pitchFamily="34" charset="0"/>
              <a:cs typeface="Arial" pitchFamily="34" charset="0"/>
            </a:endParaRPr>
          </a:p>
          <a:p>
            <a:pPr marL="530352" indent="-530352" fontAlgn="base">
              <a:spcBef>
                <a:spcPts val="1200"/>
              </a:spcBef>
              <a:spcAft>
                <a:spcPct val="0"/>
              </a:spcAft>
              <a:defRPr/>
            </a:pPr>
            <a:r>
              <a:rPr lang="en-US" sz="2400" dirty="0">
                <a:solidFill>
                  <a:srgbClr val="4D4D4D"/>
                </a:solidFill>
                <a:latin typeface="Arial" pitchFamily="34" charset="0"/>
                <a:cs typeface="Arial" pitchFamily="34" charset="0"/>
              </a:rPr>
              <a:t>	</a:t>
            </a: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prstClr val="black"/>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685800" y="990600"/>
            <a:ext cx="7772400" cy="4953000"/>
          </a:xfrm>
        </p:spPr>
        <p:txBody>
          <a:bodyPr>
            <a:normAutofit/>
          </a:bodyPr>
          <a:lstStyle>
            <a:lvl1pPr marL="0" indent="0">
              <a:buFontTx/>
              <a:buNone/>
              <a:defRPr sz="1800">
                <a:solidFill>
                  <a:schemeClr val="tx1">
                    <a:lumMod val="65000"/>
                    <a:lumOff val="35000"/>
                  </a:schemeClr>
                </a:solidFill>
              </a:defRPr>
            </a:lvl1pPr>
          </a:lstStyle>
          <a:p>
            <a:r>
              <a:rPr lang="en-US" dirty="0"/>
              <a:t>Click to edit Master subtitle style</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Content Placeholder 1"/>
          <p:cNvSpPr>
            <a:spLocks/>
          </p:cNvSpPr>
          <p:nvPr userDrawn="1"/>
        </p:nvSpPr>
        <p:spPr bwMode="auto">
          <a:xfrm>
            <a:off x="457200" y="838200"/>
            <a:ext cx="8229600" cy="5105400"/>
          </a:xfrm>
          <a:prstGeom prst="rect">
            <a:avLst/>
          </a:prstGeom>
          <a:solidFill>
            <a:schemeClr val="accent3">
              <a:lumMod val="40000"/>
              <a:lumOff val="60000"/>
            </a:schemeClr>
          </a:solidFill>
          <a:ln w="9525">
            <a:noFill/>
            <a:miter lim="800000"/>
            <a:headEnd/>
            <a:tailEnd/>
          </a:ln>
          <a:effectLst>
            <a:outerShdw blurRad="50800" dist="38100" dir="2700000" sx="100999" sy="100999" algn="tl" rotWithShape="0">
              <a:srgbClr val="000000">
                <a:alpha val="39999"/>
              </a:srgbClr>
            </a:outerShdw>
          </a:effectLst>
        </p:spPr>
        <p:txBody>
          <a:bodyPr/>
          <a:lstStyle/>
          <a:p>
            <a:pPr algn="ctr" fontAlgn="base">
              <a:spcBef>
                <a:spcPct val="0"/>
              </a:spcBef>
              <a:spcAft>
                <a:spcPct val="0"/>
              </a:spcAft>
              <a:defRPr/>
            </a:pPr>
            <a:endParaRPr lang="en-US" sz="2800" b="1" kern="0" dirty="0">
              <a:solidFill>
                <a:srgbClr val="00CC00"/>
              </a:solidFill>
              <a:latin typeface="Arial" pitchFamily="34" charset="0"/>
              <a:cs typeface="Arial" pitchFamily="34" charset="0"/>
            </a:endParaRPr>
          </a:p>
          <a:p>
            <a:pPr marL="530352" indent="-530352" fontAlgn="base">
              <a:spcBef>
                <a:spcPts val="1200"/>
              </a:spcBef>
              <a:spcAft>
                <a:spcPct val="0"/>
              </a:spcAft>
              <a:defRPr/>
            </a:pPr>
            <a:r>
              <a:rPr lang="en-US" sz="2400" dirty="0">
                <a:solidFill>
                  <a:srgbClr val="4D4D4D"/>
                </a:solidFill>
                <a:latin typeface="Arial" pitchFamily="34" charset="0"/>
                <a:cs typeface="Arial" pitchFamily="34" charset="0"/>
              </a:rPr>
              <a:t>	</a:t>
            </a: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prstClr val="black"/>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685800" y="990600"/>
            <a:ext cx="7772400" cy="4953000"/>
          </a:xfrm>
        </p:spPr>
        <p:txBody>
          <a:bodyPr>
            <a:normAutofit/>
          </a:bodyPr>
          <a:lstStyle>
            <a:lvl1pPr marL="0" indent="0">
              <a:buFontTx/>
              <a:buNone/>
              <a:defRPr sz="1800">
                <a:solidFill>
                  <a:schemeClr val="tx1">
                    <a:lumMod val="65000"/>
                    <a:lumOff val="35000"/>
                  </a:schemeClr>
                </a:solidFill>
              </a:defRPr>
            </a:lvl1pPr>
          </a:lstStyle>
          <a:p>
            <a:r>
              <a:rPr lang="en-US" dirty="0"/>
              <a:t>Click to edit Master subtitle style</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Content Placeholder 1"/>
          <p:cNvSpPr>
            <a:spLocks/>
          </p:cNvSpPr>
          <p:nvPr userDrawn="1"/>
        </p:nvSpPr>
        <p:spPr bwMode="auto">
          <a:xfrm>
            <a:off x="457200" y="838200"/>
            <a:ext cx="8229600" cy="5105400"/>
          </a:xfrm>
          <a:prstGeom prst="rect">
            <a:avLst/>
          </a:prstGeom>
          <a:solidFill>
            <a:schemeClr val="accent3">
              <a:lumMod val="40000"/>
              <a:lumOff val="60000"/>
            </a:schemeClr>
          </a:solidFill>
          <a:ln w="9525">
            <a:noFill/>
            <a:miter lim="800000"/>
            <a:headEnd/>
            <a:tailEnd/>
          </a:ln>
          <a:effectLst>
            <a:outerShdw blurRad="50800" dist="38100" dir="2700000" sx="100999" sy="100999" algn="tl" rotWithShape="0">
              <a:srgbClr val="000000">
                <a:alpha val="39999"/>
              </a:srgbClr>
            </a:outerShdw>
          </a:effectLst>
        </p:spPr>
        <p:txBody>
          <a:bodyPr/>
          <a:lstStyle/>
          <a:p>
            <a:pPr algn="ctr" fontAlgn="base">
              <a:spcBef>
                <a:spcPct val="0"/>
              </a:spcBef>
              <a:spcAft>
                <a:spcPct val="0"/>
              </a:spcAft>
              <a:defRPr/>
            </a:pPr>
            <a:endParaRPr lang="en-US" sz="2800" b="1" kern="0" dirty="0">
              <a:solidFill>
                <a:srgbClr val="00CC00"/>
              </a:solidFill>
              <a:latin typeface="Arial" pitchFamily="34" charset="0"/>
              <a:cs typeface="Arial" pitchFamily="34" charset="0"/>
            </a:endParaRPr>
          </a:p>
          <a:p>
            <a:pPr marL="530352" indent="-530352" fontAlgn="base">
              <a:spcBef>
                <a:spcPts val="1200"/>
              </a:spcBef>
              <a:spcAft>
                <a:spcPct val="0"/>
              </a:spcAft>
              <a:defRPr/>
            </a:pPr>
            <a:r>
              <a:rPr lang="en-US" sz="2400" dirty="0">
                <a:solidFill>
                  <a:srgbClr val="4D4D4D"/>
                </a:solidFill>
                <a:latin typeface="Arial" pitchFamily="34" charset="0"/>
                <a:cs typeface="Arial" pitchFamily="34" charset="0"/>
              </a:rPr>
              <a:t>	</a:t>
            </a: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prstClr val="black"/>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685800" y="990600"/>
            <a:ext cx="7772400" cy="4953000"/>
          </a:xfrm>
        </p:spPr>
        <p:txBody>
          <a:bodyPr>
            <a:normAutofit/>
          </a:bodyPr>
          <a:lstStyle>
            <a:lvl1pPr marL="0" indent="0">
              <a:buFontTx/>
              <a:buNone/>
              <a:defRPr sz="1800">
                <a:solidFill>
                  <a:schemeClr val="tx1">
                    <a:lumMod val="65000"/>
                    <a:lumOff val="35000"/>
                  </a:schemeClr>
                </a:solidFill>
              </a:defRPr>
            </a:lvl1pPr>
          </a:lstStyle>
          <a:p>
            <a:r>
              <a:rPr lang="en-US" dirty="0"/>
              <a:t>Click to edit Master subtitle style</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Content Placeholder 1"/>
          <p:cNvSpPr>
            <a:spLocks/>
          </p:cNvSpPr>
          <p:nvPr userDrawn="1"/>
        </p:nvSpPr>
        <p:spPr bwMode="auto">
          <a:xfrm>
            <a:off x="457200" y="838200"/>
            <a:ext cx="8229600" cy="5105400"/>
          </a:xfrm>
          <a:prstGeom prst="rect">
            <a:avLst/>
          </a:prstGeom>
          <a:solidFill>
            <a:schemeClr val="accent3">
              <a:lumMod val="40000"/>
              <a:lumOff val="60000"/>
            </a:schemeClr>
          </a:solidFill>
          <a:ln w="9525">
            <a:noFill/>
            <a:miter lim="800000"/>
            <a:headEnd/>
            <a:tailEnd/>
          </a:ln>
          <a:effectLst>
            <a:outerShdw blurRad="50800" dist="38100" dir="2700000" sx="100999" sy="100999" algn="tl" rotWithShape="0">
              <a:srgbClr val="000000">
                <a:alpha val="39999"/>
              </a:srgbClr>
            </a:outerShdw>
          </a:effectLst>
        </p:spPr>
        <p:txBody>
          <a:bodyPr/>
          <a:lstStyle/>
          <a:p>
            <a:pPr algn="ctr" fontAlgn="base">
              <a:spcBef>
                <a:spcPct val="0"/>
              </a:spcBef>
              <a:spcAft>
                <a:spcPct val="0"/>
              </a:spcAft>
              <a:defRPr/>
            </a:pPr>
            <a:endParaRPr lang="en-US" sz="2800" b="1" kern="0" dirty="0">
              <a:solidFill>
                <a:srgbClr val="00CC00"/>
              </a:solidFill>
              <a:latin typeface="Arial" pitchFamily="34" charset="0"/>
              <a:cs typeface="Arial" pitchFamily="34" charset="0"/>
            </a:endParaRPr>
          </a:p>
          <a:p>
            <a:pPr marL="530352" indent="-530352" fontAlgn="base">
              <a:spcBef>
                <a:spcPts val="1200"/>
              </a:spcBef>
              <a:spcAft>
                <a:spcPct val="0"/>
              </a:spcAft>
              <a:defRPr/>
            </a:pPr>
            <a:r>
              <a:rPr lang="en-US" sz="2400" dirty="0">
                <a:solidFill>
                  <a:srgbClr val="4D4D4D"/>
                </a:solidFill>
                <a:latin typeface="Arial" pitchFamily="34" charset="0"/>
                <a:cs typeface="Arial" pitchFamily="34" charset="0"/>
              </a:rPr>
              <a:t>	</a:t>
            </a: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prstClr val="black"/>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685800" y="990600"/>
            <a:ext cx="7772400" cy="4953000"/>
          </a:xfrm>
        </p:spPr>
        <p:txBody>
          <a:bodyPr>
            <a:normAutofit/>
          </a:bodyPr>
          <a:lstStyle>
            <a:lvl1pPr marL="0" indent="0">
              <a:buFontTx/>
              <a:buNone/>
              <a:defRPr sz="1800">
                <a:solidFill>
                  <a:schemeClr val="tx1">
                    <a:lumMod val="65000"/>
                    <a:lumOff val="35000"/>
                  </a:schemeClr>
                </a:solidFill>
              </a:defRPr>
            </a:lvl1pPr>
          </a:lstStyle>
          <a:p>
            <a:r>
              <a:rPr lang="en-US" dirty="0"/>
              <a:t>Click to edit Master subtitle style</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Content Placeholder 1"/>
          <p:cNvSpPr>
            <a:spLocks/>
          </p:cNvSpPr>
          <p:nvPr userDrawn="1"/>
        </p:nvSpPr>
        <p:spPr bwMode="auto">
          <a:xfrm>
            <a:off x="457200" y="838200"/>
            <a:ext cx="8229600" cy="5105400"/>
          </a:xfrm>
          <a:prstGeom prst="rect">
            <a:avLst/>
          </a:prstGeom>
          <a:solidFill>
            <a:schemeClr val="accent3">
              <a:lumMod val="40000"/>
              <a:lumOff val="60000"/>
            </a:schemeClr>
          </a:solidFill>
          <a:ln w="9525">
            <a:noFill/>
            <a:miter lim="800000"/>
            <a:headEnd/>
            <a:tailEnd/>
          </a:ln>
          <a:effectLst>
            <a:outerShdw blurRad="50800" dist="38100" dir="2700000" sx="100999" sy="100999" algn="tl" rotWithShape="0">
              <a:srgbClr val="000000">
                <a:alpha val="39999"/>
              </a:srgbClr>
            </a:outerShdw>
          </a:effectLst>
        </p:spPr>
        <p:txBody>
          <a:bodyPr/>
          <a:lstStyle/>
          <a:p>
            <a:pPr algn="ctr" fontAlgn="base">
              <a:spcBef>
                <a:spcPct val="0"/>
              </a:spcBef>
              <a:spcAft>
                <a:spcPct val="0"/>
              </a:spcAft>
              <a:defRPr/>
            </a:pPr>
            <a:endParaRPr lang="en-US" sz="2800" b="1" kern="0" dirty="0">
              <a:solidFill>
                <a:srgbClr val="00CC00"/>
              </a:solidFill>
              <a:latin typeface="Arial" pitchFamily="34" charset="0"/>
              <a:cs typeface="Arial" pitchFamily="34" charset="0"/>
            </a:endParaRPr>
          </a:p>
          <a:p>
            <a:pPr marL="530352" indent="-530352" fontAlgn="base">
              <a:spcBef>
                <a:spcPts val="1200"/>
              </a:spcBef>
              <a:spcAft>
                <a:spcPct val="0"/>
              </a:spcAft>
              <a:defRPr/>
            </a:pPr>
            <a:r>
              <a:rPr lang="en-US" sz="2400" dirty="0">
                <a:solidFill>
                  <a:srgbClr val="4D4D4D"/>
                </a:solidFill>
                <a:latin typeface="Arial" pitchFamily="34" charset="0"/>
                <a:cs typeface="Arial" pitchFamily="34" charset="0"/>
              </a:rPr>
              <a:t>	</a:t>
            </a: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prstClr val="black"/>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685800" y="990600"/>
            <a:ext cx="7772400" cy="4953000"/>
          </a:xfrm>
        </p:spPr>
        <p:txBody>
          <a:bodyPr>
            <a:normAutofit/>
          </a:bodyPr>
          <a:lstStyle>
            <a:lvl1pPr marL="0" indent="0">
              <a:buFontTx/>
              <a:buNone/>
              <a:defRPr sz="1800">
                <a:solidFill>
                  <a:schemeClr val="tx1">
                    <a:lumMod val="65000"/>
                    <a:lumOff val="35000"/>
                  </a:schemeClr>
                </a:solidFill>
              </a:defRPr>
            </a:lvl1pPr>
          </a:lstStyle>
          <a:p>
            <a:r>
              <a:rPr lang="en-US" dirty="0"/>
              <a:t>Click to edit Master subtitle style</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Content Placeholder 1"/>
          <p:cNvSpPr>
            <a:spLocks/>
          </p:cNvSpPr>
          <p:nvPr userDrawn="1"/>
        </p:nvSpPr>
        <p:spPr bwMode="auto">
          <a:xfrm>
            <a:off x="457200" y="838200"/>
            <a:ext cx="8229600" cy="5105400"/>
          </a:xfrm>
          <a:prstGeom prst="rect">
            <a:avLst/>
          </a:prstGeom>
          <a:solidFill>
            <a:schemeClr val="accent3">
              <a:lumMod val="40000"/>
              <a:lumOff val="60000"/>
            </a:schemeClr>
          </a:solidFill>
          <a:ln w="9525">
            <a:noFill/>
            <a:miter lim="800000"/>
            <a:headEnd/>
            <a:tailEnd/>
          </a:ln>
          <a:effectLst>
            <a:outerShdw blurRad="50800" dist="38100" dir="2700000" sx="100999" sy="100999" algn="tl" rotWithShape="0">
              <a:srgbClr val="000000">
                <a:alpha val="39999"/>
              </a:srgbClr>
            </a:outerShdw>
          </a:effectLst>
        </p:spPr>
        <p:txBody>
          <a:bodyPr/>
          <a:lstStyle/>
          <a:p>
            <a:pPr algn="ctr" fontAlgn="base">
              <a:spcBef>
                <a:spcPct val="0"/>
              </a:spcBef>
              <a:spcAft>
                <a:spcPct val="0"/>
              </a:spcAft>
              <a:defRPr/>
            </a:pPr>
            <a:endParaRPr lang="en-US" sz="2800" b="1" kern="0" dirty="0">
              <a:solidFill>
                <a:srgbClr val="00CC00"/>
              </a:solidFill>
              <a:latin typeface="Arial" pitchFamily="34" charset="0"/>
              <a:cs typeface="Arial" pitchFamily="34" charset="0"/>
            </a:endParaRPr>
          </a:p>
          <a:p>
            <a:pPr marL="530352" indent="-530352" fontAlgn="base">
              <a:spcBef>
                <a:spcPts val="1200"/>
              </a:spcBef>
              <a:spcAft>
                <a:spcPct val="0"/>
              </a:spcAft>
              <a:defRPr/>
            </a:pPr>
            <a:r>
              <a:rPr lang="en-US" sz="2400" dirty="0">
                <a:solidFill>
                  <a:srgbClr val="4D4D4D"/>
                </a:solidFill>
                <a:latin typeface="Arial" pitchFamily="34" charset="0"/>
                <a:cs typeface="Arial" pitchFamily="34" charset="0"/>
              </a:rPr>
              <a:t>	</a:t>
            </a: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prstClr val="black"/>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685800" y="990600"/>
            <a:ext cx="7772400" cy="4953000"/>
          </a:xfrm>
        </p:spPr>
        <p:txBody>
          <a:bodyPr>
            <a:normAutofit/>
          </a:bodyPr>
          <a:lstStyle>
            <a:lvl1pPr marL="0" indent="0">
              <a:buFontTx/>
              <a:buNone/>
              <a:defRPr sz="1800">
                <a:solidFill>
                  <a:schemeClr val="tx1">
                    <a:lumMod val="65000"/>
                    <a:lumOff val="35000"/>
                  </a:schemeClr>
                </a:solidFill>
              </a:defRPr>
            </a:lvl1pPr>
          </a:lstStyle>
          <a:p>
            <a:r>
              <a:rPr lang="en-US" dirty="0"/>
              <a:t>Click to edit Master subtitle style</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Content Placeholder 1"/>
          <p:cNvSpPr>
            <a:spLocks/>
          </p:cNvSpPr>
          <p:nvPr userDrawn="1"/>
        </p:nvSpPr>
        <p:spPr bwMode="auto">
          <a:xfrm>
            <a:off x="457200" y="838200"/>
            <a:ext cx="8229600" cy="5105400"/>
          </a:xfrm>
          <a:prstGeom prst="rect">
            <a:avLst/>
          </a:prstGeom>
          <a:solidFill>
            <a:schemeClr val="accent3">
              <a:lumMod val="40000"/>
              <a:lumOff val="60000"/>
            </a:schemeClr>
          </a:solidFill>
          <a:ln w="9525">
            <a:noFill/>
            <a:miter lim="800000"/>
            <a:headEnd/>
            <a:tailEnd/>
          </a:ln>
          <a:effectLst>
            <a:outerShdw blurRad="50800" dist="38100" dir="2700000" sx="100999" sy="100999" algn="tl" rotWithShape="0">
              <a:srgbClr val="000000">
                <a:alpha val="39999"/>
              </a:srgbClr>
            </a:outerShdw>
          </a:effectLst>
        </p:spPr>
        <p:txBody>
          <a:bodyPr/>
          <a:lstStyle/>
          <a:p>
            <a:pPr algn="ctr" fontAlgn="base">
              <a:spcBef>
                <a:spcPct val="0"/>
              </a:spcBef>
              <a:spcAft>
                <a:spcPct val="0"/>
              </a:spcAft>
              <a:defRPr/>
            </a:pPr>
            <a:endParaRPr lang="en-US" sz="2800" b="1" kern="0" dirty="0">
              <a:solidFill>
                <a:srgbClr val="00CC00"/>
              </a:solidFill>
              <a:latin typeface="Arial" pitchFamily="34" charset="0"/>
              <a:cs typeface="Arial" pitchFamily="34" charset="0"/>
            </a:endParaRPr>
          </a:p>
          <a:p>
            <a:pPr marL="530352" indent="-530352" fontAlgn="base">
              <a:spcBef>
                <a:spcPts val="1200"/>
              </a:spcBef>
              <a:spcAft>
                <a:spcPct val="0"/>
              </a:spcAft>
              <a:defRPr/>
            </a:pPr>
            <a:r>
              <a:rPr lang="en-US" sz="2400" dirty="0">
                <a:solidFill>
                  <a:srgbClr val="4D4D4D"/>
                </a:solidFill>
                <a:latin typeface="Arial" pitchFamily="34" charset="0"/>
                <a:cs typeface="Arial" pitchFamily="34" charset="0"/>
              </a:rPr>
              <a:t>	</a:t>
            </a: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prstClr val="black"/>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685800" y="990600"/>
            <a:ext cx="7772400" cy="4953000"/>
          </a:xfrm>
        </p:spPr>
        <p:txBody>
          <a:bodyPr>
            <a:normAutofit/>
          </a:bodyPr>
          <a:lstStyle>
            <a:lvl1pPr marL="0" indent="0">
              <a:buFontTx/>
              <a:buNone/>
              <a:defRPr sz="1800">
                <a:solidFill>
                  <a:schemeClr val="tx1">
                    <a:lumMod val="65000"/>
                    <a:lumOff val="35000"/>
                  </a:schemeClr>
                </a:solidFill>
              </a:defRPr>
            </a:lvl1pPr>
          </a:lstStyle>
          <a:p>
            <a:r>
              <a:rPr lang="en-US" dirty="0"/>
              <a:t>Click to edit Master subtitle style</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Content Placeholder 1"/>
          <p:cNvSpPr>
            <a:spLocks/>
          </p:cNvSpPr>
          <p:nvPr userDrawn="1"/>
        </p:nvSpPr>
        <p:spPr bwMode="auto">
          <a:xfrm>
            <a:off x="457200" y="838200"/>
            <a:ext cx="8229600" cy="5105400"/>
          </a:xfrm>
          <a:prstGeom prst="rect">
            <a:avLst/>
          </a:prstGeom>
          <a:solidFill>
            <a:schemeClr val="accent3">
              <a:lumMod val="40000"/>
              <a:lumOff val="60000"/>
            </a:schemeClr>
          </a:solidFill>
          <a:ln w="9525">
            <a:noFill/>
            <a:miter lim="800000"/>
            <a:headEnd/>
            <a:tailEnd/>
          </a:ln>
          <a:effectLst>
            <a:outerShdw blurRad="50800" dist="38100" dir="2700000" sx="100999" sy="100999" algn="tl" rotWithShape="0">
              <a:srgbClr val="000000">
                <a:alpha val="39999"/>
              </a:srgbClr>
            </a:outerShdw>
          </a:effectLst>
        </p:spPr>
        <p:txBody>
          <a:bodyPr/>
          <a:lstStyle/>
          <a:p>
            <a:pPr algn="ctr" fontAlgn="base">
              <a:spcBef>
                <a:spcPct val="0"/>
              </a:spcBef>
              <a:spcAft>
                <a:spcPct val="0"/>
              </a:spcAft>
              <a:defRPr/>
            </a:pPr>
            <a:endParaRPr lang="en-US" sz="2800" b="1" kern="0" dirty="0">
              <a:solidFill>
                <a:srgbClr val="00CC00"/>
              </a:solidFill>
              <a:latin typeface="Arial" pitchFamily="34" charset="0"/>
              <a:cs typeface="Arial" pitchFamily="34" charset="0"/>
            </a:endParaRPr>
          </a:p>
          <a:p>
            <a:pPr marL="530352" indent="-530352" fontAlgn="base">
              <a:spcBef>
                <a:spcPts val="1200"/>
              </a:spcBef>
              <a:spcAft>
                <a:spcPct val="0"/>
              </a:spcAft>
              <a:defRPr/>
            </a:pPr>
            <a:r>
              <a:rPr lang="en-US" sz="2400" dirty="0">
                <a:solidFill>
                  <a:srgbClr val="4D4D4D"/>
                </a:solidFill>
                <a:latin typeface="Arial" pitchFamily="34" charset="0"/>
                <a:cs typeface="Arial" pitchFamily="34" charset="0"/>
              </a:rPr>
              <a:t>	</a:t>
            </a: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prstClr val="black"/>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685800" y="990600"/>
            <a:ext cx="7772400" cy="4953000"/>
          </a:xfrm>
        </p:spPr>
        <p:txBody>
          <a:bodyPr>
            <a:normAutofit/>
          </a:bodyPr>
          <a:lstStyle>
            <a:lvl1pPr marL="0" indent="0">
              <a:buFontTx/>
              <a:buNone/>
              <a:defRPr sz="1800">
                <a:solidFill>
                  <a:schemeClr val="tx1">
                    <a:lumMod val="65000"/>
                    <a:lumOff val="35000"/>
                  </a:schemeClr>
                </a:solidFill>
              </a:defRPr>
            </a:lvl1pPr>
          </a:lstStyle>
          <a:p>
            <a:r>
              <a:rPr lang="en-US" dirty="0"/>
              <a:t>Click to edit Master subtitle style</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Content Placeholder 1"/>
          <p:cNvSpPr>
            <a:spLocks/>
          </p:cNvSpPr>
          <p:nvPr userDrawn="1"/>
        </p:nvSpPr>
        <p:spPr bwMode="auto">
          <a:xfrm>
            <a:off x="457200" y="838200"/>
            <a:ext cx="8229600" cy="5105400"/>
          </a:xfrm>
          <a:prstGeom prst="rect">
            <a:avLst/>
          </a:prstGeom>
          <a:solidFill>
            <a:schemeClr val="accent3">
              <a:lumMod val="40000"/>
              <a:lumOff val="60000"/>
            </a:schemeClr>
          </a:solidFill>
          <a:ln w="9525">
            <a:noFill/>
            <a:miter lim="800000"/>
            <a:headEnd/>
            <a:tailEnd/>
          </a:ln>
          <a:effectLst>
            <a:outerShdw blurRad="50800" dist="38100" dir="2700000" sx="100999" sy="100999" algn="tl" rotWithShape="0">
              <a:srgbClr val="000000">
                <a:alpha val="39999"/>
              </a:srgbClr>
            </a:outerShdw>
          </a:effectLst>
        </p:spPr>
        <p:txBody>
          <a:bodyPr/>
          <a:lstStyle/>
          <a:p>
            <a:pPr algn="ctr" fontAlgn="base">
              <a:spcBef>
                <a:spcPct val="0"/>
              </a:spcBef>
              <a:spcAft>
                <a:spcPct val="0"/>
              </a:spcAft>
              <a:defRPr/>
            </a:pPr>
            <a:endParaRPr lang="en-US" sz="2800" b="1" kern="0" dirty="0">
              <a:solidFill>
                <a:srgbClr val="00CC00"/>
              </a:solidFill>
              <a:latin typeface="Arial" pitchFamily="34" charset="0"/>
              <a:cs typeface="Arial" pitchFamily="34" charset="0"/>
            </a:endParaRPr>
          </a:p>
          <a:p>
            <a:pPr marL="530352" indent="-530352" fontAlgn="base">
              <a:spcBef>
                <a:spcPts val="1200"/>
              </a:spcBef>
              <a:spcAft>
                <a:spcPct val="0"/>
              </a:spcAft>
              <a:defRPr/>
            </a:pPr>
            <a:r>
              <a:rPr lang="en-US" sz="2400" dirty="0">
                <a:solidFill>
                  <a:srgbClr val="4D4D4D"/>
                </a:solidFill>
                <a:latin typeface="Arial" pitchFamily="34" charset="0"/>
                <a:cs typeface="Arial" pitchFamily="34" charset="0"/>
              </a:rPr>
              <a:t>	</a:t>
            </a: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prstClr val="black"/>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685800" y="990600"/>
            <a:ext cx="7772400" cy="4953000"/>
          </a:xfrm>
        </p:spPr>
        <p:txBody>
          <a:bodyPr>
            <a:normAutofit/>
          </a:bodyPr>
          <a:lstStyle>
            <a:lvl1pPr marL="0" indent="0">
              <a:buFontTx/>
              <a:buNone/>
              <a:defRPr sz="1800">
                <a:solidFill>
                  <a:schemeClr val="tx1">
                    <a:lumMod val="65000"/>
                    <a:lumOff val="35000"/>
                  </a:schemeClr>
                </a:solidFill>
              </a:defRPr>
            </a:lvl1pPr>
          </a:lstStyle>
          <a:p>
            <a:r>
              <a:rPr lang="en-US" dirty="0"/>
              <a:t>Click to edit Master subtitle style</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Content Placeholder 1"/>
          <p:cNvSpPr>
            <a:spLocks/>
          </p:cNvSpPr>
          <p:nvPr userDrawn="1"/>
        </p:nvSpPr>
        <p:spPr bwMode="auto">
          <a:xfrm>
            <a:off x="457200" y="838200"/>
            <a:ext cx="8229600" cy="5105400"/>
          </a:xfrm>
          <a:prstGeom prst="rect">
            <a:avLst/>
          </a:prstGeom>
          <a:solidFill>
            <a:schemeClr val="accent3">
              <a:lumMod val="40000"/>
              <a:lumOff val="60000"/>
            </a:schemeClr>
          </a:solidFill>
          <a:ln w="9525">
            <a:noFill/>
            <a:miter lim="800000"/>
            <a:headEnd/>
            <a:tailEnd/>
          </a:ln>
          <a:effectLst>
            <a:outerShdw blurRad="50800" dist="38100" dir="2700000" sx="100999" sy="100999" algn="tl" rotWithShape="0">
              <a:srgbClr val="000000">
                <a:alpha val="39999"/>
              </a:srgbClr>
            </a:outerShdw>
          </a:effectLst>
        </p:spPr>
        <p:txBody>
          <a:bodyPr/>
          <a:lstStyle/>
          <a:p>
            <a:pPr algn="ctr" fontAlgn="base">
              <a:spcBef>
                <a:spcPct val="0"/>
              </a:spcBef>
              <a:spcAft>
                <a:spcPct val="0"/>
              </a:spcAft>
              <a:defRPr/>
            </a:pPr>
            <a:endParaRPr lang="en-US" sz="2800" b="1" kern="0" dirty="0">
              <a:solidFill>
                <a:srgbClr val="00CC00"/>
              </a:solidFill>
              <a:latin typeface="Arial" pitchFamily="34" charset="0"/>
              <a:cs typeface="Arial" pitchFamily="34" charset="0"/>
            </a:endParaRPr>
          </a:p>
          <a:p>
            <a:pPr marL="530352" indent="-530352" fontAlgn="base">
              <a:spcBef>
                <a:spcPts val="1200"/>
              </a:spcBef>
              <a:spcAft>
                <a:spcPct val="0"/>
              </a:spcAft>
              <a:defRPr/>
            </a:pPr>
            <a:r>
              <a:rPr lang="en-US" sz="2400" dirty="0">
                <a:solidFill>
                  <a:srgbClr val="4D4D4D"/>
                </a:solidFill>
                <a:latin typeface="Arial" pitchFamily="34" charset="0"/>
                <a:cs typeface="Arial" pitchFamily="34" charset="0"/>
              </a:rPr>
              <a:t>	</a:t>
            </a: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prstClr val="black"/>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685800" y="990600"/>
            <a:ext cx="7772400" cy="4953000"/>
          </a:xfrm>
        </p:spPr>
        <p:txBody>
          <a:bodyPr>
            <a:normAutofit/>
          </a:bodyPr>
          <a:lstStyle>
            <a:lvl1pPr marL="0" indent="0">
              <a:buFontTx/>
              <a:buNone/>
              <a:defRPr sz="1800">
                <a:solidFill>
                  <a:schemeClr val="tx1">
                    <a:lumMod val="65000"/>
                    <a:lumOff val="35000"/>
                  </a:schemeClr>
                </a:solidFill>
              </a:defRPr>
            </a:lvl1pPr>
          </a:lstStyle>
          <a:p>
            <a:r>
              <a:rPr lang="en-US" dirty="0"/>
              <a:t>Click to edit Master subtitle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4A4037-8770-4660-84BF-C299570ACB0B}" type="datetimeFigureOut">
              <a:rPr lang="en-US" smtClean="0"/>
              <a:pPr/>
              <a:t>1/22/2013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C689B8-C1D5-4DEB-8F67-4A31FB26B437}"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Content Placeholder 1"/>
          <p:cNvSpPr>
            <a:spLocks/>
          </p:cNvSpPr>
          <p:nvPr userDrawn="1"/>
        </p:nvSpPr>
        <p:spPr bwMode="auto">
          <a:xfrm>
            <a:off x="457200" y="838200"/>
            <a:ext cx="8229600" cy="5105400"/>
          </a:xfrm>
          <a:prstGeom prst="rect">
            <a:avLst/>
          </a:prstGeom>
          <a:solidFill>
            <a:schemeClr val="accent3">
              <a:lumMod val="40000"/>
              <a:lumOff val="60000"/>
            </a:schemeClr>
          </a:solidFill>
          <a:ln w="9525">
            <a:noFill/>
            <a:miter lim="800000"/>
            <a:headEnd/>
            <a:tailEnd/>
          </a:ln>
          <a:effectLst>
            <a:outerShdw blurRad="50800" dist="38100" dir="2700000" sx="100999" sy="100999" algn="tl" rotWithShape="0">
              <a:srgbClr val="000000">
                <a:alpha val="39999"/>
              </a:srgbClr>
            </a:outerShdw>
          </a:effectLst>
        </p:spPr>
        <p:txBody>
          <a:bodyPr/>
          <a:lstStyle/>
          <a:p>
            <a:pPr algn="ctr" fontAlgn="base">
              <a:spcBef>
                <a:spcPct val="0"/>
              </a:spcBef>
              <a:spcAft>
                <a:spcPct val="0"/>
              </a:spcAft>
              <a:defRPr/>
            </a:pPr>
            <a:endParaRPr lang="en-US" sz="2800" b="1" kern="0" dirty="0">
              <a:solidFill>
                <a:srgbClr val="00CC00"/>
              </a:solidFill>
              <a:latin typeface="Arial" pitchFamily="34" charset="0"/>
              <a:cs typeface="Arial" pitchFamily="34" charset="0"/>
            </a:endParaRPr>
          </a:p>
          <a:p>
            <a:pPr marL="530352" indent="-530352" fontAlgn="base">
              <a:spcBef>
                <a:spcPts val="1200"/>
              </a:spcBef>
              <a:spcAft>
                <a:spcPct val="0"/>
              </a:spcAft>
              <a:defRPr/>
            </a:pPr>
            <a:r>
              <a:rPr lang="en-US" sz="2400" dirty="0">
                <a:solidFill>
                  <a:srgbClr val="4D4D4D"/>
                </a:solidFill>
                <a:latin typeface="Arial" pitchFamily="34" charset="0"/>
                <a:cs typeface="Arial" pitchFamily="34" charset="0"/>
              </a:rPr>
              <a:t>	</a:t>
            </a: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prstClr val="black"/>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685800" y="990600"/>
            <a:ext cx="7772400" cy="4953000"/>
          </a:xfrm>
        </p:spPr>
        <p:txBody>
          <a:bodyPr>
            <a:normAutofit/>
          </a:bodyPr>
          <a:lstStyle>
            <a:lvl1pPr marL="0" indent="0">
              <a:buFontTx/>
              <a:buNone/>
              <a:defRPr sz="1800">
                <a:solidFill>
                  <a:schemeClr val="tx1">
                    <a:lumMod val="65000"/>
                    <a:lumOff val="35000"/>
                  </a:schemeClr>
                </a:solidFill>
              </a:defRPr>
            </a:lvl1pPr>
          </a:lstStyle>
          <a:p>
            <a:r>
              <a:rPr lang="en-US" dirty="0"/>
              <a:t>Click to edit Master subtitle style</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Content Placeholder 1"/>
          <p:cNvSpPr>
            <a:spLocks/>
          </p:cNvSpPr>
          <p:nvPr userDrawn="1"/>
        </p:nvSpPr>
        <p:spPr bwMode="auto">
          <a:xfrm>
            <a:off x="457200" y="838200"/>
            <a:ext cx="8229600" cy="5105400"/>
          </a:xfrm>
          <a:prstGeom prst="rect">
            <a:avLst/>
          </a:prstGeom>
          <a:solidFill>
            <a:schemeClr val="accent3">
              <a:lumMod val="40000"/>
              <a:lumOff val="60000"/>
            </a:schemeClr>
          </a:solidFill>
          <a:ln w="9525">
            <a:noFill/>
            <a:miter lim="800000"/>
            <a:headEnd/>
            <a:tailEnd/>
          </a:ln>
          <a:effectLst>
            <a:outerShdw blurRad="50800" dist="38100" dir="2700000" sx="100999" sy="100999" algn="tl" rotWithShape="0">
              <a:srgbClr val="000000">
                <a:alpha val="39999"/>
              </a:srgbClr>
            </a:outerShdw>
          </a:effectLst>
        </p:spPr>
        <p:txBody>
          <a:bodyPr/>
          <a:lstStyle/>
          <a:p>
            <a:pPr algn="ctr" fontAlgn="base">
              <a:spcBef>
                <a:spcPct val="0"/>
              </a:spcBef>
              <a:spcAft>
                <a:spcPct val="0"/>
              </a:spcAft>
              <a:defRPr/>
            </a:pPr>
            <a:endParaRPr lang="en-US" sz="2800" b="1" kern="0" dirty="0">
              <a:solidFill>
                <a:srgbClr val="00CC00"/>
              </a:solidFill>
              <a:latin typeface="Arial" pitchFamily="34" charset="0"/>
              <a:cs typeface="Arial" pitchFamily="34" charset="0"/>
            </a:endParaRPr>
          </a:p>
          <a:p>
            <a:pPr marL="530352" indent="-530352" fontAlgn="base">
              <a:spcBef>
                <a:spcPts val="1200"/>
              </a:spcBef>
              <a:spcAft>
                <a:spcPct val="0"/>
              </a:spcAft>
              <a:defRPr/>
            </a:pPr>
            <a:r>
              <a:rPr lang="en-US" sz="2400" dirty="0">
                <a:solidFill>
                  <a:srgbClr val="4D4D4D"/>
                </a:solidFill>
                <a:latin typeface="Arial" pitchFamily="34" charset="0"/>
                <a:cs typeface="Arial" pitchFamily="34" charset="0"/>
              </a:rPr>
              <a:t>	</a:t>
            </a: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prstClr val="black"/>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685800" y="990600"/>
            <a:ext cx="7772400" cy="4953000"/>
          </a:xfrm>
        </p:spPr>
        <p:txBody>
          <a:bodyPr>
            <a:normAutofit/>
          </a:bodyPr>
          <a:lstStyle>
            <a:lvl1pPr marL="0" indent="0">
              <a:buFontTx/>
              <a:buNone/>
              <a:defRPr sz="1800">
                <a:solidFill>
                  <a:schemeClr val="tx1">
                    <a:lumMod val="65000"/>
                    <a:lumOff val="35000"/>
                  </a:schemeClr>
                </a:solidFill>
              </a:defRPr>
            </a:lvl1pPr>
          </a:lstStyle>
          <a:p>
            <a:r>
              <a:rPr lang="en-US" dirty="0"/>
              <a:t>Click to edit Master subtitle style</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Content Placeholder 1"/>
          <p:cNvSpPr>
            <a:spLocks/>
          </p:cNvSpPr>
          <p:nvPr userDrawn="1"/>
        </p:nvSpPr>
        <p:spPr bwMode="auto">
          <a:xfrm>
            <a:off x="457200" y="838200"/>
            <a:ext cx="8229600" cy="5105400"/>
          </a:xfrm>
          <a:prstGeom prst="rect">
            <a:avLst/>
          </a:prstGeom>
          <a:solidFill>
            <a:schemeClr val="accent3">
              <a:lumMod val="40000"/>
              <a:lumOff val="60000"/>
            </a:schemeClr>
          </a:solidFill>
          <a:ln w="9525">
            <a:noFill/>
            <a:miter lim="800000"/>
            <a:headEnd/>
            <a:tailEnd/>
          </a:ln>
          <a:effectLst>
            <a:outerShdw blurRad="50800" dist="38100" dir="2700000" sx="100999" sy="100999" algn="tl" rotWithShape="0">
              <a:srgbClr val="000000">
                <a:alpha val="39999"/>
              </a:srgbClr>
            </a:outerShdw>
          </a:effectLst>
        </p:spPr>
        <p:txBody>
          <a:bodyPr/>
          <a:lstStyle/>
          <a:p>
            <a:pPr algn="ctr" fontAlgn="base">
              <a:spcBef>
                <a:spcPct val="0"/>
              </a:spcBef>
              <a:spcAft>
                <a:spcPct val="0"/>
              </a:spcAft>
              <a:defRPr/>
            </a:pPr>
            <a:endParaRPr lang="en-US" sz="2800" b="1" kern="0" dirty="0">
              <a:solidFill>
                <a:srgbClr val="00CC00"/>
              </a:solidFill>
              <a:latin typeface="Arial" pitchFamily="34" charset="0"/>
              <a:cs typeface="Arial" pitchFamily="34" charset="0"/>
            </a:endParaRPr>
          </a:p>
          <a:p>
            <a:pPr marL="530352" indent="-530352" fontAlgn="base">
              <a:spcBef>
                <a:spcPts val="1200"/>
              </a:spcBef>
              <a:spcAft>
                <a:spcPct val="0"/>
              </a:spcAft>
              <a:defRPr/>
            </a:pPr>
            <a:r>
              <a:rPr lang="en-US" sz="2400" dirty="0">
                <a:solidFill>
                  <a:srgbClr val="4D4D4D"/>
                </a:solidFill>
                <a:latin typeface="Arial" pitchFamily="34" charset="0"/>
                <a:cs typeface="Arial" pitchFamily="34" charset="0"/>
              </a:rPr>
              <a:t>	</a:t>
            </a: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prstClr val="black"/>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685800" y="990600"/>
            <a:ext cx="7772400" cy="4953000"/>
          </a:xfrm>
        </p:spPr>
        <p:txBody>
          <a:bodyPr>
            <a:normAutofit/>
          </a:bodyPr>
          <a:lstStyle>
            <a:lvl1pPr marL="0" indent="0">
              <a:buFontTx/>
              <a:buNone/>
              <a:defRPr sz="1800">
                <a:solidFill>
                  <a:schemeClr val="tx1">
                    <a:lumMod val="65000"/>
                    <a:lumOff val="35000"/>
                  </a:schemeClr>
                </a:solidFill>
              </a:defRPr>
            </a:lvl1pPr>
          </a:lstStyle>
          <a:p>
            <a:r>
              <a:rPr lang="en-US" dirty="0"/>
              <a:t>Click to edit Master subtitle style</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Content Placeholder 1"/>
          <p:cNvSpPr>
            <a:spLocks/>
          </p:cNvSpPr>
          <p:nvPr userDrawn="1"/>
        </p:nvSpPr>
        <p:spPr bwMode="auto">
          <a:xfrm>
            <a:off x="457200" y="838200"/>
            <a:ext cx="8229600" cy="5105400"/>
          </a:xfrm>
          <a:prstGeom prst="rect">
            <a:avLst/>
          </a:prstGeom>
          <a:solidFill>
            <a:schemeClr val="accent3">
              <a:lumMod val="40000"/>
              <a:lumOff val="60000"/>
            </a:schemeClr>
          </a:solidFill>
          <a:ln w="9525">
            <a:noFill/>
            <a:miter lim="800000"/>
            <a:headEnd/>
            <a:tailEnd/>
          </a:ln>
          <a:effectLst>
            <a:outerShdw blurRad="50800" dist="38100" dir="2700000" sx="100999" sy="100999" algn="tl" rotWithShape="0">
              <a:srgbClr val="000000">
                <a:alpha val="39999"/>
              </a:srgbClr>
            </a:outerShdw>
          </a:effectLst>
        </p:spPr>
        <p:txBody>
          <a:bodyPr/>
          <a:lstStyle/>
          <a:p>
            <a:pPr algn="ctr" fontAlgn="base">
              <a:spcBef>
                <a:spcPct val="0"/>
              </a:spcBef>
              <a:spcAft>
                <a:spcPct val="0"/>
              </a:spcAft>
              <a:defRPr/>
            </a:pPr>
            <a:endParaRPr lang="en-US" sz="2800" b="1" kern="0" dirty="0">
              <a:solidFill>
                <a:srgbClr val="00CC00"/>
              </a:solidFill>
              <a:latin typeface="Arial" pitchFamily="34" charset="0"/>
              <a:cs typeface="Arial" pitchFamily="34" charset="0"/>
            </a:endParaRPr>
          </a:p>
          <a:p>
            <a:pPr marL="530352" indent="-530352" fontAlgn="base">
              <a:spcBef>
                <a:spcPts val="1200"/>
              </a:spcBef>
              <a:spcAft>
                <a:spcPct val="0"/>
              </a:spcAft>
              <a:defRPr/>
            </a:pPr>
            <a:r>
              <a:rPr lang="en-US" sz="2400" dirty="0">
                <a:solidFill>
                  <a:srgbClr val="4D4D4D"/>
                </a:solidFill>
                <a:latin typeface="Arial" pitchFamily="34" charset="0"/>
                <a:cs typeface="Arial" pitchFamily="34" charset="0"/>
              </a:rPr>
              <a:t>	</a:t>
            </a: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prstClr val="black"/>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685800" y="990600"/>
            <a:ext cx="7772400" cy="4953000"/>
          </a:xfrm>
        </p:spPr>
        <p:txBody>
          <a:bodyPr>
            <a:normAutofit/>
          </a:bodyPr>
          <a:lstStyle>
            <a:lvl1pPr marL="0" indent="0">
              <a:buFontTx/>
              <a:buNone/>
              <a:defRPr sz="1800">
                <a:solidFill>
                  <a:schemeClr val="tx1">
                    <a:lumMod val="65000"/>
                    <a:lumOff val="35000"/>
                  </a:schemeClr>
                </a:solidFill>
              </a:defRPr>
            </a:lvl1pPr>
          </a:lstStyle>
          <a:p>
            <a:r>
              <a:rPr lang="en-US" dirty="0"/>
              <a:t>Click to edit Master subtitle style</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Content Placeholder 1"/>
          <p:cNvSpPr>
            <a:spLocks/>
          </p:cNvSpPr>
          <p:nvPr userDrawn="1"/>
        </p:nvSpPr>
        <p:spPr bwMode="auto">
          <a:xfrm>
            <a:off x="457200" y="838200"/>
            <a:ext cx="8229600" cy="5105400"/>
          </a:xfrm>
          <a:prstGeom prst="rect">
            <a:avLst/>
          </a:prstGeom>
          <a:solidFill>
            <a:schemeClr val="accent3">
              <a:lumMod val="40000"/>
              <a:lumOff val="60000"/>
            </a:schemeClr>
          </a:solidFill>
          <a:ln w="9525">
            <a:noFill/>
            <a:miter lim="800000"/>
            <a:headEnd/>
            <a:tailEnd/>
          </a:ln>
          <a:effectLst>
            <a:outerShdw blurRad="50800" dist="38100" dir="2700000" sx="100999" sy="100999" algn="tl" rotWithShape="0">
              <a:srgbClr val="000000">
                <a:alpha val="39999"/>
              </a:srgbClr>
            </a:outerShdw>
          </a:effectLst>
        </p:spPr>
        <p:txBody>
          <a:bodyPr/>
          <a:lstStyle/>
          <a:p>
            <a:pPr algn="ctr" fontAlgn="base">
              <a:spcBef>
                <a:spcPct val="0"/>
              </a:spcBef>
              <a:spcAft>
                <a:spcPct val="0"/>
              </a:spcAft>
              <a:defRPr/>
            </a:pPr>
            <a:endParaRPr lang="en-US" sz="2800" b="1" kern="0" dirty="0">
              <a:solidFill>
                <a:srgbClr val="00CC00"/>
              </a:solidFill>
              <a:latin typeface="Arial" pitchFamily="34" charset="0"/>
              <a:cs typeface="Arial" pitchFamily="34" charset="0"/>
            </a:endParaRPr>
          </a:p>
          <a:p>
            <a:pPr marL="530352" indent="-530352" fontAlgn="base">
              <a:spcBef>
                <a:spcPts val="1200"/>
              </a:spcBef>
              <a:spcAft>
                <a:spcPct val="0"/>
              </a:spcAft>
              <a:defRPr/>
            </a:pPr>
            <a:r>
              <a:rPr lang="en-US" sz="2400" dirty="0">
                <a:solidFill>
                  <a:srgbClr val="4D4D4D"/>
                </a:solidFill>
                <a:latin typeface="Arial" pitchFamily="34" charset="0"/>
                <a:cs typeface="Arial" pitchFamily="34" charset="0"/>
              </a:rPr>
              <a:t>	</a:t>
            </a: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prstClr val="black"/>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685800" y="990600"/>
            <a:ext cx="7772400" cy="4953000"/>
          </a:xfrm>
        </p:spPr>
        <p:txBody>
          <a:bodyPr>
            <a:normAutofit/>
          </a:bodyPr>
          <a:lstStyle>
            <a:lvl1pPr marL="0" indent="0">
              <a:buFontTx/>
              <a:buNone/>
              <a:defRPr sz="1800">
                <a:solidFill>
                  <a:schemeClr val="tx1">
                    <a:lumMod val="65000"/>
                    <a:lumOff val="35000"/>
                  </a:schemeClr>
                </a:solidFill>
              </a:defRPr>
            </a:lvl1pPr>
          </a:lstStyle>
          <a:p>
            <a:r>
              <a:rPr lang="en-US" dirty="0"/>
              <a:t>Click to edit Master subtitle style</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Content Placeholder 1"/>
          <p:cNvSpPr>
            <a:spLocks/>
          </p:cNvSpPr>
          <p:nvPr userDrawn="1"/>
        </p:nvSpPr>
        <p:spPr bwMode="auto">
          <a:xfrm>
            <a:off x="457200" y="838200"/>
            <a:ext cx="8229600" cy="5105400"/>
          </a:xfrm>
          <a:prstGeom prst="rect">
            <a:avLst/>
          </a:prstGeom>
          <a:solidFill>
            <a:schemeClr val="accent3">
              <a:lumMod val="40000"/>
              <a:lumOff val="60000"/>
            </a:schemeClr>
          </a:solidFill>
          <a:ln w="9525">
            <a:noFill/>
            <a:miter lim="800000"/>
            <a:headEnd/>
            <a:tailEnd/>
          </a:ln>
          <a:effectLst>
            <a:outerShdw blurRad="50800" dist="38100" dir="2700000" sx="100999" sy="100999" algn="tl" rotWithShape="0">
              <a:srgbClr val="000000">
                <a:alpha val="39999"/>
              </a:srgbClr>
            </a:outerShdw>
          </a:effectLst>
        </p:spPr>
        <p:txBody>
          <a:bodyPr/>
          <a:lstStyle/>
          <a:p>
            <a:pPr algn="ctr" fontAlgn="base">
              <a:spcBef>
                <a:spcPct val="0"/>
              </a:spcBef>
              <a:spcAft>
                <a:spcPct val="0"/>
              </a:spcAft>
              <a:defRPr/>
            </a:pPr>
            <a:endParaRPr lang="en-US" sz="2800" b="1" kern="0" dirty="0">
              <a:solidFill>
                <a:srgbClr val="00CC00"/>
              </a:solidFill>
              <a:latin typeface="Arial" pitchFamily="34" charset="0"/>
              <a:cs typeface="Arial" pitchFamily="34" charset="0"/>
            </a:endParaRPr>
          </a:p>
          <a:p>
            <a:pPr marL="530352" indent="-530352" fontAlgn="base">
              <a:spcBef>
                <a:spcPts val="1200"/>
              </a:spcBef>
              <a:spcAft>
                <a:spcPct val="0"/>
              </a:spcAft>
              <a:defRPr/>
            </a:pPr>
            <a:r>
              <a:rPr lang="en-US" sz="2400" dirty="0">
                <a:solidFill>
                  <a:srgbClr val="4D4D4D"/>
                </a:solidFill>
                <a:latin typeface="Arial" pitchFamily="34" charset="0"/>
                <a:cs typeface="Arial" pitchFamily="34" charset="0"/>
              </a:rPr>
              <a:t>	</a:t>
            </a: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prstClr val="black"/>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685800" y="990600"/>
            <a:ext cx="7772400" cy="4953000"/>
          </a:xfrm>
        </p:spPr>
        <p:txBody>
          <a:bodyPr>
            <a:normAutofit/>
          </a:bodyPr>
          <a:lstStyle>
            <a:lvl1pPr marL="0" indent="0">
              <a:buFontTx/>
              <a:buNone/>
              <a:defRPr sz="1800">
                <a:solidFill>
                  <a:schemeClr val="tx1">
                    <a:lumMod val="65000"/>
                    <a:lumOff val="35000"/>
                  </a:schemeClr>
                </a:solidFill>
              </a:defRPr>
            </a:lvl1pPr>
          </a:lstStyle>
          <a:p>
            <a:r>
              <a:rPr lang="en-US" dirty="0"/>
              <a:t>Click to edit Master subtitle style</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Content Placeholder 1"/>
          <p:cNvSpPr>
            <a:spLocks/>
          </p:cNvSpPr>
          <p:nvPr userDrawn="1"/>
        </p:nvSpPr>
        <p:spPr bwMode="auto">
          <a:xfrm>
            <a:off x="457200" y="838200"/>
            <a:ext cx="8229600" cy="5105400"/>
          </a:xfrm>
          <a:prstGeom prst="rect">
            <a:avLst/>
          </a:prstGeom>
          <a:solidFill>
            <a:schemeClr val="accent3">
              <a:lumMod val="40000"/>
              <a:lumOff val="60000"/>
            </a:schemeClr>
          </a:solidFill>
          <a:ln w="9525">
            <a:noFill/>
            <a:miter lim="800000"/>
            <a:headEnd/>
            <a:tailEnd/>
          </a:ln>
          <a:effectLst>
            <a:outerShdw blurRad="50800" dist="38100" dir="2700000" sx="100999" sy="100999" algn="tl" rotWithShape="0">
              <a:srgbClr val="000000">
                <a:alpha val="39999"/>
              </a:srgbClr>
            </a:outerShdw>
          </a:effectLst>
        </p:spPr>
        <p:txBody>
          <a:bodyPr/>
          <a:lstStyle/>
          <a:p>
            <a:pPr algn="ctr" fontAlgn="base">
              <a:spcBef>
                <a:spcPct val="0"/>
              </a:spcBef>
              <a:spcAft>
                <a:spcPct val="0"/>
              </a:spcAft>
              <a:defRPr/>
            </a:pPr>
            <a:endParaRPr lang="en-US" sz="2800" b="1" kern="0" dirty="0">
              <a:solidFill>
                <a:srgbClr val="00CC00"/>
              </a:solidFill>
              <a:latin typeface="Arial" pitchFamily="34" charset="0"/>
              <a:cs typeface="Arial" pitchFamily="34" charset="0"/>
            </a:endParaRPr>
          </a:p>
          <a:p>
            <a:pPr marL="530352" indent="-530352" fontAlgn="base">
              <a:spcBef>
                <a:spcPts val="1200"/>
              </a:spcBef>
              <a:spcAft>
                <a:spcPct val="0"/>
              </a:spcAft>
              <a:defRPr/>
            </a:pPr>
            <a:r>
              <a:rPr lang="en-US" sz="2400" dirty="0">
                <a:solidFill>
                  <a:srgbClr val="4D4D4D"/>
                </a:solidFill>
                <a:latin typeface="Arial" pitchFamily="34" charset="0"/>
                <a:cs typeface="Arial" pitchFamily="34" charset="0"/>
              </a:rPr>
              <a:t>	</a:t>
            </a: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prstClr val="black"/>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685800" y="990600"/>
            <a:ext cx="7772400" cy="4953000"/>
          </a:xfrm>
        </p:spPr>
        <p:txBody>
          <a:bodyPr>
            <a:normAutofit/>
          </a:bodyPr>
          <a:lstStyle>
            <a:lvl1pPr marL="0" indent="0">
              <a:buFontTx/>
              <a:buNone/>
              <a:defRPr sz="1800">
                <a:solidFill>
                  <a:schemeClr val="tx1">
                    <a:lumMod val="65000"/>
                    <a:lumOff val="35000"/>
                  </a:schemeClr>
                </a:solidFill>
              </a:defRPr>
            </a:lvl1pPr>
          </a:lstStyle>
          <a:p>
            <a:r>
              <a:rPr lang="en-US" dirty="0"/>
              <a:t>Click to edit Master subtitle style</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Content Placeholder 1"/>
          <p:cNvSpPr>
            <a:spLocks/>
          </p:cNvSpPr>
          <p:nvPr userDrawn="1"/>
        </p:nvSpPr>
        <p:spPr bwMode="auto">
          <a:xfrm>
            <a:off x="457200" y="838200"/>
            <a:ext cx="8229600" cy="5105400"/>
          </a:xfrm>
          <a:prstGeom prst="rect">
            <a:avLst/>
          </a:prstGeom>
          <a:solidFill>
            <a:schemeClr val="accent3">
              <a:lumMod val="40000"/>
              <a:lumOff val="60000"/>
            </a:schemeClr>
          </a:solidFill>
          <a:ln w="9525">
            <a:noFill/>
            <a:miter lim="800000"/>
            <a:headEnd/>
            <a:tailEnd/>
          </a:ln>
          <a:effectLst>
            <a:outerShdw blurRad="50800" dist="38100" dir="2700000" sx="100999" sy="100999" algn="tl" rotWithShape="0">
              <a:srgbClr val="000000">
                <a:alpha val="39999"/>
              </a:srgbClr>
            </a:outerShdw>
          </a:effectLst>
        </p:spPr>
        <p:txBody>
          <a:bodyPr/>
          <a:lstStyle/>
          <a:p>
            <a:pPr algn="ctr" fontAlgn="base">
              <a:spcBef>
                <a:spcPct val="0"/>
              </a:spcBef>
              <a:spcAft>
                <a:spcPct val="0"/>
              </a:spcAft>
              <a:defRPr/>
            </a:pPr>
            <a:endParaRPr lang="en-US" sz="2800" b="1" kern="0" dirty="0">
              <a:solidFill>
                <a:srgbClr val="00CC00"/>
              </a:solidFill>
              <a:latin typeface="Arial" pitchFamily="34" charset="0"/>
              <a:cs typeface="Arial" pitchFamily="34" charset="0"/>
            </a:endParaRPr>
          </a:p>
          <a:p>
            <a:pPr marL="530352" indent="-530352" fontAlgn="base">
              <a:spcBef>
                <a:spcPts val="1200"/>
              </a:spcBef>
              <a:spcAft>
                <a:spcPct val="0"/>
              </a:spcAft>
              <a:defRPr/>
            </a:pPr>
            <a:r>
              <a:rPr lang="en-US" sz="2400" dirty="0">
                <a:solidFill>
                  <a:srgbClr val="4D4D4D"/>
                </a:solidFill>
                <a:latin typeface="Arial" pitchFamily="34" charset="0"/>
                <a:cs typeface="Arial" pitchFamily="34" charset="0"/>
              </a:rPr>
              <a:t>	</a:t>
            </a: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prstClr val="black"/>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685800" y="990600"/>
            <a:ext cx="7772400" cy="4953000"/>
          </a:xfrm>
        </p:spPr>
        <p:txBody>
          <a:bodyPr>
            <a:normAutofit/>
          </a:bodyPr>
          <a:lstStyle>
            <a:lvl1pPr marL="0" indent="0">
              <a:buFontTx/>
              <a:buNone/>
              <a:defRPr sz="1800">
                <a:solidFill>
                  <a:schemeClr val="tx1">
                    <a:lumMod val="65000"/>
                    <a:lumOff val="35000"/>
                  </a:schemeClr>
                </a:solidFill>
              </a:defRPr>
            </a:lvl1pPr>
          </a:lstStyle>
          <a:p>
            <a:r>
              <a:rPr lang="en-US" dirty="0"/>
              <a:t>Click to edit Master subtitle style</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Content Placeholder 1"/>
          <p:cNvSpPr>
            <a:spLocks/>
          </p:cNvSpPr>
          <p:nvPr userDrawn="1"/>
        </p:nvSpPr>
        <p:spPr bwMode="auto">
          <a:xfrm>
            <a:off x="457200" y="838200"/>
            <a:ext cx="8229600" cy="5105400"/>
          </a:xfrm>
          <a:prstGeom prst="rect">
            <a:avLst/>
          </a:prstGeom>
          <a:solidFill>
            <a:schemeClr val="accent3">
              <a:lumMod val="40000"/>
              <a:lumOff val="60000"/>
            </a:schemeClr>
          </a:solidFill>
          <a:ln w="9525">
            <a:noFill/>
            <a:miter lim="800000"/>
            <a:headEnd/>
            <a:tailEnd/>
          </a:ln>
          <a:effectLst>
            <a:outerShdw blurRad="50800" dist="38100" dir="2700000" sx="100999" sy="100999" algn="tl" rotWithShape="0">
              <a:srgbClr val="000000">
                <a:alpha val="39999"/>
              </a:srgbClr>
            </a:outerShdw>
          </a:effectLst>
        </p:spPr>
        <p:txBody>
          <a:bodyPr/>
          <a:lstStyle/>
          <a:p>
            <a:pPr algn="ctr" fontAlgn="base">
              <a:spcBef>
                <a:spcPct val="0"/>
              </a:spcBef>
              <a:spcAft>
                <a:spcPct val="0"/>
              </a:spcAft>
              <a:defRPr/>
            </a:pPr>
            <a:endParaRPr lang="en-US" sz="2800" b="1" kern="0" dirty="0">
              <a:solidFill>
                <a:srgbClr val="00CC00"/>
              </a:solidFill>
              <a:latin typeface="Arial" pitchFamily="34" charset="0"/>
              <a:cs typeface="Arial" pitchFamily="34" charset="0"/>
            </a:endParaRPr>
          </a:p>
          <a:p>
            <a:pPr marL="530352" indent="-530352" fontAlgn="base">
              <a:spcBef>
                <a:spcPts val="1200"/>
              </a:spcBef>
              <a:spcAft>
                <a:spcPct val="0"/>
              </a:spcAft>
              <a:defRPr/>
            </a:pPr>
            <a:r>
              <a:rPr lang="en-US" sz="2400" dirty="0">
                <a:solidFill>
                  <a:srgbClr val="4D4D4D"/>
                </a:solidFill>
                <a:latin typeface="Arial" pitchFamily="34" charset="0"/>
                <a:cs typeface="Arial" pitchFamily="34" charset="0"/>
              </a:rPr>
              <a:t>	</a:t>
            </a: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prstClr val="black"/>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685800" y="990600"/>
            <a:ext cx="7772400" cy="4953000"/>
          </a:xfrm>
        </p:spPr>
        <p:txBody>
          <a:bodyPr>
            <a:normAutofit/>
          </a:bodyPr>
          <a:lstStyle>
            <a:lvl1pPr marL="0" indent="0">
              <a:buFontTx/>
              <a:buNone/>
              <a:defRPr sz="1800">
                <a:solidFill>
                  <a:schemeClr val="tx1">
                    <a:lumMod val="65000"/>
                    <a:lumOff val="35000"/>
                  </a:schemeClr>
                </a:solidFill>
              </a:defRPr>
            </a:lvl1pPr>
          </a:lstStyle>
          <a:p>
            <a:r>
              <a:rPr lang="en-US" dirty="0"/>
              <a:t>Click to edit Master subtitle style</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Content Placeholder 1"/>
          <p:cNvSpPr>
            <a:spLocks/>
          </p:cNvSpPr>
          <p:nvPr userDrawn="1"/>
        </p:nvSpPr>
        <p:spPr bwMode="auto">
          <a:xfrm>
            <a:off x="457200" y="838200"/>
            <a:ext cx="8229600" cy="5105400"/>
          </a:xfrm>
          <a:prstGeom prst="rect">
            <a:avLst/>
          </a:prstGeom>
          <a:solidFill>
            <a:schemeClr val="accent3">
              <a:lumMod val="40000"/>
              <a:lumOff val="60000"/>
            </a:schemeClr>
          </a:solidFill>
          <a:ln w="9525">
            <a:noFill/>
            <a:miter lim="800000"/>
            <a:headEnd/>
            <a:tailEnd/>
          </a:ln>
          <a:effectLst>
            <a:outerShdw blurRad="50800" dist="38100" dir="2700000" sx="100999" sy="100999" algn="tl" rotWithShape="0">
              <a:srgbClr val="000000">
                <a:alpha val="39999"/>
              </a:srgbClr>
            </a:outerShdw>
          </a:effectLst>
        </p:spPr>
        <p:txBody>
          <a:bodyPr/>
          <a:lstStyle/>
          <a:p>
            <a:pPr algn="ctr" fontAlgn="base">
              <a:spcBef>
                <a:spcPct val="0"/>
              </a:spcBef>
              <a:spcAft>
                <a:spcPct val="0"/>
              </a:spcAft>
              <a:defRPr/>
            </a:pPr>
            <a:endParaRPr lang="en-US" sz="2800" b="1" kern="0" dirty="0">
              <a:solidFill>
                <a:srgbClr val="00CC00"/>
              </a:solidFill>
              <a:latin typeface="Arial" pitchFamily="34" charset="0"/>
              <a:cs typeface="Arial" pitchFamily="34" charset="0"/>
            </a:endParaRPr>
          </a:p>
          <a:p>
            <a:pPr marL="530352" indent="-530352" fontAlgn="base">
              <a:spcBef>
                <a:spcPts val="1200"/>
              </a:spcBef>
              <a:spcAft>
                <a:spcPct val="0"/>
              </a:spcAft>
              <a:defRPr/>
            </a:pPr>
            <a:r>
              <a:rPr lang="en-US" sz="2400" dirty="0">
                <a:solidFill>
                  <a:srgbClr val="4D4D4D"/>
                </a:solidFill>
                <a:latin typeface="Arial" pitchFamily="34" charset="0"/>
                <a:cs typeface="Arial" pitchFamily="34" charset="0"/>
              </a:rPr>
              <a:t>	</a:t>
            </a: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prstClr val="black"/>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685800" y="990600"/>
            <a:ext cx="7772400" cy="4953000"/>
          </a:xfrm>
        </p:spPr>
        <p:txBody>
          <a:bodyPr>
            <a:normAutofit/>
          </a:bodyPr>
          <a:lstStyle>
            <a:lvl1pPr marL="0" indent="0">
              <a:buFontTx/>
              <a:buNone/>
              <a:defRPr sz="1800">
                <a:solidFill>
                  <a:schemeClr val="tx1">
                    <a:lumMod val="65000"/>
                    <a:lumOff val="35000"/>
                  </a:schemeClr>
                </a:solidFill>
              </a:defRPr>
            </a:lvl1pPr>
          </a:lstStyle>
          <a:p>
            <a:r>
              <a:rPr lang="en-US" dirty="0"/>
              <a:t>Click to edit Master subtitle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4A4037-8770-4660-84BF-C299570ACB0B}" type="datetimeFigureOut">
              <a:rPr lang="en-US" smtClean="0"/>
              <a:pPr/>
              <a:t>1/22/2013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C689B8-C1D5-4DEB-8F67-4A31FB26B437}"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Content Placeholder 1"/>
          <p:cNvSpPr>
            <a:spLocks/>
          </p:cNvSpPr>
          <p:nvPr userDrawn="1"/>
        </p:nvSpPr>
        <p:spPr bwMode="auto">
          <a:xfrm>
            <a:off x="457200" y="838200"/>
            <a:ext cx="8229600" cy="5105400"/>
          </a:xfrm>
          <a:prstGeom prst="rect">
            <a:avLst/>
          </a:prstGeom>
          <a:solidFill>
            <a:schemeClr val="accent3">
              <a:lumMod val="40000"/>
              <a:lumOff val="60000"/>
            </a:schemeClr>
          </a:solidFill>
          <a:ln w="9525">
            <a:noFill/>
            <a:miter lim="800000"/>
            <a:headEnd/>
            <a:tailEnd/>
          </a:ln>
          <a:effectLst>
            <a:outerShdw blurRad="50800" dist="38100" dir="2700000" sx="100999" sy="100999" algn="tl" rotWithShape="0">
              <a:srgbClr val="000000">
                <a:alpha val="39999"/>
              </a:srgbClr>
            </a:outerShdw>
          </a:effectLst>
        </p:spPr>
        <p:txBody>
          <a:bodyPr/>
          <a:lstStyle/>
          <a:p>
            <a:pPr algn="ctr" fontAlgn="base">
              <a:spcBef>
                <a:spcPct val="0"/>
              </a:spcBef>
              <a:spcAft>
                <a:spcPct val="0"/>
              </a:spcAft>
              <a:defRPr/>
            </a:pPr>
            <a:endParaRPr lang="en-US" sz="2800" b="1" kern="0" dirty="0">
              <a:solidFill>
                <a:srgbClr val="00CC00"/>
              </a:solidFill>
              <a:latin typeface="Arial" pitchFamily="34" charset="0"/>
              <a:cs typeface="Arial" pitchFamily="34" charset="0"/>
            </a:endParaRPr>
          </a:p>
          <a:p>
            <a:pPr marL="530352" indent="-530352" fontAlgn="base">
              <a:spcBef>
                <a:spcPts val="1200"/>
              </a:spcBef>
              <a:spcAft>
                <a:spcPct val="0"/>
              </a:spcAft>
              <a:defRPr/>
            </a:pPr>
            <a:r>
              <a:rPr lang="en-US" sz="2400" dirty="0">
                <a:solidFill>
                  <a:srgbClr val="4D4D4D"/>
                </a:solidFill>
                <a:latin typeface="Arial" pitchFamily="34" charset="0"/>
                <a:cs typeface="Arial" pitchFamily="34" charset="0"/>
              </a:rPr>
              <a:t>	</a:t>
            </a: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prstClr val="black"/>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685800" y="990600"/>
            <a:ext cx="7772400" cy="4953000"/>
          </a:xfrm>
        </p:spPr>
        <p:txBody>
          <a:bodyPr>
            <a:normAutofit/>
          </a:bodyPr>
          <a:lstStyle>
            <a:lvl1pPr marL="0" indent="0">
              <a:buFontTx/>
              <a:buNone/>
              <a:defRPr sz="1800">
                <a:solidFill>
                  <a:schemeClr val="tx1">
                    <a:lumMod val="65000"/>
                    <a:lumOff val="35000"/>
                  </a:schemeClr>
                </a:solidFill>
              </a:defRPr>
            </a:lvl1pPr>
          </a:lstStyle>
          <a:p>
            <a:r>
              <a:rPr lang="en-US" dirty="0"/>
              <a:t>Click to edit Master subtitle style</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Content Placeholder 1"/>
          <p:cNvSpPr>
            <a:spLocks/>
          </p:cNvSpPr>
          <p:nvPr userDrawn="1"/>
        </p:nvSpPr>
        <p:spPr bwMode="auto">
          <a:xfrm>
            <a:off x="457200" y="838200"/>
            <a:ext cx="8229600" cy="5105400"/>
          </a:xfrm>
          <a:prstGeom prst="rect">
            <a:avLst/>
          </a:prstGeom>
          <a:solidFill>
            <a:schemeClr val="accent3">
              <a:lumMod val="40000"/>
              <a:lumOff val="60000"/>
            </a:schemeClr>
          </a:solidFill>
          <a:ln w="9525">
            <a:noFill/>
            <a:miter lim="800000"/>
            <a:headEnd/>
            <a:tailEnd/>
          </a:ln>
          <a:effectLst>
            <a:outerShdw blurRad="50800" dist="38100" dir="2700000" sx="100999" sy="100999" algn="tl" rotWithShape="0">
              <a:srgbClr val="000000">
                <a:alpha val="39999"/>
              </a:srgbClr>
            </a:outerShdw>
          </a:effectLst>
        </p:spPr>
        <p:txBody>
          <a:bodyPr/>
          <a:lstStyle/>
          <a:p>
            <a:pPr algn="ctr" fontAlgn="base">
              <a:spcBef>
                <a:spcPct val="0"/>
              </a:spcBef>
              <a:spcAft>
                <a:spcPct val="0"/>
              </a:spcAft>
              <a:defRPr/>
            </a:pPr>
            <a:endParaRPr lang="en-US" sz="2800" b="1" kern="0" dirty="0">
              <a:solidFill>
                <a:srgbClr val="00CC00"/>
              </a:solidFill>
              <a:latin typeface="Arial" pitchFamily="34" charset="0"/>
              <a:cs typeface="Arial" pitchFamily="34" charset="0"/>
            </a:endParaRPr>
          </a:p>
          <a:p>
            <a:pPr marL="530352" indent="-530352" fontAlgn="base">
              <a:spcBef>
                <a:spcPts val="1200"/>
              </a:spcBef>
              <a:spcAft>
                <a:spcPct val="0"/>
              </a:spcAft>
              <a:defRPr/>
            </a:pPr>
            <a:r>
              <a:rPr lang="en-US" sz="2400" dirty="0">
                <a:solidFill>
                  <a:srgbClr val="4D4D4D"/>
                </a:solidFill>
                <a:latin typeface="Arial" pitchFamily="34" charset="0"/>
                <a:cs typeface="Arial" pitchFamily="34" charset="0"/>
              </a:rPr>
              <a:t>	</a:t>
            </a: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prstClr val="black"/>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685800" y="990600"/>
            <a:ext cx="7772400" cy="4953000"/>
          </a:xfrm>
        </p:spPr>
        <p:txBody>
          <a:bodyPr>
            <a:normAutofit/>
          </a:bodyPr>
          <a:lstStyle>
            <a:lvl1pPr marL="0" indent="0">
              <a:buFontTx/>
              <a:buNone/>
              <a:defRPr sz="1800">
                <a:solidFill>
                  <a:schemeClr val="tx1">
                    <a:lumMod val="65000"/>
                    <a:lumOff val="35000"/>
                  </a:schemeClr>
                </a:solidFill>
              </a:defRPr>
            </a:lvl1pPr>
          </a:lstStyle>
          <a:p>
            <a:r>
              <a:rPr lang="en-US" dirty="0"/>
              <a:t>Click to edit Master subtitle style</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Content Placeholder 1"/>
          <p:cNvSpPr>
            <a:spLocks/>
          </p:cNvSpPr>
          <p:nvPr userDrawn="1"/>
        </p:nvSpPr>
        <p:spPr bwMode="auto">
          <a:xfrm>
            <a:off x="457200" y="838200"/>
            <a:ext cx="8229600" cy="5105400"/>
          </a:xfrm>
          <a:prstGeom prst="rect">
            <a:avLst/>
          </a:prstGeom>
          <a:solidFill>
            <a:schemeClr val="accent3">
              <a:lumMod val="40000"/>
              <a:lumOff val="60000"/>
            </a:schemeClr>
          </a:solidFill>
          <a:ln w="9525">
            <a:noFill/>
            <a:miter lim="800000"/>
            <a:headEnd/>
            <a:tailEnd/>
          </a:ln>
          <a:effectLst>
            <a:outerShdw blurRad="50800" dist="38100" dir="2700000" sx="100999" sy="100999" algn="tl" rotWithShape="0">
              <a:srgbClr val="000000">
                <a:alpha val="39999"/>
              </a:srgbClr>
            </a:outerShdw>
          </a:effectLst>
        </p:spPr>
        <p:txBody>
          <a:bodyPr/>
          <a:lstStyle/>
          <a:p>
            <a:pPr algn="ctr" fontAlgn="base">
              <a:spcBef>
                <a:spcPct val="0"/>
              </a:spcBef>
              <a:spcAft>
                <a:spcPct val="0"/>
              </a:spcAft>
              <a:defRPr/>
            </a:pPr>
            <a:endParaRPr lang="en-US" sz="2800" b="1" kern="0" dirty="0">
              <a:solidFill>
                <a:srgbClr val="00CC00"/>
              </a:solidFill>
              <a:latin typeface="Arial" pitchFamily="34" charset="0"/>
              <a:cs typeface="Arial" pitchFamily="34" charset="0"/>
            </a:endParaRPr>
          </a:p>
          <a:p>
            <a:pPr marL="530352" indent="-530352" fontAlgn="base">
              <a:spcBef>
                <a:spcPts val="1200"/>
              </a:spcBef>
              <a:spcAft>
                <a:spcPct val="0"/>
              </a:spcAft>
              <a:defRPr/>
            </a:pPr>
            <a:r>
              <a:rPr lang="en-US" sz="2400" dirty="0">
                <a:solidFill>
                  <a:srgbClr val="4D4D4D"/>
                </a:solidFill>
                <a:latin typeface="Arial" pitchFamily="34" charset="0"/>
                <a:cs typeface="Arial" pitchFamily="34" charset="0"/>
              </a:rPr>
              <a:t>	</a:t>
            </a: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prstClr val="black"/>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685800" y="990600"/>
            <a:ext cx="7772400" cy="4953000"/>
          </a:xfrm>
        </p:spPr>
        <p:txBody>
          <a:bodyPr>
            <a:normAutofit/>
          </a:bodyPr>
          <a:lstStyle>
            <a:lvl1pPr marL="0" indent="0">
              <a:buFontTx/>
              <a:buNone/>
              <a:defRPr sz="1800">
                <a:solidFill>
                  <a:schemeClr val="tx1">
                    <a:lumMod val="65000"/>
                    <a:lumOff val="35000"/>
                  </a:schemeClr>
                </a:solidFill>
              </a:defRPr>
            </a:lvl1pPr>
          </a:lstStyle>
          <a:p>
            <a:r>
              <a:rPr lang="en-US" dirty="0"/>
              <a:t>Click to edit Master subtitle style</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1E63C9E-9C92-47EC-93BD-C9992E5FCB97}" type="datetimeFigureOut">
              <a:rPr lang="en-US" smtClean="0">
                <a:solidFill>
                  <a:prstClr val="black">
                    <a:tint val="75000"/>
                  </a:prstClr>
                </a:solidFill>
              </a:rPr>
              <a:pPr/>
              <a:t>1/22/2013</a:t>
            </a:fld>
            <a:endParaRPr lang="en-US">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84EB19A-360F-4969-B079-0FA000C3A0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07194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32243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fld id="{B6448BF1-F6C7-4437-AD31-985A146EDE8F}" type="datetimeFigureOut">
              <a:rPr lang="en-US" smtClean="0">
                <a:solidFill>
                  <a:prstClr val="black"/>
                </a:solidFill>
              </a:rPr>
              <a:pPr/>
              <a:t>1/22/2013</a:t>
            </a:fld>
            <a:endParaRPr lang="en-US">
              <a:solidFill>
                <a:prstClr val="black"/>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endParaRPr lang="en-US">
              <a:solidFill>
                <a:prstClr val="black"/>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4E3FDABA-7D93-4A05-9A9A-4315066517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511586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57527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AA7BAEF-B218-412D-B4D8-BD364094A2DA}" type="datetimeFigureOut">
              <a:rPr lang="en-US" smtClean="0">
                <a:solidFill>
                  <a:prstClr val="black"/>
                </a:solidFill>
              </a:rPr>
              <a:pPr/>
              <a:t>1/22/2013</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9DE26B1-68B7-4742-90DC-22FBC7DA359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78620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8415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192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4A4037-8770-4660-84BF-C299570ACB0B}" type="datetimeFigureOut">
              <a:rPr lang="en-US" smtClean="0"/>
              <a:pPr/>
              <a:t>1/22/2013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C689B8-C1D5-4DEB-8F67-4A31FB26B437}"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a:prstGeom prst="rect">
            <a:avLst/>
          </a:prstGeom>
        </p:spPr>
        <p:txBody>
          <a:bodyPr/>
          <a:lstStyle/>
          <a:p>
            <a:r>
              <a:rPr kumimoji="0" lang="en-US" smtClean="0"/>
              <a:t>Click to edit Master title style</a:t>
            </a:r>
            <a:endParaRPr kumimoji="0" lang="en-US"/>
          </a:p>
        </p:txBody>
      </p:sp>
      <p:sp>
        <p:nvSpPr>
          <p:cNvPr id="5" name="Footer Placeholder 4"/>
          <p:cNvSpPr>
            <a:spLocks noGrp="1"/>
          </p:cNvSpPr>
          <p:nvPr>
            <p:ph type="ftr" sz="quarter" idx="11"/>
          </p:nvPr>
        </p:nvSpPr>
        <p:spPr>
          <a:xfrm>
            <a:off x="3581400" y="6324600"/>
            <a:ext cx="5421083" cy="365125"/>
          </a:xfrm>
          <a:prstGeom prst="rect">
            <a:avLst/>
          </a:prstGeom>
        </p:spPr>
        <p:txBody>
          <a:bodyPr/>
          <a:lstStyle/>
          <a:p>
            <a:pPr fontAlgn="base">
              <a:spcBef>
                <a:spcPct val="0"/>
              </a:spcBef>
              <a:spcAft>
                <a:spcPct val="0"/>
              </a:spcAft>
            </a:pPr>
            <a:r>
              <a:rPr lang="en-US" b="1" smtClean="0">
                <a:solidFill>
                  <a:prstClr val="black"/>
                </a:solidFill>
                <a:latin typeface="Arial" pitchFamily="-72" charset="0"/>
                <a:ea typeface="ＭＳ Ｐゴシック" pitchFamily="-72" charset="-128"/>
              </a:rPr>
              <a:t>TEA November 2012</a:t>
            </a:r>
            <a:endParaRPr lang="en-US" b="1">
              <a:solidFill>
                <a:prstClr val="black"/>
              </a:solidFill>
              <a:latin typeface="Arial" pitchFamily="-72" charset="0"/>
              <a:ea typeface="ＭＳ Ｐゴシック" pitchFamily="-72" charset="-128"/>
            </a:endParaRPr>
          </a:p>
        </p:txBody>
      </p:sp>
      <p:sp>
        <p:nvSpPr>
          <p:cNvPr id="6" name="Slide Number Placeholder 5"/>
          <p:cNvSpPr>
            <a:spLocks noGrp="1"/>
          </p:cNvSpPr>
          <p:nvPr>
            <p:ph type="sldNum" sz="quarter" idx="12"/>
          </p:nvPr>
        </p:nvSpPr>
        <p:spPr>
          <a:xfrm>
            <a:off x="0" y="1272222"/>
            <a:ext cx="533400" cy="244476"/>
          </a:xfrm>
          <a:prstGeom prst="rect">
            <a:avLst/>
          </a:prstGeom>
        </p:spPr>
        <p:txBody>
          <a:bodyPr/>
          <a:lstStyle>
            <a:lvl1pPr>
              <a:defRPr>
                <a:solidFill>
                  <a:srgbClr val="FFFFFF"/>
                </a:solidFill>
              </a:defRPr>
            </a:lvl1pPr>
          </a:lstStyle>
          <a:p>
            <a:pPr fontAlgn="base">
              <a:spcBef>
                <a:spcPct val="0"/>
              </a:spcBef>
              <a:spcAft>
                <a:spcPct val="0"/>
              </a:spcAft>
            </a:pPr>
            <a:fld id="{804857D6-E3A3-4840-A03F-6105A11C5043}" type="slidenum">
              <a:rPr lang="en-US" b="1" smtClean="0">
                <a:latin typeface="Arial" pitchFamily="-72" charset="0"/>
                <a:ea typeface="ＭＳ Ｐゴシック" pitchFamily="-72" charset="-128"/>
              </a:rPr>
              <a:pPr fontAlgn="base">
                <a:spcBef>
                  <a:spcPct val="0"/>
                </a:spcBef>
                <a:spcAft>
                  <a:spcPct val="0"/>
                </a:spcAft>
              </a:pPr>
              <a:t>‹#›</a:t>
            </a:fld>
            <a:endParaRPr lang="en-US" b="1">
              <a:latin typeface="Arial" pitchFamily="-72" charset="0"/>
              <a:ea typeface="ＭＳ Ｐゴシック" pitchFamily="-72" charset="-128"/>
            </a:endParaRPr>
          </a:p>
        </p:txBody>
      </p:sp>
      <p:sp>
        <p:nvSpPr>
          <p:cNvPr id="8" name="Content Placeholder 7"/>
          <p:cNvSpPr>
            <a:spLocks noGrp="1"/>
          </p:cNvSpPr>
          <p:nvPr>
            <p:ph sz="quarter" idx="1"/>
          </p:nvPr>
        </p:nvSpPr>
        <p:spPr>
          <a:xfrm>
            <a:off x="612648" y="1600200"/>
            <a:ext cx="8153400" cy="4495800"/>
          </a:xfrm>
        </p:spPr>
        <p:txBody>
          <a:bodyPr/>
          <a:lstStyle>
            <a:lvl2pPr>
              <a:buFont typeface="Wingdings" pitchFamily="2" charset="2"/>
              <a:buChar char="q"/>
              <a:defRPr/>
            </a:lvl2pPr>
            <a:lvl3pPr>
              <a:buFont typeface="Wingdings" pitchFamily="2" charset="2"/>
              <a:buChar char="§"/>
              <a:defRPr/>
            </a:lvl3pPr>
            <a:lvl4pPr>
              <a:buFont typeface="Wingdings" pitchFamily="2" charset="2"/>
              <a:buChar char="§"/>
              <a:defRPr/>
            </a:lvl4pPr>
            <a:lvl5pPr>
              <a:buFont typeface="Wingdings" pitchFamily="2" charset="2"/>
              <a:buChar char="§"/>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3013162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4A4037-8770-4660-84BF-C299570ACB0B}" type="datetimeFigureOut">
              <a:rPr lang="en-US" smtClean="0"/>
              <a:pPr/>
              <a:t>1/22/2013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C689B8-C1D5-4DEB-8F67-4A31FB26B43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0.xml"/><Relationship Id="rId1" Type="http://schemas.openxmlformats.org/officeDocument/2006/relationships/slideLayout" Target="../slideLayouts/slideLayout29.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1.xml"/><Relationship Id="rId1" Type="http://schemas.openxmlformats.org/officeDocument/2006/relationships/slideLayout" Target="../slideLayouts/slideLayout30.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2.xml"/><Relationship Id="rId1" Type="http://schemas.openxmlformats.org/officeDocument/2006/relationships/slideLayout" Target="../slideLayouts/slideLayout31.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3.xml"/><Relationship Id="rId1" Type="http://schemas.openxmlformats.org/officeDocument/2006/relationships/slideLayout" Target="../slideLayouts/slideLayout32.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4.xml"/><Relationship Id="rId1" Type="http://schemas.openxmlformats.org/officeDocument/2006/relationships/slideLayout" Target="../slideLayouts/slideLayout33.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5.xml"/><Relationship Id="rId1" Type="http://schemas.openxmlformats.org/officeDocument/2006/relationships/slideLayout" Target="../slideLayouts/slideLayout34.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6.xml"/><Relationship Id="rId1" Type="http://schemas.openxmlformats.org/officeDocument/2006/relationships/slideLayout" Target="../slideLayouts/slideLayout35.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7.xml"/><Relationship Id="rId1" Type="http://schemas.openxmlformats.org/officeDocument/2006/relationships/slideLayout" Target="../slideLayouts/slideLayout36.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8.xml"/><Relationship Id="rId1" Type="http://schemas.openxmlformats.org/officeDocument/2006/relationships/slideLayout" Target="../slideLayouts/slideLayout37.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9.xml"/><Relationship Id="rId1"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jpeg"/></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0.xml"/><Relationship Id="rId1" Type="http://schemas.openxmlformats.org/officeDocument/2006/relationships/slideLayout" Target="../slideLayouts/slideLayout39.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21.xml"/><Relationship Id="rId1" Type="http://schemas.openxmlformats.org/officeDocument/2006/relationships/slideLayout" Target="../slideLayouts/slideLayout40.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22.xml"/><Relationship Id="rId1" Type="http://schemas.openxmlformats.org/officeDocument/2006/relationships/slideLayout" Target="../slideLayouts/slideLayout41.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23.xml"/><Relationship Id="rId1" Type="http://schemas.openxmlformats.org/officeDocument/2006/relationships/slideLayout" Target="../slideLayouts/slideLayout42.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24.xml"/><Relationship Id="rId1" Type="http://schemas.openxmlformats.org/officeDocument/2006/relationships/slideLayout" Target="../slideLayouts/slideLayout43.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25.xml"/><Relationship Id="rId1" Type="http://schemas.openxmlformats.org/officeDocument/2006/relationships/slideLayout" Target="../slideLayouts/slideLayout44.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26.xml"/><Relationship Id="rId1" Type="http://schemas.openxmlformats.org/officeDocument/2006/relationships/slideLayout" Target="../slideLayouts/slideLayout45.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27.xml"/><Relationship Id="rId1" Type="http://schemas.openxmlformats.org/officeDocument/2006/relationships/slideLayout" Target="../slideLayouts/slideLayout46.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28.xml"/><Relationship Id="rId1" Type="http://schemas.openxmlformats.org/officeDocument/2006/relationships/slideLayout" Target="../slideLayouts/slideLayout47.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29.xml"/><Relationship Id="rId1"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jpe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30.xml"/><Relationship Id="rId1" Type="http://schemas.openxmlformats.org/officeDocument/2006/relationships/slideLayout" Target="../slideLayouts/slideLayout49.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31.xml"/><Relationship Id="rId1" Type="http://schemas.openxmlformats.org/officeDocument/2006/relationships/slideLayout" Target="../slideLayouts/slideLayout50.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32.xml"/><Relationship Id="rId1" Type="http://schemas.openxmlformats.org/officeDocument/2006/relationships/slideLayout" Target="../slideLayouts/slideLayout51.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33.xml"/><Relationship Id="rId1" Type="http://schemas.openxmlformats.org/officeDocument/2006/relationships/slideLayout" Target="../slideLayouts/slideLayout52.xml"/></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34.xml"/><Relationship Id="rId1" Type="http://schemas.openxmlformats.org/officeDocument/2006/relationships/slideLayout" Target="../slideLayouts/slideLayout53.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35.xml"/><Relationship Id="rId1" Type="http://schemas.openxmlformats.org/officeDocument/2006/relationships/slideLayout" Target="../slideLayouts/slideLayout54.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36.xml"/><Relationship Id="rId1" Type="http://schemas.openxmlformats.org/officeDocument/2006/relationships/slideLayout" Target="../slideLayouts/slideLayout55.xml"/></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37.xml"/><Relationship Id="rId1" Type="http://schemas.openxmlformats.org/officeDocument/2006/relationships/slideLayout" Target="../slideLayouts/slideLayout56.xml"/></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38.xml"/><Relationship Id="rId1" Type="http://schemas.openxmlformats.org/officeDocument/2006/relationships/slideLayout" Target="../slideLayouts/slideLayout57.xml"/></Relationships>
</file>

<file path=ppt/slideMasters/_rels/slideMaster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39.xml"/><Relationship Id="rId1"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3.jpeg"/><Relationship Id="rId4"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0.xml"/><Relationship Id="rId1" Type="http://schemas.openxmlformats.org/officeDocument/2006/relationships/slideLayout" Target="../slideLayouts/slideLayout59.xml"/></Relationships>
</file>

<file path=ppt/slideMasters/_rels/slideMaster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1.xml"/><Relationship Id="rId1" Type="http://schemas.openxmlformats.org/officeDocument/2006/relationships/slideLayout" Target="../slideLayouts/slideLayout60.xml"/></Relationships>
</file>

<file path=ppt/slideMasters/_rels/slideMaster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2.xml"/><Relationship Id="rId1" Type="http://schemas.openxmlformats.org/officeDocument/2006/relationships/slideLayout" Target="../slideLayouts/slideLayout61.xml"/></Relationships>
</file>

<file path=ppt/slideMasters/_rels/slideMaster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3.xml"/><Relationship Id="rId1" Type="http://schemas.openxmlformats.org/officeDocument/2006/relationships/slideLayout" Target="../slideLayouts/slideLayout62.xml"/></Relationships>
</file>

<file path=ppt/slideMasters/_rels/slideMaster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4.xml"/><Relationship Id="rId1" Type="http://schemas.openxmlformats.org/officeDocument/2006/relationships/slideLayout" Target="../slideLayouts/slideLayout63.xml"/></Relationships>
</file>

<file path=ppt/slideMasters/_rels/slideMaster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5.xml"/><Relationship Id="rId1" Type="http://schemas.openxmlformats.org/officeDocument/2006/relationships/slideLayout" Target="../slideLayouts/slideLayout64.xml"/></Relationships>
</file>

<file path=ppt/slideMasters/_rels/slideMaster4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6.xml"/><Relationship Id="rId1" Type="http://schemas.openxmlformats.org/officeDocument/2006/relationships/slideLayout" Target="../slideLayouts/slideLayout65.xml"/></Relationships>
</file>

<file path=ppt/slideMasters/_rels/slideMaster4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7.xml"/><Relationship Id="rId1" Type="http://schemas.openxmlformats.org/officeDocument/2006/relationships/slideLayout" Target="../slideLayouts/slideLayout66.xml"/></Relationships>
</file>

<file path=ppt/slideMasters/_rels/slideMaster4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8.xml"/><Relationship Id="rId1" Type="http://schemas.openxmlformats.org/officeDocument/2006/relationships/slideLayout" Target="../slideLayouts/slideLayout67.xml"/></Relationships>
</file>

<file path=ppt/slideMasters/_rels/slideMaster4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9.xml"/><Relationship Id="rId1"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4.jpeg"/></Relationships>
</file>

<file path=ppt/slideMasters/_rels/slideMaster5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50.xml"/><Relationship Id="rId1" Type="http://schemas.openxmlformats.org/officeDocument/2006/relationships/slideLayout" Target="../slideLayouts/slideLayout69.xml"/></Relationships>
</file>

<file path=ppt/slideMasters/_rels/slideMaster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51.xml"/><Relationship Id="rId1" Type="http://schemas.openxmlformats.org/officeDocument/2006/relationships/slideLayout" Target="../slideLayouts/slideLayout70.xml"/></Relationships>
</file>

<file path=ppt/slideMasters/_rels/slideMaster5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52.xml"/><Relationship Id="rId1" Type="http://schemas.openxmlformats.org/officeDocument/2006/relationships/slideLayout" Target="../slideLayouts/slideLayout71.xml"/></Relationships>
</file>

<file path=ppt/slideMasters/_rels/slideMaster53.xml.rels><?xml version="1.0" encoding="UTF-8" standalone="yes"?>
<Relationships xmlns="http://schemas.openxmlformats.org/package/2006/relationships"><Relationship Id="rId3" Type="http://schemas.openxmlformats.org/officeDocument/2006/relationships/theme" Target="../theme/theme5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4" Type="http://schemas.openxmlformats.org/officeDocument/2006/relationships/image" Target="../media/image7.jpeg"/></Relationships>
</file>

<file path=ppt/slideMasters/_rels/slideMaster54.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image" Target="../media/image9.jpeg"/><Relationship Id="rId5" Type="http://schemas.openxmlformats.org/officeDocument/2006/relationships/theme" Target="../theme/theme54.xml"/><Relationship Id="rId4" Type="http://schemas.openxmlformats.org/officeDocument/2006/relationships/slideLayout" Target="../slideLayouts/slideLayout77.xml"/></Relationships>
</file>

<file path=ppt/slideMasters/_rels/slideMaster55.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slideLayout" Target="../slideLayouts/slideLayout79.xml"/><Relationship Id="rId1" Type="http://schemas.openxmlformats.org/officeDocument/2006/relationships/slideLayout" Target="../slideLayouts/slideLayout78.xml"/><Relationship Id="rId5" Type="http://schemas.openxmlformats.org/officeDocument/2006/relationships/image" Target="../media/image10.jpeg"/><Relationship Id="rId4" Type="http://schemas.openxmlformats.org/officeDocument/2006/relationships/theme" Target="../theme/theme5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6.xml"/><Relationship Id="rId1"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7.xml"/><Relationship Id="rId1" Type="http://schemas.openxmlformats.org/officeDocument/2006/relationships/slideLayout" Target="../slideLayouts/slideLayout26.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8.xml"/><Relationship Id="rId1" Type="http://schemas.openxmlformats.org/officeDocument/2006/relationships/slideLayout" Target="../slideLayouts/slideLayout27.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9.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4A4037-8770-4660-84BF-C299570ACB0B}" type="datetimeFigureOut">
              <a:rPr lang="en-US" smtClean="0"/>
              <a:pPr/>
              <a:t>1/22/2013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C689B8-C1D5-4DEB-8F67-4A31FB26B43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2013 Online Testing-TEXT.jpg"/>
          <p:cNvPicPr>
            <a:picLocks noChangeAspect="1"/>
          </p:cNvPicPr>
          <p:nvPr userDrawn="1"/>
        </p:nvPicPr>
        <p:blipFill>
          <a:blip r:embed="rId3" cstate="print"/>
          <a:srcRect/>
          <a:stretch>
            <a:fillRect/>
          </a:stretch>
        </p:blipFill>
        <p:spPr bwMode="auto">
          <a:xfrm>
            <a:off x="152400" y="0"/>
            <a:ext cx="8791575" cy="6858000"/>
          </a:xfrm>
          <a:prstGeom prst="rect">
            <a:avLst/>
          </a:prstGeom>
          <a:noFill/>
          <a:ln w="9525">
            <a:noFill/>
            <a:miter lim="800000"/>
            <a:headEnd/>
            <a:tailEnd/>
          </a:ln>
        </p:spPr>
      </p:pic>
      <p:sp>
        <p:nvSpPr>
          <p:cNvPr id="10" name="Content Placeholder 1"/>
          <p:cNvSpPr>
            <a:spLocks/>
          </p:cNvSpPr>
          <p:nvPr userDrawn="1"/>
        </p:nvSpPr>
        <p:spPr bwMode="auto">
          <a:xfrm>
            <a:off x="457200" y="838200"/>
            <a:ext cx="8229600" cy="5181600"/>
          </a:xfrm>
          <a:prstGeom prst="rect">
            <a:avLst/>
          </a:prstGeom>
          <a:solidFill>
            <a:srgbClr val="EED2E5"/>
          </a:solidFill>
          <a:ln w="9525">
            <a:noFill/>
            <a:miter lim="800000"/>
            <a:headEnd/>
            <a:tailEnd/>
          </a:ln>
          <a:effectLst>
            <a:outerShdw blurRad="50800" dist="38100" dir="2700000" sx="100999" sy="100999" algn="tl" rotWithShape="0">
              <a:srgbClr val="000000">
                <a:alpha val="39999"/>
              </a:srgbClr>
            </a:outerShdw>
          </a:effectLst>
        </p:spPr>
        <p:txBody>
          <a:bodyPr/>
          <a:lstStyle/>
          <a:p>
            <a:pPr marL="342900" indent="-342900" algn="ctr" fontAlgn="base">
              <a:spcBef>
                <a:spcPct val="20000"/>
              </a:spcBef>
              <a:spcAft>
                <a:spcPct val="0"/>
              </a:spcAft>
              <a:defRPr/>
            </a:pP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srgbClr val="000000"/>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749" r:id="rId1"/>
  </p:sldLayoutIdLst>
  <p:hf hdr="0" dt="0"/>
  <p:txStyles>
    <p:titleStyle>
      <a:lvl1pPr algn="l" rtl="0" eaLnBrk="0" fontAlgn="base" hangingPunct="0">
        <a:spcBef>
          <a:spcPct val="0"/>
        </a:spcBef>
        <a:spcAft>
          <a:spcPct val="0"/>
        </a:spcAft>
        <a:defRPr sz="2400" b="1">
          <a:solidFill>
            <a:schemeClr val="tx2"/>
          </a:solidFill>
          <a:latin typeface="+mj-lt"/>
          <a:ea typeface="MS PGothic" pitchFamily="34" charset="-128"/>
          <a:cs typeface="+mj-cs"/>
        </a:defRPr>
      </a:lvl1pPr>
      <a:lvl2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2pPr>
      <a:lvl3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3pPr>
      <a:lvl4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4pPr>
      <a:lvl5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5pPr>
      <a:lvl6pPr marL="4572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6pPr>
      <a:lvl7pPr marL="9144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7pPr>
      <a:lvl8pPr marL="13716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8pPr>
      <a:lvl9pPr marL="18288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Wingdings" pitchFamily="2" charset="2"/>
        <a:buChar char="§"/>
        <a:defRPr sz="16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14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1400">
          <a:solidFill>
            <a:schemeClr val="tx1"/>
          </a:solidFill>
          <a:latin typeface="+mn-lt"/>
          <a:ea typeface="MS PGothic" pitchFamily="34" charset="-128"/>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2013 Online Testing-TEXT.jpg"/>
          <p:cNvPicPr>
            <a:picLocks noChangeAspect="1"/>
          </p:cNvPicPr>
          <p:nvPr userDrawn="1"/>
        </p:nvPicPr>
        <p:blipFill>
          <a:blip r:embed="rId3" cstate="print"/>
          <a:srcRect/>
          <a:stretch>
            <a:fillRect/>
          </a:stretch>
        </p:blipFill>
        <p:spPr bwMode="auto">
          <a:xfrm>
            <a:off x="152400" y="0"/>
            <a:ext cx="8791575" cy="6858000"/>
          </a:xfrm>
          <a:prstGeom prst="rect">
            <a:avLst/>
          </a:prstGeom>
          <a:noFill/>
          <a:ln w="9525">
            <a:noFill/>
            <a:miter lim="800000"/>
            <a:headEnd/>
            <a:tailEnd/>
          </a:ln>
        </p:spPr>
      </p:pic>
      <p:sp>
        <p:nvSpPr>
          <p:cNvPr id="10" name="Content Placeholder 1"/>
          <p:cNvSpPr>
            <a:spLocks/>
          </p:cNvSpPr>
          <p:nvPr userDrawn="1"/>
        </p:nvSpPr>
        <p:spPr bwMode="auto">
          <a:xfrm>
            <a:off x="457200" y="838200"/>
            <a:ext cx="8229600" cy="5181600"/>
          </a:xfrm>
          <a:prstGeom prst="rect">
            <a:avLst/>
          </a:prstGeom>
          <a:solidFill>
            <a:srgbClr val="EED2E5"/>
          </a:solidFill>
          <a:ln w="9525">
            <a:noFill/>
            <a:miter lim="800000"/>
            <a:headEnd/>
            <a:tailEnd/>
          </a:ln>
          <a:effectLst>
            <a:outerShdw blurRad="50800" dist="38100" dir="2700000" sx="100999" sy="100999" algn="tl" rotWithShape="0">
              <a:srgbClr val="000000">
                <a:alpha val="39999"/>
              </a:srgbClr>
            </a:outerShdw>
          </a:effectLst>
        </p:spPr>
        <p:txBody>
          <a:bodyPr/>
          <a:lstStyle/>
          <a:p>
            <a:pPr marL="342900" indent="-342900" algn="ctr" fontAlgn="base">
              <a:spcBef>
                <a:spcPct val="20000"/>
              </a:spcBef>
              <a:spcAft>
                <a:spcPct val="0"/>
              </a:spcAft>
              <a:defRPr/>
            </a:pP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srgbClr val="000000"/>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751" r:id="rId1"/>
  </p:sldLayoutIdLst>
  <p:hf hdr="0" dt="0"/>
  <p:txStyles>
    <p:titleStyle>
      <a:lvl1pPr algn="l" rtl="0" eaLnBrk="0" fontAlgn="base" hangingPunct="0">
        <a:spcBef>
          <a:spcPct val="0"/>
        </a:spcBef>
        <a:spcAft>
          <a:spcPct val="0"/>
        </a:spcAft>
        <a:defRPr sz="2400" b="1">
          <a:solidFill>
            <a:schemeClr val="tx2"/>
          </a:solidFill>
          <a:latin typeface="+mj-lt"/>
          <a:ea typeface="MS PGothic" pitchFamily="34" charset="-128"/>
          <a:cs typeface="+mj-cs"/>
        </a:defRPr>
      </a:lvl1pPr>
      <a:lvl2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2pPr>
      <a:lvl3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3pPr>
      <a:lvl4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4pPr>
      <a:lvl5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5pPr>
      <a:lvl6pPr marL="4572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6pPr>
      <a:lvl7pPr marL="9144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7pPr>
      <a:lvl8pPr marL="13716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8pPr>
      <a:lvl9pPr marL="18288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Wingdings" pitchFamily="2" charset="2"/>
        <a:buChar char="§"/>
        <a:defRPr sz="16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14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1400">
          <a:solidFill>
            <a:schemeClr val="tx1"/>
          </a:solidFill>
          <a:latin typeface="+mn-lt"/>
          <a:ea typeface="MS PGothic" pitchFamily="34" charset="-128"/>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2013 Online Testing-TEXT.jpg"/>
          <p:cNvPicPr>
            <a:picLocks noChangeAspect="1"/>
          </p:cNvPicPr>
          <p:nvPr userDrawn="1"/>
        </p:nvPicPr>
        <p:blipFill>
          <a:blip r:embed="rId3" cstate="print"/>
          <a:srcRect/>
          <a:stretch>
            <a:fillRect/>
          </a:stretch>
        </p:blipFill>
        <p:spPr bwMode="auto">
          <a:xfrm>
            <a:off x="152400" y="0"/>
            <a:ext cx="8791575" cy="6858000"/>
          </a:xfrm>
          <a:prstGeom prst="rect">
            <a:avLst/>
          </a:prstGeom>
          <a:noFill/>
          <a:ln w="9525">
            <a:noFill/>
            <a:miter lim="800000"/>
            <a:headEnd/>
            <a:tailEnd/>
          </a:ln>
        </p:spPr>
      </p:pic>
      <p:sp>
        <p:nvSpPr>
          <p:cNvPr id="10" name="Content Placeholder 1"/>
          <p:cNvSpPr>
            <a:spLocks/>
          </p:cNvSpPr>
          <p:nvPr userDrawn="1"/>
        </p:nvSpPr>
        <p:spPr bwMode="auto">
          <a:xfrm>
            <a:off x="457200" y="838200"/>
            <a:ext cx="8229600" cy="5181600"/>
          </a:xfrm>
          <a:prstGeom prst="rect">
            <a:avLst/>
          </a:prstGeom>
          <a:solidFill>
            <a:srgbClr val="EED2E5"/>
          </a:solidFill>
          <a:ln w="9525">
            <a:noFill/>
            <a:miter lim="800000"/>
            <a:headEnd/>
            <a:tailEnd/>
          </a:ln>
          <a:effectLst>
            <a:outerShdw blurRad="50800" dist="38100" dir="2700000" sx="100999" sy="100999" algn="tl" rotWithShape="0">
              <a:srgbClr val="000000">
                <a:alpha val="39999"/>
              </a:srgbClr>
            </a:outerShdw>
          </a:effectLst>
        </p:spPr>
        <p:txBody>
          <a:bodyPr/>
          <a:lstStyle/>
          <a:p>
            <a:pPr marL="342900" indent="-342900" algn="ctr" fontAlgn="base">
              <a:spcBef>
                <a:spcPct val="20000"/>
              </a:spcBef>
              <a:spcAft>
                <a:spcPct val="0"/>
              </a:spcAft>
              <a:defRPr/>
            </a:pP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srgbClr val="000000"/>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753" r:id="rId1"/>
  </p:sldLayoutIdLst>
  <p:hf hdr="0" dt="0"/>
  <p:txStyles>
    <p:titleStyle>
      <a:lvl1pPr algn="l" rtl="0" eaLnBrk="0" fontAlgn="base" hangingPunct="0">
        <a:spcBef>
          <a:spcPct val="0"/>
        </a:spcBef>
        <a:spcAft>
          <a:spcPct val="0"/>
        </a:spcAft>
        <a:defRPr sz="2400" b="1">
          <a:solidFill>
            <a:schemeClr val="tx2"/>
          </a:solidFill>
          <a:latin typeface="+mj-lt"/>
          <a:ea typeface="MS PGothic" pitchFamily="34" charset="-128"/>
          <a:cs typeface="+mj-cs"/>
        </a:defRPr>
      </a:lvl1pPr>
      <a:lvl2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2pPr>
      <a:lvl3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3pPr>
      <a:lvl4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4pPr>
      <a:lvl5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5pPr>
      <a:lvl6pPr marL="4572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6pPr>
      <a:lvl7pPr marL="9144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7pPr>
      <a:lvl8pPr marL="13716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8pPr>
      <a:lvl9pPr marL="18288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Wingdings" pitchFamily="2" charset="2"/>
        <a:buChar char="§"/>
        <a:defRPr sz="16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14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1400">
          <a:solidFill>
            <a:schemeClr val="tx1"/>
          </a:solidFill>
          <a:latin typeface="+mn-lt"/>
          <a:ea typeface="MS PGothic" pitchFamily="34" charset="-128"/>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2013 Online Testing-TEXT.jpg"/>
          <p:cNvPicPr>
            <a:picLocks noChangeAspect="1"/>
          </p:cNvPicPr>
          <p:nvPr userDrawn="1"/>
        </p:nvPicPr>
        <p:blipFill>
          <a:blip r:embed="rId3" cstate="print"/>
          <a:srcRect/>
          <a:stretch>
            <a:fillRect/>
          </a:stretch>
        </p:blipFill>
        <p:spPr bwMode="auto">
          <a:xfrm>
            <a:off x="152400" y="0"/>
            <a:ext cx="8791575" cy="6858000"/>
          </a:xfrm>
          <a:prstGeom prst="rect">
            <a:avLst/>
          </a:prstGeom>
          <a:noFill/>
          <a:ln w="9525">
            <a:noFill/>
            <a:miter lim="800000"/>
            <a:headEnd/>
            <a:tailEnd/>
          </a:ln>
        </p:spPr>
      </p:pic>
      <p:sp>
        <p:nvSpPr>
          <p:cNvPr id="10" name="Content Placeholder 1"/>
          <p:cNvSpPr>
            <a:spLocks/>
          </p:cNvSpPr>
          <p:nvPr userDrawn="1"/>
        </p:nvSpPr>
        <p:spPr bwMode="auto">
          <a:xfrm>
            <a:off x="457200" y="838200"/>
            <a:ext cx="8229600" cy="5181600"/>
          </a:xfrm>
          <a:prstGeom prst="rect">
            <a:avLst/>
          </a:prstGeom>
          <a:solidFill>
            <a:srgbClr val="EED2E5"/>
          </a:solidFill>
          <a:ln w="9525">
            <a:noFill/>
            <a:miter lim="800000"/>
            <a:headEnd/>
            <a:tailEnd/>
          </a:ln>
          <a:effectLst>
            <a:outerShdw blurRad="50800" dist="38100" dir="2700000" sx="100999" sy="100999" algn="tl" rotWithShape="0">
              <a:srgbClr val="000000">
                <a:alpha val="39999"/>
              </a:srgbClr>
            </a:outerShdw>
          </a:effectLst>
        </p:spPr>
        <p:txBody>
          <a:bodyPr/>
          <a:lstStyle/>
          <a:p>
            <a:pPr marL="342900" indent="-342900" algn="ctr" fontAlgn="base">
              <a:spcBef>
                <a:spcPct val="20000"/>
              </a:spcBef>
              <a:spcAft>
                <a:spcPct val="0"/>
              </a:spcAft>
              <a:defRPr/>
            </a:pP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srgbClr val="000000"/>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755" r:id="rId1"/>
  </p:sldLayoutIdLst>
  <p:hf hdr="0" dt="0"/>
  <p:txStyles>
    <p:titleStyle>
      <a:lvl1pPr algn="l" rtl="0" eaLnBrk="0" fontAlgn="base" hangingPunct="0">
        <a:spcBef>
          <a:spcPct val="0"/>
        </a:spcBef>
        <a:spcAft>
          <a:spcPct val="0"/>
        </a:spcAft>
        <a:defRPr sz="2400" b="1">
          <a:solidFill>
            <a:schemeClr val="tx2"/>
          </a:solidFill>
          <a:latin typeface="+mj-lt"/>
          <a:ea typeface="MS PGothic" pitchFamily="34" charset="-128"/>
          <a:cs typeface="+mj-cs"/>
        </a:defRPr>
      </a:lvl1pPr>
      <a:lvl2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2pPr>
      <a:lvl3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3pPr>
      <a:lvl4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4pPr>
      <a:lvl5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5pPr>
      <a:lvl6pPr marL="4572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6pPr>
      <a:lvl7pPr marL="9144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7pPr>
      <a:lvl8pPr marL="13716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8pPr>
      <a:lvl9pPr marL="18288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Wingdings" pitchFamily="2" charset="2"/>
        <a:buChar char="§"/>
        <a:defRPr sz="16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14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1400">
          <a:solidFill>
            <a:schemeClr val="tx1"/>
          </a:solidFill>
          <a:latin typeface="+mn-lt"/>
          <a:ea typeface="MS PGothic" pitchFamily="34" charset="-128"/>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2013 Online Testing-TEXT.jpg"/>
          <p:cNvPicPr>
            <a:picLocks noChangeAspect="1"/>
          </p:cNvPicPr>
          <p:nvPr userDrawn="1"/>
        </p:nvPicPr>
        <p:blipFill>
          <a:blip r:embed="rId3" cstate="print"/>
          <a:srcRect/>
          <a:stretch>
            <a:fillRect/>
          </a:stretch>
        </p:blipFill>
        <p:spPr bwMode="auto">
          <a:xfrm>
            <a:off x="152400" y="0"/>
            <a:ext cx="8791575" cy="6858000"/>
          </a:xfrm>
          <a:prstGeom prst="rect">
            <a:avLst/>
          </a:prstGeom>
          <a:noFill/>
          <a:ln w="9525">
            <a:noFill/>
            <a:miter lim="800000"/>
            <a:headEnd/>
            <a:tailEnd/>
          </a:ln>
        </p:spPr>
      </p:pic>
      <p:sp>
        <p:nvSpPr>
          <p:cNvPr id="10" name="Content Placeholder 1"/>
          <p:cNvSpPr>
            <a:spLocks/>
          </p:cNvSpPr>
          <p:nvPr userDrawn="1"/>
        </p:nvSpPr>
        <p:spPr bwMode="auto">
          <a:xfrm>
            <a:off x="457200" y="838200"/>
            <a:ext cx="8229600" cy="5181600"/>
          </a:xfrm>
          <a:prstGeom prst="rect">
            <a:avLst/>
          </a:prstGeom>
          <a:solidFill>
            <a:srgbClr val="EED2E5"/>
          </a:solidFill>
          <a:ln w="9525">
            <a:noFill/>
            <a:miter lim="800000"/>
            <a:headEnd/>
            <a:tailEnd/>
          </a:ln>
          <a:effectLst>
            <a:outerShdw blurRad="50800" dist="38100" dir="2700000" sx="100999" sy="100999" algn="tl" rotWithShape="0">
              <a:srgbClr val="000000">
                <a:alpha val="39999"/>
              </a:srgbClr>
            </a:outerShdw>
          </a:effectLst>
        </p:spPr>
        <p:txBody>
          <a:bodyPr/>
          <a:lstStyle/>
          <a:p>
            <a:pPr marL="342900" indent="-342900" algn="ctr" fontAlgn="base">
              <a:spcBef>
                <a:spcPct val="20000"/>
              </a:spcBef>
              <a:spcAft>
                <a:spcPct val="0"/>
              </a:spcAft>
              <a:defRPr/>
            </a:pP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srgbClr val="000000"/>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757" r:id="rId1"/>
  </p:sldLayoutIdLst>
  <p:hf hdr="0" dt="0"/>
  <p:txStyles>
    <p:titleStyle>
      <a:lvl1pPr algn="l" rtl="0" eaLnBrk="0" fontAlgn="base" hangingPunct="0">
        <a:spcBef>
          <a:spcPct val="0"/>
        </a:spcBef>
        <a:spcAft>
          <a:spcPct val="0"/>
        </a:spcAft>
        <a:defRPr sz="2400" b="1">
          <a:solidFill>
            <a:schemeClr val="tx2"/>
          </a:solidFill>
          <a:latin typeface="+mj-lt"/>
          <a:ea typeface="MS PGothic" pitchFamily="34" charset="-128"/>
          <a:cs typeface="+mj-cs"/>
        </a:defRPr>
      </a:lvl1pPr>
      <a:lvl2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2pPr>
      <a:lvl3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3pPr>
      <a:lvl4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4pPr>
      <a:lvl5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5pPr>
      <a:lvl6pPr marL="4572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6pPr>
      <a:lvl7pPr marL="9144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7pPr>
      <a:lvl8pPr marL="13716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8pPr>
      <a:lvl9pPr marL="18288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Wingdings" pitchFamily="2" charset="2"/>
        <a:buChar char="§"/>
        <a:defRPr sz="16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14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1400">
          <a:solidFill>
            <a:schemeClr val="tx1"/>
          </a:solidFill>
          <a:latin typeface="+mn-lt"/>
          <a:ea typeface="MS PGothic" pitchFamily="34" charset="-128"/>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2013 Online Testing-TEXT.jpg"/>
          <p:cNvPicPr>
            <a:picLocks noChangeAspect="1"/>
          </p:cNvPicPr>
          <p:nvPr userDrawn="1"/>
        </p:nvPicPr>
        <p:blipFill>
          <a:blip r:embed="rId3" cstate="print"/>
          <a:srcRect/>
          <a:stretch>
            <a:fillRect/>
          </a:stretch>
        </p:blipFill>
        <p:spPr bwMode="auto">
          <a:xfrm>
            <a:off x="152400" y="0"/>
            <a:ext cx="8791575" cy="6858000"/>
          </a:xfrm>
          <a:prstGeom prst="rect">
            <a:avLst/>
          </a:prstGeom>
          <a:noFill/>
          <a:ln w="9525">
            <a:noFill/>
            <a:miter lim="800000"/>
            <a:headEnd/>
            <a:tailEnd/>
          </a:ln>
        </p:spPr>
      </p:pic>
      <p:sp>
        <p:nvSpPr>
          <p:cNvPr id="10" name="Content Placeholder 1"/>
          <p:cNvSpPr>
            <a:spLocks/>
          </p:cNvSpPr>
          <p:nvPr userDrawn="1"/>
        </p:nvSpPr>
        <p:spPr bwMode="auto">
          <a:xfrm>
            <a:off x="457200" y="838200"/>
            <a:ext cx="8229600" cy="5181600"/>
          </a:xfrm>
          <a:prstGeom prst="rect">
            <a:avLst/>
          </a:prstGeom>
          <a:solidFill>
            <a:srgbClr val="EED2E5"/>
          </a:solidFill>
          <a:ln w="9525">
            <a:noFill/>
            <a:miter lim="800000"/>
            <a:headEnd/>
            <a:tailEnd/>
          </a:ln>
          <a:effectLst>
            <a:outerShdw blurRad="50800" dist="38100" dir="2700000" sx="100999" sy="100999" algn="tl" rotWithShape="0">
              <a:srgbClr val="000000">
                <a:alpha val="39999"/>
              </a:srgbClr>
            </a:outerShdw>
          </a:effectLst>
        </p:spPr>
        <p:txBody>
          <a:bodyPr/>
          <a:lstStyle/>
          <a:p>
            <a:pPr marL="342900" indent="-342900" algn="ctr" fontAlgn="base">
              <a:spcBef>
                <a:spcPct val="20000"/>
              </a:spcBef>
              <a:spcAft>
                <a:spcPct val="0"/>
              </a:spcAft>
              <a:defRPr/>
            </a:pP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srgbClr val="000000"/>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759" r:id="rId1"/>
  </p:sldLayoutIdLst>
  <p:hf hdr="0" dt="0"/>
  <p:txStyles>
    <p:titleStyle>
      <a:lvl1pPr algn="l" rtl="0" eaLnBrk="0" fontAlgn="base" hangingPunct="0">
        <a:spcBef>
          <a:spcPct val="0"/>
        </a:spcBef>
        <a:spcAft>
          <a:spcPct val="0"/>
        </a:spcAft>
        <a:defRPr sz="2400" b="1">
          <a:solidFill>
            <a:schemeClr val="tx2"/>
          </a:solidFill>
          <a:latin typeface="+mj-lt"/>
          <a:ea typeface="MS PGothic" pitchFamily="34" charset="-128"/>
          <a:cs typeface="+mj-cs"/>
        </a:defRPr>
      </a:lvl1pPr>
      <a:lvl2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2pPr>
      <a:lvl3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3pPr>
      <a:lvl4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4pPr>
      <a:lvl5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5pPr>
      <a:lvl6pPr marL="4572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6pPr>
      <a:lvl7pPr marL="9144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7pPr>
      <a:lvl8pPr marL="13716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8pPr>
      <a:lvl9pPr marL="18288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Wingdings" pitchFamily="2" charset="2"/>
        <a:buChar char="§"/>
        <a:defRPr sz="16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14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1400">
          <a:solidFill>
            <a:schemeClr val="tx1"/>
          </a:solidFill>
          <a:latin typeface="+mn-lt"/>
          <a:ea typeface="MS PGothic" pitchFamily="34" charset="-128"/>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2013 Online Testing-TEXT.jpg"/>
          <p:cNvPicPr>
            <a:picLocks noChangeAspect="1"/>
          </p:cNvPicPr>
          <p:nvPr userDrawn="1"/>
        </p:nvPicPr>
        <p:blipFill>
          <a:blip r:embed="rId3" cstate="print"/>
          <a:srcRect/>
          <a:stretch>
            <a:fillRect/>
          </a:stretch>
        </p:blipFill>
        <p:spPr bwMode="auto">
          <a:xfrm>
            <a:off x="152400" y="0"/>
            <a:ext cx="8791575" cy="6858000"/>
          </a:xfrm>
          <a:prstGeom prst="rect">
            <a:avLst/>
          </a:prstGeom>
          <a:noFill/>
          <a:ln w="9525">
            <a:noFill/>
            <a:miter lim="800000"/>
            <a:headEnd/>
            <a:tailEnd/>
          </a:ln>
        </p:spPr>
      </p:pic>
      <p:sp>
        <p:nvSpPr>
          <p:cNvPr id="10" name="Content Placeholder 1"/>
          <p:cNvSpPr>
            <a:spLocks/>
          </p:cNvSpPr>
          <p:nvPr userDrawn="1"/>
        </p:nvSpPr>
        <p:spPr bwMode="auto">
          <a:xfrm>
            <a:off x="457200" y="838200"/>
            <a:ext cx="8229600" cy="5181600"/>
          </a:xfrm>
          <a:prstGeom prst="rect">
            <a:avLst/>
          </a:prstGeom>
          <a:solidFill>
            <a:srgbClr val="EED2E5"/>
          </a:solidFill>
          <a:ln w="9525">
            <a:noFill/>
            <a:miter lim="800000"/>
            <a:headEnd/>
            <a:tailEnd/>
          </a:ln>
          <a:effectLst>
            <a:outerShdw blurRad="50800" dist="38100" dir="2700000" sx="100999" sy="100999" algn="tl" rotWithShape="0">
              <a:srgbClr val="000000">
                <a:alpha val="39999"/>
              </a:srgbClr>
            </a:outerShdw>
          </a:effectLst>
        </p:spPr>
        <p:txBody>
          <a:bodyPr/>
          <a:lstStyle/>
          <a:p>
            <a:pPr marL="342900" indent="-342900" algn="ctr" fontAlgn="base">
              <a:spcBef>
                <a:spcPct val="20000"/>
              </a:spcBef>
              <a:spcAft>
                <a:spcPct val="0"/>
              </a:spcAft>
              <a:defRPr/>
            </a:pP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srgbClr val="000000"/>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761" r:id="rId1"/>
  </p:sldLayoutIdLst>
  <p:hf hdr="0" dt="0"/>
  <p:txStyles>
    <p:titleStyle>
      <a:lvl1pPr algn="l" rtl="0" eaLnBrk="0" fontAlgn="base" hangingPunct="0">
        <a:spcBef>
          <a:spcPct val="0"/>
        </a:spcBef>
        <a:spcAft>
          <a:spcPct val="0"/>
        </a:spcAft>
        <a:defRPr sz="2400" b="1">
          <a:solidFill>
            <a:schemeClr val="tx2"/>
          </a:solidFill>
          <a:latin typeface="+mj-lt"/>
          <a:ea typeface="MS PGothic" pitchFamily="34" charset="-128"/>
          <a:cs typeface="+mj-cs"/>
        </a:defRPr>
      </a:lvl1pPr>
      <a:lvl2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2pPr>
      <a:lvl3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3pPr>
      <a:lvl4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4pPr>
      <a:lvl5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5pPr>
      <a:lvl6pPr marL="4572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6pPr>
      <a:lvl7pPr marL="9144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7pPr>
      <a:lvl8pPr marL="13716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8pPr>
      <a:lvl9pPr marL="18288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Wingdings" pitchFamily="2" charset="2"/>
        <a:buChar char="§"/>
        <a:defRPr sz="16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14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1400">
          <a:solidFill>
            <a:schemeClr val="tx1"/>
          </a:solidFill>
          <a:latin typeface="+mn-lt"/>
          <a:ea typeface="MS PGothic" pitchFamily="34" charset="-128"/>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2013 Online Testing-TEXT.jpg"/>
          <p:cNvPicPr>
            <a:picLocks noChangeAspect="1"/>
          </p:cNvPicPr>
          <p:nvPr userDrawn="1"/>
        </p:nvPicPr>
        <p:blipFill>
          <a:blip r:embed="rId3" cstate="print"/>
          <a:srcRect/>
          <a:stretch>
            <a:fillRect/>
          </a:stretch>
        </p:blipFill>
        <p:spPr bwMode="auto">
          <a:xfrm>
            <a:off x="152400" y="0"/>
            <a:ext cx="8791575" cy="6858000"/>
          </a:xfrm>
          <a:prstGeom prst="rect">
            <a:avLst/>
          </a:prstGeom>
          <a:noFill/>
          <a:ln w="9525">
            <a:noFill/>
            <a:miter lim="800000"/>
            <a:headEnd/>
            <a:tailEnd/>
          </a:ln>
        </p:spPr>
      </p:pic>
      <p:sp>
        <p:nvSpPr>
          <p:cNvPr id="10" name="Content Placeholder 1"/>
          <p:cNvSpPr>
            <a:spLocks/>
          </p:cNvSpPr>
          <p:nvPr userDrawn="1"/>
        </p:nvSpPr>
        <p:spPr bwMode="auto">
          <a:xfrm>
            <a:off x="457200" y="838200"/>
            <a:ext cx="8229600" cy="5181600"/>
          </a:xfrm>
          <a:prstGeom prst="rect">
            <a:avLst/>
          </a:prstGeom>
          <a:solidFill>
            <a:srgbClr val="EED2E5"/>
          </a:solidFill>
          <a:ln w="9525">
            <a:noFill/>
            <a:miter lim="800000"/>
            <a:headEnd/>
            <a:tailEnd/>
          </a:ln>
          <a:effectLst>
            <a:outerShdw blurRad="50800" dist="38100" dir="2700000" sx="100999" sy="100999" algn="tl" rotWithShape="0">
              <a:srgbClr val="000000">
                <a:alpha val="39999"/>
              </a:srgbClr>
            </a:outerShdw>
          </a:effectLst>
        </p:spPr>
        <p:txBody>
          <a:bodyPr/>
          <a:lstStyle/>
          <a:p>
            <a:pPr marL="342900" indent="-342900" algn="ctr" fontAlgn="base">
              <a:spcBef>
                <a:spcPct val="20000"/>
              </a:spcBef>
              <a:spcAft>
                <a:spcPct val="0"/>
              </a:spcAft>
              <a:defRPr/>
            </a:pP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srgbClr val="000000"/>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763" r:id="rId1"/>
  </p:sldLayoutIdLst>
  <p:hf hdr="0" dt="0"/>
  <p:txStyles>
    <p:titleStyle>
      <a:lvl1pPr algn="l" rtl="0" eaLnBrk="0" fontAlgn="base" hangingPunct="0">
        <a:spcBef>
          <a:spcPct val="0"/>
        </a:spcBef>
        <a:spcAft>
          <a:spcPct val="0"/>
        </a:spcAft>
        <a:defRPr sz="2400" b="1">
          <a:solidFill>
            <a:schemeClr val="tx2"/>
          </a:solidFill>
          <a:latin typeface="+mj-lt"/>
          <a:ea typeface="MS PGothic" pitchFamily="34" charset="-128"/>
          <a:cs typeface="+mj-cs"/>
        </a:defRPr>
      </a:lvl1pPr>
      <a:lvl2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2pPr>
      <a:lvl3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3pPr>
      <a:lvl4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4pPr>
      <a:lvl5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5pPr>
      <a:lvl6pPr marL="4572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6pPr>
      <a:lvl7pPr marL="9144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7pPr>
      <a:lvl8pPr marL="13716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8pPr>
      <a:lvl9pPr marL="18288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Wingdings" pitchFamily="2" charset="2"/>
        <a:buChar char="§"/>
        <a:defRPr sz="16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14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1400">
          <a:solidFill>
            <a:schemeClr val="tx1"/>
          </a:solidFill>
          <a:latin typeface="+mn-lt"/>
          <a:ea typeface="MS PGothic" pitchFamily="34" charset="-128"/>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2013 Online Testing-TEXT.jpg"/>
          <p:cNvPicPr>
            <a:picLocks noChangeAspect="1"/>
          </p:cNvPicPr>
          <p:nvPr userDrawn="1"/>
        </p:nvPicPr>
        <p:blipFill>
          <a:blip r:embed="rId3" cstate="print"/>
          <a:srcRect/>
          <a:stretch>
            <a:fillRect/>
          </a:stretch>
        </p:blipFill>
        <p:spPr bwMode="auto">
          <a:xfrm>
            <a:off x="152400" y="0"/>
            <a:ext cx="8791575" cy="6858000"/>
          </a:xfrm>
          <a:prstGeom prst="rect">
            <a:avLst/>
          </a:prstGeom>
          <a:noFill/>
          <a:ln w="9525">
            <a:noFill/>
            <a:miter lim="800000"/>
            <a:headEnd/>
            <a:tailEnd/>
          </a:ln>
        </p:spPr>
      </p:pic>
      <p:sp>
        <p:nvSpPr>
          <p:cNvPr id="10" name="Content Placeholder 1"/>
          <p:cNvSpPr>
            <a:spLocks/>
          </p:cNvSpPr>
          <p:nvPr userDrawn="1"/>
        </p:nvSpPr>
        <p:spPr bwMode="auto">
          <a:xfrm>
            <a:off x="457200" y="838200"/>
            <a:ext cx="8229600" cy="5181600"/>
          </a:xfrm>
          <a:prstGeom prst="rect">
            <a:avLst/>
          </a:prstGeom>
          <a:solidFill>
            <a:srgbClr val="EED2E5"/>
          </a:solidFill>
          <a:ln w="9525">
            <a:noFill/>
            <a:miter lim="800000"/>
            <a:headEnd/>
            <a:tailEnd/>
          </a:ln>
          <a:effectLst>
            <a:outerShdw blurRad="50800" dist="38100" dir="2700000" sx="100999" sy="100999" algn="tl" rotWithShape="0">
              <a:srgbClr val="000000">
                <a:alpha val="39999"/>
              </a:srgbClr>
            </a:outerShdw>
          </a:effectLst>
        </p:spPr>
        <p:txBody>
          <a:bodyPr/>
          <a:lstStyle/>
          <a:p>
            <a:pPr marL="342900" indent="-342900" algn="ctr" fontAlgn="base">
              <a:spcBef>
                <a:spcPct val="20000"/>
              </a:spcBef>
              <a:spcAft>
                <a:spcPct val="0"/>
              </a:spcAft>
              <a:defRPr/>
            </a:pP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srgbClr val="000000"/>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765" r:id="rId1"/>
  </p:sldLayoutIdLst>
  <p:hf hdr="0" dt="0"/>
  <p:txStyles>
    <p:titleStyle>
      <a:lvl1pPr algn="l" rtl="0" eaLnBrk="0" fontAlgn="base" hangingPunct="0">
        <a:spcBef>
          <a:spcPct val="0"/>
        </a:spcBef>
        <a:spcAft>
          <a:spcPct val="0"/>
        </a:spcAft>
        <a:defRPr sz="2400" b="1">
          <a:solidFill>
            <a:schemeClr val="tx2"/>
          </a:solidFill>
          <a:latin typeface="+mj-lt"/>
          <a:ea typeface="MS PGothic" pitchFamily="34" charset="-128"/>
          <a:cs typeface="+mj-cs"/>
        </a:defRPr>
      </a:lvl1pPr>
      <a:lvl2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2pPr>
      <a:lvl3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3pPr>
      <a:lvl4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4pPr>
      <a:lvl5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5pPr>
      <a:lvl6pPr marL="4572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6pPr>
      <a:lvl7pPr marL="9144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7pPr>
      <a:lvl8pPr marL="13716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8pPr>
      <a:lvl9pPr marL="18288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Wingdings" pitchFamily="2" charset="2"/>
        <a:buChar char="§"/>
        <a:defRPr sz="16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14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1400">
          <a:solidFill>
            <a:schemeClr val="tx1"/>
          </a:solidFill>
          <a:latin typeface="+mn-lt"/>
          <a:ea typeface="MS PGothic" pitchFamily="34" charset="-128"/>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2013 Online Testing-TEXT.jpg"/>
          <p:cNvPicPr>
            <a:picLocks noChangeAspect="1"/>
          </p:cNvPicPr>
          <p:nvPr userDrawn="1"/>
        </p:nvPicPr>
        <p:blipFill>
          <a:blip r:embed="rId3" cstate="print"/>
          <a:srcRect/>
          <a:stretch>
            <a:fillRect/>
          </a:stretch>
        </p:blipFill>
        <p:spPr bwMode="auto">
          <a:xfrm>
            <a:off x="152400" y="0"/>
            <a:ext cx="8791575" cy="6858000"/>
          </a:xfrm>
          <a:prstGeom prst="rect">
            <a:avLst/>
          </a:prstGeom>
          <a:noFill/>
          <a:ln w="9525">
            <a:noFill/>
            <a:miter lim="800000"/>
            <a:headEnd/>
            <a:tailEnd/>
          </a:ln>
        </p:spPr>
      </p:pic>
      <p:sp>
        <p:nvSpPr>
          <p:cNvPr id="10" name="Content Placeholder 1"/>
          <p:cNvSpPr>
            <a:spLocks/>
          </p:cNvSpPr>
          <p:nvPr userDrawn="1"/>
        </p:nvSpPr>
        <p:spPr bwMode="auto">
          <a:xfrm>
            <a:off x="457200" y="838200"/>
            <a:ext cx="8229600" cy="5181600"/>
          </a:xfrm>
          <a:prstGeom prst="rect">
            <a:avLst/>
          </a:prstGeom>
          <a:solidFill>
            <a:srgbClr val="EED2E5"/>
          </a:solidFill>
          <a:ln w="9525">
            <a:noFill/>
            <a:miter lim="800000"/>
            <a:headEnd/>
            <a:tailEnd/>
          </a:ln>
          <a:effectLst>
            <a:outerShdw blurRad="50800" dist="38100" dir="2700000" sx="100999" sy="100999" algn="tl" rotWithShape="0">
              <a:srgbClr val="000000">
                <a:alpha val="39999"/>
              </a:srgbClr>
            </a:outerShdw>
          </a:effectLst>
        </p:spPr>
        <p:txBody>
          <a:bodyPr/>
          <a:lstStyle/>
          <a:p>
            <a:pPr marL="342900" indent="-342900" algn="ctr" fontAlgn="base">
              <a:spcBef>
                <a:spcPct val="20000"/>
              </a:spcBef>
              <a:spcAft>
                <a:spcPct val="0"/>
              </a:spcAft>
              <a:defRPr/>
            </a:pP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srgbClr val="000000"/>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767" r:id="rId1"/>
  </p:sldLayoutIdLst>
  <p:hf hdr="0" dt="0"/>
  <p:txStyles>
    <p:titleStyle>
      <a:lvl1pPr algn="l" rtl="0" eaLnBrk="0" fontAlgn="base" hangingPunct="0">
        <a:spcBef>
          <a:spcPct val="0"/>
        </a:spcBef>
        <a:spcAft>
          <a:spcPct val="0"/>
        </a:spcAft>
        <a:defRPr sz="2400" b="1">
          <a:solidFill>
            <a:schemeClr val="tx2"/>
          </a:solidFill>
          <a:latin typeface="+mj-lt"/>
          <a:ea typeface="MS PGothic" pitchFamily="34" charset="-128"/>
          <a:cs typeface="+mj-cs"/>
        </a:defRPr>
      </a:lvl1pPr>
      <a:lvl2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2pPr>
      <a:lvl3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3pPr>
      <a:lvl4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4pPr>
      <a:lvl5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5pPr>
      <a:lvl6pPr marL="4572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6pPr>
      <a:lvl7pPr marL="9144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7pPr>
      <a:lvl8pPr marL="13716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8pPr>
      <a:lvl9pPr marL="18288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Wingdings" pitchFamily="2" charset="2"/>
        <a:buChar char="§"/>
        <a:defRPr sz="16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14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1400">
          <a:solidFill>
            <a:schemeClr val="tx1"/>
          </a:solidFill>
          <a:latin typeface="+mn-lt"/>
          <a:ea typeface="MS PGothic" pitchFamily="34" charset="-128"/>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8" name="Picture 7" descr="2013 Test Security-TEXT.jpg"/>
          <p:cNvPicPr>
            <a:picLocks noChangeAspect="1"/>
          </p:cNvPicPr>
          <p:nvPr userDrawn="1"/>
        </p:nvPicPr>
        <p:blipFill>
          <a:blip r:embed="rId4" cstate="print"/>
          <a:stretch>
            <a:fillRect/>
          </a:stretch>
        </p:blipFill>
        <p:spPr>
          <a:xfrm>
            <a:off x="175260" y="152400"/>
            <a:ext cx="8793480" cy="6553200"/>
          </a:xfrm>
          <a:prstGeom prst="rect">
            <a:avLst/>
          </a:prstGeom>
          <a:solidFill>
            <a:schemeClr val="accent1">
              <a:lumMod val="20000"/>
              <a:lumOff val="80000"/>
            </a:schemeClr>
          </a:solidFill>
        </p:spPr>
      </p:pic>
      <p:sp>
        <p:nvSpPr>
          <p:cNvPr id="3" name="Text Placeholder 2"/>
          <p:cNvSpPr>
            <a:spLocks noGrp="1"/>
          </p:cNvSpPr>
          <p:nvPr>
            <p:ph type="body" idx="1"/>
          </p:nvPr>
        </p:nvSpPr>
        <p:spPr>
          <a:xfrm>
            <a:off x="457200" y="838201"/>
            <a:ext cx="8229600" cy="5181600"/>
          </a:xfrm>
          <a:prstGeom prst="rect">
            <a:avLst/>
          </a:prstGeom>
          <a:solidFill>
            <a:schemeClr val="accent1">
              <a:lumMod val="20000"/>
              <a:lumOff val="80000"/>
            </a:schemeClr>
          </a:solidFill>
          <a:effectLst>
            <a:outerShdw blurRad="50800" dist="38100" dir="2700000" sx="101000" sy="101000" algn="tl" rotWithShape="0">
              <a:prstClr val="black">
                <a:alpha val="40000"/>
              </a:prstClr>
            </a:outerShdw>
          </a:effectLst>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2013 Online Testing-TEXT.jpg"/>
          <p:cNvPicPr>
            <a:picLocks noChangeAspect="1"/>
          </p:cNvPicPr>
          <p:nvPr userDrawn="1"/>
        </p:nvPicPr>
        <p:blipFill>
          <a:blip r:embed="rId3" cstate="print"/>
          <a:srcRect/>
          <a:stretch>
            <a:fillRect/>
          </a:stretch>
        </p:blipFill>
        <p:spPr bwMode="auto">
          <a:xfrm>
            <a:off x="152400" y="0"/>
            <a:ext cx="8791575" cy="6858000"/>
          </a:xfrm>
          <a:prstGeom prst="rect">
            <a:avLst/>
          </a:prstGeom>
          <a:noFill/>
          <a:ln w="9525">
            <a:noFill/>
            <a:miter lim="800000"/>
            <a:headEnd/>
            <a:tailEnd/>
          </a:ln>
        </p:spPr>
      </p:pic>
      <p:sp>
        <p:nvSpPr>
          <p:cNvPr id="10" name="Content Placeholder 1"/>
          <p:cNvSpPr>
            <a:spLocks/>
          </p:cNvSpPr>
          <p:nvPr userDrawn="1"/>
        </p:nvSpPr>
        <p:spPr bwMode="auto">
          <a:xfrm>
            <a:off x="457200" y="838200"/>
            <a:ext cx="8229600" cy="5181600"/>
          </a:xfrm>
          <a:prstGeom prst="rect">
            <a:avLst/>
          </a:prstGeom>
          <a:solidFill>
            <a:srgbClr val="EED2E5"/>
          </a:solidFill>
          <a:ln w="9525">
            <a:noFill/>
            <a:miter lim="800000"/>
            <a:headEnd/>
            <a:tailEnd/>
          </a:ln>
          <a:effectLst>
            <a:outerShdw blurRad="50800" dist="38100" dir="2700000" sx="100999" sy="100999" algn="tl" rotWithShape="0">
              <a:srgbClr val="000000">
                <a:alpha val="39999"/>
              </a:srgbClr>
            </a:outerShdw>
          </a:effectLst>
        </p:spPr>
        <p:txBody>
          <a:bodyPr/>
          <a:lstStyle/>
          <a:p>
            <a:pPr marL="342900" indent="-342900" algn="ctr" fontAlgn="base">
              <a:spcBef>
                <a:spcPct val="20000"/>
              </a:spcBef>
              <a:spcAft>
                <a:spcPct val="0"/>
              </a:spcAft>
              <a:defRPr/>
            </a:pP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srgbClr val="000000"/>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769" r:id="rId1"/>
  </p:sldLayoutIdLst>
  <p:hf hdr="0" dt="0"/>
  <p:txStyles>
    <p:titleStyle>
      <a:lvl1pPr algn="l" rtl="0" eaLnBrk="0" fontAlgn="base" hangingPunct="0">
        <a:spcBef>
          <a:spcPct val="0"/>
        </a:spcBef>
        <a:spcAft>
          <a:spcPct val="0"/>
        </a:spcAft>
        <a:defRPr sz="2400" b="1">
          <a:solidFill>
            <a:schemeClr val="tx2"/>
          </a:solidFill>
          <a:latin typeface="+mj-lt"/>
          <a:ea typeface="MS PGothic" pitchFamily="34" charset="-128"/>
          <a:cs typeface="+mj-cs"/>
        </a:defRPr>
      </a:lvl1pPr>
      <a:lvl2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2pPr>
      <a:lvl3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3pPr>
      <a:lvl4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4pPr>
      <a:lvl5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5pPr>
      <a:lvl6pPr marL="4572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6pPr>
      <a:lvl7pPr marL="9144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7pPr>
      <a:lvl8pPr marL="13716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8pPr>
      <a:lvl9pPr marL="18288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Wingdings" pitchFamily="2" charset="2"/>
        <a:buChar char="§"/>
        <a:defRPr sz="16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14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1400">
          <a:solidFill>
            <a:schemeClr val="tx1"/>
          </a:solidFill>
          <a:latin typeface="+mn-lt"/>
          <a:ea typeface="MS PGothic" pitchFamily="34" charset="-128"/>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2013 Assessment Mgmt System-TEXT.jpg"/>
          <p:cNvPicPr>
            <a:picLocks noChangeAspect="1"/>
          </p:cNvPicPr>
          <p:nvPr userDrawn="1"/>
        </p:nvPicPr>
        <p:blipFill>
          <a:blip r:embed="rId3" cstate="print"/>
          <a:srcRect/>
          <a:stretch>
            <a:fillRect/>
          </a:stretch>
        </p:blipFill>
        <p:spPr bwMode="auto">
          <a:xfrm>
            <a:off x="176213" y="0"/>
            <a:ext cx="8791575"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533400"/>
            <a:ext cx="8229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457200" y="6356350"/>
            <a:ext cx="182880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Arial" pitchFamily="34" charset="0"/>
                <a:cs typeface="+mn-cs"/>
              </a:defRPr>
            </a:lvl1pPr>
          </a:lstStyle>
          <a:p>
            <a:pPr>
              <a:defRPr/>
            </a:pPr>
            <a:fld id="{B21AEF50-90F8-4609-B71E-6128132A857F}"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71" r:id="rId1"/>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fontAlgn="base">
        <a:spcBef>
          <a:spcPct val="0"/>
        </a:spcBef>
        <a:spcAft>
          <a:spcPct val="0"/>
        </a:spcAft>
        <a:defRPr sz="3600" b="1">
          <a:solidFill>
            <a:schemeClr val="tx1"/>
          </a:solidFill>
          <a:latin typeface="Arial" charset="0"/>
          <a:cs typeface="Arial" charset="0"/>
        </a:defRPr>
      </a:lvl6pPr>
      <a:lvl7pPr marL="914400" algn="ctr" rtl="0" fontAlgn="base">
        <a:spcBef>
          <a:spcPct val="0"/>
        </a:spcBef>
        <a:spcAft>
          <a:spcPct val="0"/>
        </a:spcAft>
        <a:defRPr sz="3600" b="1">
          <a:solidFill>
            <a:schemeClr val="tx1"/>
          </a:solidFill>
          <a:latin typeface="Arial" charset="0"/>
          <a:cs typeface="Arial" charset="0"/>
        </a:defRPr>
      </a:lvl7pPr>
      <a:lvl8pPr marL="1371600" algn="ctr" rtl="0" fontAlgn="base">
        <a:spcBef>
          <a:spcPct val="0"/>
        </a:spcBef>
        <a:spcAft>
          <a:spcPct val="0"/>
        </a:spcAft>
        <a:defRPr sz="3600" b="1">
          <a:solidFill>
            <a:schemeClr val="tx1"/>
          </a:solidFill>
          <a:latin typeface="Arial" charset="0"/>
          <a:cs typeface="Arial" charset="0"/>
        </a:defRPr>
      </a:lvl8pPr>
      <a:lvl9pPr marL="1828800" algn="ctr" rtl="0" fontAlgn="base">
        <a:spcBef>
          <a:spcPct val="0"/>
        </a:spcBef>
        <a:spcAft>
          <a:spcPct val="0"/>
        </a:spcAft>
        <a:defRPr sz="36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2013 Assessment Mgmt System-TEXT.jpg"/>
          <p:cNvPicPr>
            <a:picLocks noChangeAspect="1"/>
          </p:cNvPicPr>
          <p:nvPr userDrawn="1"/>
        </p:nvPicPr>
        <p:blipFill>
          <a:blip r:embed="rId3" cstate="print"/>
          <a:srcRect/>
          <a:stretch>
            <a:fillRect/>
          </a:stretch>
        </p:blipFill>
        <p:spPr bwMode="auto">
          <a:xfrm>
            <a:off x="176213" y="0"/>
            <a:ext cx="8791575"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533400"/>
            <a:ext cx="8229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457200" y="6356350"/>
            <a:ext cx="182880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Arial" pitchFamily="34" charset="0"/>
                <a:cs typeface="+mn-cs"/>
              </a:defRPr>
            </a:lvl1pPr>
          </a:lstStyle>
          <a:p>
            <a:pPr>
              <a:defRPr/>
            </a:pPr>
            <a:fld id="{B21AEF50-90F8-4609-B71E-6128132A857F}"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73" r:id="rId1"/>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fontAlgn="base">
        <a:spcBef>
          <a:spcPct val="0"/>
        </a:spcBef>
        <a:spcAft>
          <a:spcPct val="0"/>
        </a:spcAft>
        <a:defRPr sz="3600" b="1">
          <a:solidFill>
            <a:schemeClr val="tx1"/>
          </a:solidFill>
          <a:latin typeface="Arial" charset="0"/>
          <a:cs typeface="Arial" charset="0"/>
        </a:defRPr>
      </a:lvl6pPr>
      <a:lvl7pPr marL="914400" algn="ctr" rtl="0" fontAlgn="base">
        <a:spcBef>
          <a:spcPct val="0"/>
        </a:spcBef>
        <a:spcAft>
          <a:spcPct val="0"/>
        </a:spcAft>
        <a:defRPr sz="3600" b="1">
          <a:solidFill>
            <a:schemeClr val="tx1"/>
          </a:solidFill>
          <a:latin typeface="Arial" charset="0"/>
          <a:cs typeface="Arial" charset="0"/>
        </a:defRPr>
      </a:lvl7pPr>
      <a:lvl8pPr marL="1371600" algn="ctr" rtl="0" fontAlgn="base">
        <a:spcBef>
          <a:spcPct val="0"/>
        </a:spcBef>
        <a:spcAft>
          <a:spcPct val="0"/>
        </a:spcAft>
        <a:defRPr sz="3600" b="1">
          <a:solidFill>
            <a:schemeClr val="tx1"/>
          </a:solidFill>
          <a:latin typeface="Arial" charset="0"/>
          <a:cs typeface="Arial" charset="0"/>
        </a:defRPr>
      </a:lvl8pPr>
      <a:lvl9pPr marL="1828800" algn="ctr" rtl="0" fontAlgn="base">
        <a:spcBef>
          <a:spcPct val="0"/>
        </a:spcBef>
        <a:spcAft>
          <a:spcPct val="0"/>
        </a:spcAft>
        <a:defRPr sz="36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2013 Assessment Mgmt System-TEXT.jpg"/>
          <p:cNvPicPr>
            <a:picLocks noChangeAspect="1"/>
          </p:cNvPicPr>
          <p:nvPr userDrawn="1"/>
        </p:nvPicPr>
        <p:blipFill>
          <a:blip r:embed="rId3" cstate="print"/>
          <a:srcRect/>
          <a:stretch>
            <a:fillRect/>
          </a:stretch>
        </p:blipFill>
        <p:spPr bwMode="auto">
          <a:xfrm>
            <a:off x="176213" y="0"/>
            <a:ext cx="8791575"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533400"/>
            <a:ext cx="8229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457200" y="6356350"/>
            <a:ext cx="182880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Arial" pitchFamily="34" charset="0"/>
                <a:cs typeface="+mn-cs"/>
              </a:defRPr>
            </a:lvl1pPr>
          </a:lstStyle>
          <a:p>
            <a:pPr>
              <a:defRPr/>
            </a:pPr>
            <a:fld id="{B21AEF50-90F8-4609-B71E-6128132A857F}"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75" r:id="rId1"/>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fontAlgn="base">
        <a:spcBef>
          <a:spcPct val="0"/>
        </a:spcBef>
        <a:spcAft>
          <a:spcPct val="0"/>
        </a:spcAft>
        <a:defRPr sz="3600" b="1">
          <a:solidFill>
            <a:schemeClr val="tx1"/>
          </a:solidFill>
          <a:latin typeface="Arial" charset="0"/>
          <a:cs typeface="Arial" charset="0"/>
        </a:defRPr>
      </a:lvl6pPr>
      <a:lvl7pPr marL="914400" algn="ctr" rtl="0" fontAlgn="base">
        <a:spcBef>
          <a:spcPct val="0"/>
        </a:spcBef>
        <a:spcAft>
          <a:spcPct val="0"/>
        </a:spcAft>
        <a:defRPr sz="3600" b="1">
          <a:solidFill>
            <a:schemeClr val="tx1"/>
          </a:solidFill>
          <a:latin typeface="Arial" charset="0"/>
          <a:cs typeface="Arial" charset="0"/>
        </a:defRPr>
      </a:lvl7pPr>
      <a:lvl8pPr marL="1371600" algn="ctr" rtl="0" fontAlgn="base">
        <a:spcBef>
          <a:spcPct val="0"/>
        </a:spcBef>
        <a:spcAft>
          <a:spcPct val="0"/>
        </a:spcAft>
        <a:defRPr sz="3600" b="1">
          <a:solidFill>
            <a:schemeClr val="tx1"/>
          </a:solidFill>
          <a:latin typeface="Arial" charset="0"/>
          <a:cs typeface="Arial" charset="0"/>
        </a:defRPr>
      </a:lvl8pPr>
      <a:lvl9pPr marL="1828800" algn="ctr" rtl="0" fontAlgn="base">
        <a:spcBef>
          <a:spcPct val="0"/>
        </a:spcBef>
        <a:spcAft>
          <a:spcPct val="0"/>
        </a:spcAft>
        <a:defRPr sz="36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2013 Assessment Mgmt System-TEXT.jpg"/>
          <p:cNvPicPr>
            <a:picLocks noChangeAspect="1"/>
          </p:cNvPicPr>
          <p:nvPr userDrawn="1"/>
        </p:nvPicPr>
        <p:blipFill>
          <a:blip r:embed="rId3" cstate="print"/>
          <a:srcRect/>
          <a:stretch>
            <a:fillRect/>
          </a:stretch>
        </p:blipFill>
        <p:spPr bwMode="auto">
          <a:xfrm>
            <a:off x="176213" y="0"/>
            <a:ext cx="8791575"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533400"/>
            <a:ext cx="8229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457200" y="6356350"/>
            <a:ext cx="182880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Arial" pitchFamily="34" charset="0"/>
                <a:cs typeface="+mn-cs"/>
              </a:defRPr>
            </a:lvl1pPr>
          </a:lstStyle>
          <a:p>
            <a:pPr>
              <a:defRPr/>
            </a:pPr>
            <a:fld id="{B21AEF50-90F8-4609-B71E-6128132A857F}"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77" r:id="rId1"/>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fontAlgn="base">
        <a:spcBef>
          <a:spcPct val="0"/>
        </a:spcBef>
        <a:spcAft>
          <a:spcPct val="0"/>
        </a:spcAft>
        <a:defRPr sz="3600" b="1">
          <a:solidFill>
            <a:schemeClr val="tx1"/>
          </a:solidFill>
          <a:latin typeface="Arial" charset="0"/>
          <a:cs typeface="Arial" charset="0"/>
        </a:defRPr>
      </a:lvl6pPr>
      <a:lvl7pPr marL="914400" algn="ctr" rtl="0" fontAlgn="base">
        <a:spcBef>
          <a:spcPct val="0"/>
        </a:spcBef>
        <a:spcAft>
          <a:spcPct val="0"/>
        </a:spcAft>
        <a:defRPr sz="3600" b="1">
          <a:solidFill>
            <a:schemeClr val="tx1"/>
          </a:solidFill>
          <a:latin typeface="Arial" charset="0"/>
          <a:cs typeface="Arial" charset="0"/>
        </a:defRPr>
      </a:lvl7pPr>
      <a:lvl8pPr marL="1371600" algn="ctr" rtl="0" fontAlgn="base">
        <a:spcBef>
          <a:spcPct val="0"/>
        </a:spcBef>
        <a:spcAft>
          <a:spcPct val="0"/>
        </a:spcAft>
        <a:defRPr sz="3600" b="1">
          <a:solidFill>
            <a:schemeClr val="tx1"/>
          </a:solidFill>
          <a:latin typeface="Arial" charset="0"/>
          <a:cs typeface="Arial" charset="0"/>
        </a:defRPr>
      </a:lvl8pPr>
      <a:lvl9pPr marL="1828800" algn="ctr" rtl="0" fontAlgn="base">
        <a:spcBef>
          <a:spcPct val="0"/>
        </a:spcBef>
        <a:spcAft>
          <a:spcPct val="0"/>
        </a:spcAft>
        <a:defRPr sz="36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2013 Assessment Mgmt System-TEXT.jpg"/>
          <p:cNvPicPr>
            <a:picLocks noChangeAspect="1"/>
          </p:cNvPicPr>
          <p:nvPr userDrawn="1"/>
        </p:nvPicPr>
        <p:blipFill>
          <a:blip r:embed="rId3" cstate="print"/>
          <a:srcRect/>
          <a:stretch>
            <a:fillRect/>
          </a:stretch>
        </p:blipFill>
        <p:spPr bwMode="auto">
          <a:xfrm>
            <a:off x="176213" y="0"/>
            <a:ext cx="8791575"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533400"/>
            <a:ext cx="8229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457200" y="6356350"/>
            <a:ext cx="182880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Arial" pitchFamily="34" charset="0"/>
                <a:cs typeface="+mn-cs"/>
              </a:defRPr>
            </a:lvl1pPr>
          </a:lstStyle>
          <a:p>
            <a:pPr>
              <a:defRPr/>
            </a:pPr>
            <a:fld id="{B21AEF50-90F8-4609-B71E-6128132A857F}"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79" r:id="rId1"/>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fontAlgn="base">
        <a:spcBef>
          <a:spcPct val="0"/>
        </a:spcBef>
        <a:spcAft>
          <a:spcPct val="0"/>
        </a:spcAft>
        <a:defRPr sz="3600" b="1">
          <a:solidFill>
            <a:schemeClr val="tx1"/>
          </a:solidFill>
          <a:latin typeface="Arial" charset="0"/>
          <a:cs typeface="Arial" charset="0"/>
        </a:defRPr>
      </a:lvl6pPr>
      <a:lvl7pPr marL="914400" algn="ctr" rtl="0" fontAlgn="base">
        <a:spcBef>
          <a:spcPct val="0"/>
        </a:spcBef>
        <a:spcAft>
          <a:spcPct val="0"/>
        </a:spcAft>
        <a:defRPr sz="3600" b="1">
          <a:solidFill>
            <a:schemeClr val="tx1"/>
          </a:solidFill>
          <a:latin typeface="Arial" charset="0"/>
          <a:cs typeface="Arial" charset="0"/>
        </a:defRPr>
      </a:lvl7pPr>
      <a:lvl8pPr marL="1371600" algn="ctr" rtl="0" fontAlgn="base">
        <a:spcBef>
          <a:spcPct val="0"/>
        </a:spcBef>
        <a:spcAft>
          <a:spcPct val="0"/>
        </a:spcAft>
        <a:defRPr sz="3600" b="1">
          <a:solidFill>
            <a:schemeClr val="tx1"/>
          </a:solidFill>
          <a:latin typeface="Arial" charset="0"/>
          <a:cs typeface="Arial" charset="0"/>
        </a:defRPr>
      </a:lvl8pPr>
      <a:lvl9pPr marL="1828800" algn="ctr" rtl="0" fontAlgn="base">
        <a:spcBef>
          <a:spcPct val="0"/>
        </a:spcBef>
        <a:spcAft>
          <a:spcPct val="0"/>
        </a:spcAft>
        <a:defRPr sz="36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2013 Assessment Mgmt System-TEXT.jpg"/>
          <p:cNvPicPr>
            <a:picLocks noChangeAspect="1"/>
          </p:cNvPicPr>
          <p:nvPr userDrawn="1"/>
        </p:nvPicPr>
        <p:blipFill>
          <a:blip r:embed="rId3" cstate="print"/>
          <a:srcRect/>
          <a:stretch>
            <a:fillRect/>
          </a:stretch>
        </p:blipFill>
        <p:spPr bwMode="auto">
          <a:xfrm>
            <a:off x="176213" y="0"/>
            <a:ext cx="8791575"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533400"/>
            <a:ext cx="8229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457200" y="6356350"/>
            <a:ext cx="182880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Arial" pitchFamily="34" charset="0"/>
                <a:cs typeface="+mn-cs"/>
              </a:defRPr>
            </a:lvl1pPr>
          </a:lstStyle>
          <a:p>
            <a:pPr>
              <a:defRPr/>
            </a:pPr>
            <a:fld id="{B21AEF50-90F8-4609-B71E-6128132A857F}"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81" r:id="rId1"/>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fontAlgn="base">
        <a:spcBef>
          <a:spcPct val="0"/>
        </a:spcBef>
        <a:spcAft>
          <a:spcPct val="0"/>
        </a:spcAft>
        <a:defRPr sz="3600" b="1">
          <a:solidFill>
            <a:schemeClr val="tx1"/>
          </a:solidFill>
          <a:latin typeface="Arial" charset="0"/>
          <a:cs typeface="Arial" charset="0"/>
        </a:defRPr>
      </a:lvl6pPr>
      <a:lvl7pPr marL="914400" algn="ctr" rtl="0" fontAlgn="base">
        <a:spcBef>
          <a:spcPct val="0"/>
        </a:spcBef>
        <a:spcAft>
          <a:spcPct val="0"/>
        </a:spcAft>
        <a:defRPr sz="3600" b="1">
          <a:solidFill>
            <a:schemeClr val="tx1"/>
          </a:solidFill>
          <a:latin typeface="Arial" charset="0"/>
          <a:cs typeface="Arial" charset="0"/>
        </a:defRPr>
      </a:lvl7pPr>
      <a:lvl8pPr marL="1371600" algn="ctr" rtl="0" fontAlgn="base">
        <a:spcBef>
          <a:spcPct val="0"/>
        </a:spcBef>
        <a:spcAft>
          <a:spcPct val="0"/>
        </a:spcAft>
        <a:defRPr sz="3600" b="1">
          <a:solidFill>
            <a:schemeClr val="tx1"/>
          </a:solidFill>
          <a:latin typeface="Arial" charset="0"/>
          <a:cs typeface="Arial" charset="0"/>
        </a:defRPr>
      </a:lvl8pPr>
      <a:lvl9pPr marL="1828800" algn="ctr" rtl="0" fontAlgn="base">
        <a:spcBef>
          <a:spcPct val="0"/>
        </a:spcBef>
        <a:spcAft>
          <a:spcPct val="0"/>
        </a:spcAft>
        <a:defRPr sz="36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2013 Assessment Mgmt System-TEXT.jpg"/>
          <p:cNvPicPr>
            <a:picLocks noChangeAspect="1"/>
          </p:cNvPicPr>
          <p:nvPr userDrawn="1"/>
        </p:nvPicPr>
        <p:blipFill>
          <a:blip r:embed="rId3" cstate="print"/>
          <a:srcRect/>
          <a:stretch>
            <a:fillRect/>
          </a:stretch>
        </p:blipFill>
        <p:spPr bwMode="auto">
          <a:xfrm>
            <a:off x="176213" y="0"/>
            <a:ext cx="8791575"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533400"/>
            <a:ext cx="8229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457200" y="6356350"/>
            <a:ext cx="182880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Arial" pitchFamily="34" charset="0"/>
                <a:cs typeface="+mn-cs"/>
              </a:defRPr>
            </a:lvl1pPr>
          </a:lstStyle>
          <a:p>
            <a:pPr>
              <a:defRPr/>
            </a:pPr>
            <a:fld id="{B21AEF50-90F8-4609-B71E-6128132A857F}"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83" r:id="rId1"/>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fontAlgn="base">
        <a:spcBef>
          <a:spcPct val="0"/>
        </a:spcBef>
        <a:spcAft>
          <a:spcPct val="0"/>
        </a:spcAft>
        <a:defRPr sz="3600" b="1">
          <a:solidFill>
            <a:schemeClr val="tx1"/>
          </a:solidFill>
          <a:latin typeface="Arial" charset="0"/>
          <a:cs typeface="Arial" charset="0"/>
        </a:defRPr>
      </a:lvl6pPr>
      <a:lvl7pPr marL="914400" algn="ctr" rtl="0" fontAlgn="base">
        <a:spcBef>
          <a:spcPct val="0"/>
        </a:spcBef>
        <a:spcAft>
          <a:spcPct val="0"/>
        </a:spcAft>
        <a:defRPr sz="3600" b="1">
          <a:solidFill>
            <a:schemeClr val="tx1"/>
          </a:solidFill>
          <a:latin typeface="Arial" charset="0"/>
          <a:cs typeface="Arial" charset="0"/>
        </a:defRPr>
      </a:lvl7pPr>
      <a:lvl8pPr marL="1371600" algn="ctr" rtl="0" fontAlgn="base">
        <a:spcBef>
          <a:spcPct val="0"/>
        </a:spcBef>
        <a:spcAft>
          <a:spcPct val="0"/>
        </a:spcAft>
        <a:defRPr sz="3600" b="1">
          <a:solidFill>
            <a:schemeClr val="tx1"/>
          </a:solidFill>
          <a:latin typeface="Arial" charset="0"/>
          <a:cs typeface="Arial" charset="0"/>
        </a:defRPr>
      </a:lvl8pPr>
      <a:lvl9pPr marL="1828800" algn="ctr" rtl="0" fontAlgn="base">
        <a:spcBef>
          <a:spcPct val="0"/>
        </a:spcBef>
        <a:spcAft>
          <a:spcPct val="0"/>
        </a:spcAft>
        <a:defRPr sz="36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2013 Assessment Mgmt System-TEXT.jpg"/>
          <p:cNvPicPr>
            <a:picLocks noChangeAspect="1"/>
          </p:cNvPicPr>
          <p:nvPr userDrawn="1"/>
        </p:nvPicPr>
        <p:blipFill>
          <a:blip r:embed="rId3" cstate="print"/>
          <a:srcRect/>
          <a:stretch>
            <a:fillRect/>
          </a:stretch>
        </p:blipFill>
        <p:spPr bwMode="auto">
          <a:xfrm>
            <a:off x="176213" y="0"/>
            <a:ext cx="8791575"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533400"/>
            <a:ext cx="8229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457200" y="6356350"/>
            <a:ext cx="182880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Arial" pitchFamily="34" charset="0"/>
                <a:cs typeface="+mn-cs"/>
              </a:defRPr>
            </a:lvl1pPr>
          </a:lstStyle>
          <a:p>
            <a:pPr>
              <a:defRPr/>
            </a:pPr>
            <a:fld id="{B21AEF50-90F8-4609-B71E-6128132A857F}"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85" r:id="rId1"/>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fontAlgn="base">
        <a:spcBef>
          <a:spcPct val="0"/>
        </a:spcBef>
        <a:spcAft>
          <a:spcPct val="0"/>
        </a:spcAft>
        <a:defRPr sz="3600" b="1">
          <a:solidFill>
            <a:schemeClr val="tx1"/>
          </a:solidFill>
          <a:latin typeface="Arial" charset="0"/>
          <a:cs typeface="Arial" charset="0"/>
        </a:defRPr>
      </a:lvl6pPr>
      <a:lvl7pPr marL="914400" algn="ctr" rtl="0" fontAlgn="base">
        <a:spcBef>
          <a:spcPct val="0"/>
        </a:spcBef>
        <a:spcAft>
          <a:spcPct val="0"/>
        </a:spcAft>
        <a:defRPr sz="3600" b="1">
          <a:solidFill>
            <a:schemeClr val="tx1"/>
          </a:solidFill>
          <a:latin typeface="Arial" charset="0"/>
          <a:cs typeface="Arial" charset="0"/>
        </a:defRPr>
      </a:lvl7pPr>
      <a:lvl8pPr marL="1371600" algn="ctr" rtl="0" fontAlgn="base">
        <a:spcBef>
          <a:spcPct val="0"/>
        </a:spcBef>
        <a:spcAft>
          <a:spcPct val="0"/>
        </a:spcAft>
        <a:defRPr sz="3600" b="1">
          <a:solidFill>
            <a:schemeClr val="tx1"/>
          </a:solidFill>
          <a:latin typeface="Arial" charset="0"/>
          <a:cs typeface="Arial" charset="0"/>
        </a:defRPr>
      </a:lvl8pPr>
      <a:lvl9pPr marL="1828800" algn="ctr" rtl="0" fontAlgn="base">
        <a:spcBef>
          <a:spcPct val="0"/>
        </a:spcBef>
        <a:spcAft>
          <a:spcPct val="0"/>
        </a:spcAft>
        <a:defRPr sz="36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2013 Assessment Mgmt System-TEXT.jpg"/>
          <p:cNvPicPr>
            <a:picLocks noChangeAspect="1"/>
          </p:cNvPicPr>
          <p:nvPr userDrawn="1"/>
        </p:nvPicPr>
        <p:blipFill>
          <a:blip r:embed="rId3" cstate="print"/>
          <a:srcRect/>
          <a:stretch>
            <a:fillRect/>
          </a:stretch>
        </p:blipFill>
        <p:spPr bwMode="auto">
          <a:xfrm>
            <a:off x="176213" y="0"/>
            <a:ext cx="8791575"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533400"/>
            <a:ext cx="8229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457200" y="6356350"/>
            <a:ext cx="182880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Arial" pitchFamily="34" charset="0"/>
                <a:cs typeface="+mn-cs"/>
              </a:defRPr>
            </a:lvl1pPr>
          </a:lstStyle>
          <a:p>
            <a:pPr>
              <a:defRPr/>
            </a:pPr>
            <a:fld id="{B21AEF50-90F8-4609-B71E-6128132A857F}"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87" r:id="rId1"/>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fontAlgn="base">
        <a:spcBef>
          <a:spcPct val="0"/>
        </a:spcBef>
        <a:spcAft>
          <a:spcPct val="0"/>
        </a:spcAft>
        <a:defRPr sz="3600" b="1">
          <a:solidFill>
            <a:schemeClr val="tx1"/>
          </a:solidFill>
          <a:latin typeface="Arial" charset="0"/>
          <a:cs typeface="Arial" charset="0"/>
        </a:defRPr>
      </a:lvl6pPr>
      <a:lvl7pPr marL="914400" algn="ctr" rtl="0" fontAlgn="base">
        <a:spcBef>
          <a:spcPct val="0"/>
        </a:spcBef>
        <a:spcAft>
          <a:spcPct val="0"/>
        </a:spcAft>
        <a:defRPr sz="3600" b="1">
          <a:solidFill>
            <a:schemeClr val="tx1"/>
          </a:solidFill>
          <a:latin typeface="Arial" charset="0"/>
          <a:cs typeface="Arial" charset="0"/>
        </a:defRPr>
      </a:lvl7pPr>
      <a:lvl8pPr marL="1371600" algn="ctr" rtl="0" fontAlgn="base">
        <a:spcBef>
          <a:spcPct val="0"/>
        </a:spcBef>
        <a:spcAft>
          <a:spcPct val="0"/>
        </a:spcAft>
        <a:defRPr sz="3600" b="1">
          <a:solidFill>
            <a:schemeClr val="tx1"/>
          </a:solidFill>
          <a:latin typeface="Arial" charset="0"/>
          <a:cs typeface="Arial" charset="0"/>
        </a:defRPr>
      </a:lvl8pPr>
      <a:lvl9pPr marL="1828800" algn="ctr" rtl="0" fontAlgn="base">
        <a:spcBef>
          <a:spcPct val="0"/>
        </a:spcBef>
        <a:spcAft>
          <a:spcPct val="0"/>
        </a:spcAft>
        <a:defRPr sz="36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DCB9"/>
        </a:solidFill>
        <a:effectLst/>
      </p:bgPr>
    </p:bg>
    <p:spTree>
      <p:nvGrpSpPr>
        <p:cNvPr id="1" name=""/>
        <p:cNvGrpSpPr/>
        <p:nvPr/>
      </p:nvGrpSpPr>
      <p:grpSpPr>
        <a:xfrm>
          <a:off x="0" y="0"/>
          <a:ext cx="0" cy="0"/>
          <a:chOff x="0" y="0"/>
          <a:chExt cx="0" cy="0"/>
        </a:xfrm>
      </p:grpSpPr>
      <p:pic>
        <p:nvPicPr>
          <p:cNvPr id="1026" name="Picture 4" descr="C:\Users\gkirchne\AppData\Local\Microsoft\Windows\Temporary Internet Files\Content.Outlook\MHVW9PKV\2013 Test Administration-TEXT.jpg"/>
          <p:cNvPicPr>
            <a:picLocks noChangeAspect="1" noChangeArrowheads="1"/>
          </p:cNvPicPr>
          <p:nvPr userDrawn="1"/>
        </p:nvPicPr>
        <p:blipFill>
          <a:blip r:embed="rId7" cstate="print"/>
          <a:srcRect/>
          <a:stretch>
            <a:fillRect/>
          </a:stretch>
        </p:blipFill>
        <p:spPr bwMode="auto">
          <a:xfrm>
            <a:off x="152400" y="152400"/>
            <a:ext cx="8839200" cy="6553200"/>
          </a:xfrm>
          <a:prstGeom prst="rect">
            <a:avLst/>
          </a:prstGeom>
          <a:noFill/>
          <a:ln w="9525">
            <a:noFill/>
            <a:miter lim="800000"/>
            <a:headEnd/>
            <a:tailEnd/>
          </a:ln>
        </p:spPr>
      </p:pic>
      <p:sp>
        <p:nvSpPr>
          <p:cNvPr id="3" name="Text Placeholder 2"/>
          <p:cNvSpPr>
            <a:spLocks noGrp="1"/>
          </p:cNvSpPr>
          <p:nvPr>
            <p:ph type="body" idx="1"/>
          </p:nvPr>
        </p:nvSpPr>
        <p:spPr>
          <a:xfrm>
            <a:off x="457200" y="838200"/>
            <a:ext cx="8229600" cy="5181600"/>
          </a:xfrm>
          <a:prstGeom prst="rect">
            <a:avLst/>
          </a:prstGeom>
          <a:solidFill>
            <a:srgbClr val="FFDCB9"/>
          </a:solidFill>
          <a:effectLst>
            <a:outerShdw blurRad="50800" dist="38100" dir="2700000" sx="101000" sy="101000" algn="tl" rotWithShape="0">
              <a:prstClr val="black">
                <a:alpha val="40000"/>
              </a:prstClr>
            </a:outerShdw>
          </a:effectLst>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72" charset="-128"/>
          <a:cs typeface="ＭＳ Ｐゴシック" pitchFamily="-72" charset="-128"/>
        </a:defRPr>
      </a:lvl1pPr>
      <a:lvl2pPr algn="ctr" rtl="0" eaLnBrk="0" fontAlgn="base" hangingPunct="0">
        <a:spcBef>
          <a:spcPct val="0"/>
        </a:spcBef>
        <a:spcAft>
          <a:spcPct val="0"/>
        </a:spcAft>
        <a:defRPr sz="4400">
          <a:solidFill>
            <a:schemeClr val="tx1"/>
          </a:solidFill>
          <a:latin typeface="Calibri" charset="0"/>
          <a:ea typeface="ＭＳ Ｐゴシック" pitchFamily="-72" charset="-128"/>
          <a:cs typeface="ＭＳ Ｐゴシック" pitchFamily="-72" charset="-128"/>
        </a:defRPr>
      </a:lvl2pPr>
      <a:lvl3pPr algn="ctr" rtl="0" eaLnBrk="0" fontAlgn="base" hangingPunct="0">
        <a:spcBef>
          <a:spcPct val="0"/>
        </a:spcBef>
        <a:spcAft>
          <a:spcPct val="0"/>
        </a:spcAft>
        <a:defRPr sz="4400">
          <a:solidFill>
            <a:schemeClr val="tx1"/>
          </a:solidFill>
          <a:latin typeface="Calibri" charset="0"/>
          <a:ea typeface="ＭＳ Ｐゴシック" pitchFamily="-72" charset="-128"/>
          <a:cs typeface="ＭＳ Ｐゴシック" pitchFamily="-72" charset="-128"/>
        </a:defRPr>
      </a:lvl3pPr>
      <a:lvl4pPr algn="ctr" rtl="0" eaLnBrk="0" fontAlgn="base" hangingPunct="0">
        <a:spcBef>
          <a:spcPct val="0"/>
        </a:spcBef>
        <a:spcAft>
          <a:spcPct val="0"/>
        </a:spcAft>
        <a:defRPr sz="4400">
          <a:solidFill>
            <a:schemeClr val="tx1"/>
          </a:solidFill>
          <a:latin typeface="Calibri" charset="0"/>
          <a:ea typeface="ＭＳ Ｐゴシック" pitchFamily="-72" charset="-128"/>
          <a:cs typeface="ＭＳ Ｐゴシック" pitchFamily="-72" charset="-128"/>
        </a:defRPr>
      </a:lvl4pPr>
      <a:lvl5pPr algn="ctr" rtl="0" eaLnBrk="0" fontAlgn="base" hangingPunct="0">
        <a:spcBef>
          <a:spcPct val="0"/>
        </a:spcBef>
        <a:spcAft>
          <a:spcPct val="0"/>
        </a:spcAft>
        <a:defRPr sz="4400">
          <a:solidFill>
            <a:schemeClr val="tx1"/>
          </a:solidFill>
          <a:latin typeface="Calibri"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1"/>
          </a:solidFill>
          <a:latin typeface="Calibri" charset="0"/>
          <a:ea typeface="ＭＳ Ｐゴシック" pitchFamily="-72" charset="-128"/>
          <a:cs typeface="ＭＳ Ｐゴシック" pitchFamily="-72" charset="-128"/>
        </a:defRPr>
      </a:lvl6pPr>
      <a:lvl7pPr marL="914400" algn="ctr" rtl="0" fontAlgn="base">
        <a:spcBef>
          <a:spcPct val="0"/>
        </a:spcBef>
        <a:spcAft>
          <a:spcPct val="0"/>
        </a:spcAft>
        <a:defRPr sz="4400">
          <a:solidFill>
            <a:schemeClr val="tx1"/>
          </a:solidFill>
          <a:latin typeface="Calibri" charset="0"/>
          <a:ea typeface="ＭＳ Ｐゴシック" pitchFamily="-72" charset="-128"/>
          <a:cs typeface="ＭＳ Ｐゴシック" pitchFamily="-72" charset="-128"/>
        </a:defRPr>
      </a:lvl7pPr>
      <a:lvl8pPr marL="1371600" algn="ctr" rtl="0" fontAlgn="base">
        <a:spcBef>
          <a:spcPct val="0"/>
        </a:spcBef>
        <a:spcAft>
          <a:spcPct val="0"/>
        </a:spcAft>
        <a:defRPr sz="4400">
          <a:solidFill>
            <a:schemeClr val="tx1"/>
          </a:solidFill>
          <a:latin typeface="Calibri" charset="0"/>
          <a:ea typeface="ＭＳ Ｐゴシック" pitchFamily="-72" charset="-128"/>
          <a:cs typeface="ＭＳ Ｐゴシック" pitchFamily="-72" charset="-128"/>
        </a:defRPr>
      </a:lvl8pPr>
      <a:lvl9pPr marL="1828800" algn="ctr" rtl="0" fontAlgn="base">
        <a:spcBef>
          <a:spcPct val="0"/>
        </a:spcBef>
        <a:spcAft>
          <a:spcPct val="0"/>
        </a:spcAft>
        <a:defRPr sz="4400">
          <a:solidFill>
            <a:schemeClr val="tx1"/>
          </a:solidFill>
          <a:latin typeface="Calibri" charset="0"/>
          <a:ea typeface="ＭＳ Ｐゴシック" pitchFamily="-72" charset="-128"/>
          <a:cs typeface="ＭＳ Ｐゴシック" pitchFamily="-72" charset="-128"/>
        </a:defRPr>
      </a:lvl9pPr>
    </p:titleStyle>
    <p:bodyStyle>
      <a:lvl1pPr marL="342900" indent="-342900" algn="l" rtl="0" eaLnBrk="0" fontAlgn="base" hangingPunct="0">
        <a:spcBef>
          <a:spcPct val="20000"/>
        </a:spcBef>
        <a:spcAft>
          <a:spcPct val="0"/>
        </a:spcAft>
        <a:buFont typeface="Arial" pitchFamily="-72" charset="0"/>
        <a:buChar char="•"/>
        <a:defRPr sz="3200" kern="1200">
          <a:solidFill>
            <a:schemeClr val="tx1"/>
          </a:solidFill>
          <a:latin typeface="+mn-lt"/>
          <a:ea typeface="ＭＳ Ｐゴシック" pitchFamily="-72" charset="-128"/>
          <a:cs typeface="ＭＳ Ｐゴシック" pitchFamily="-72" charset="-128"/>
        </a:defRPr>
      </a:lvl1pPr>
      <a:lvl2pPr marL="742950" indent="-285750" algn="l" rtl="0" eaLnBrk="0" fontAlgn="base" hangingPunct="0">
        <a:spcBef>
          <a:spcPct val="20000"/>
        </a:spcBef>
        <a:spcAft>
          <a:spcPct val="0"/>
        </a:spcAft>
        <a:buFont typeface="Arial" pitchFamily="-72" charset="0"/>
        <a:buChar char="–"/>
        <a:defRPr sz="2800" kern="1200">
          <a:solidFill>
            <a:schemeClr val="tx1"/>
          </a:solidFill>
          <a:latin typeface="+mn-lt"/>
          <a:ea typeface="ＭＳ Ｐゴシック" pitchFamily="-72" charset="-128"/>
          <a:cs typeface="+mn-cs"/>
        </a:defRPr>
      </a:lvl2pPr>
      <a:lvl3pPr marL="1143000" indent="-228600" algn="l" rtl="0" eaLnBrk="0" fontAlgn="base" hangingPunct="0">
        <a:spcBef>
          <a:spcPct val="20000"/>
        </a:spcBef>
        <a:spcAft>
          <a:spcPct val="0"/>
        </a:spcAft>
        <a:buFont typeface="Arial" pitchFamily="-72" charset="0"/>
        <a:buChar char="•"/>
        <a:defRPr sz="2400" kern="1200">
          <a:solidFill>
            <a:schemeClr val="tx1"/>
          </a:solidFill>
          <a:latin typeface="+mn-lt"/>
          <a:ea typeface="ＭＳ Ｐゴシック" pitchFamily="-72" charset="-128"/>
          <a:cs typeface="+mn-cs"/>
        </a:defRPr>
      </a:lvl3pPr>
      <a:lvl4pPr marL="1600200" indent="-228600" algn="l" rtl="0" eaLnBrk="0" fontAlgn="base" hangingPunct="0">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4pPr>
      <a:lvl5pPr marL="2057400" indent="-228600" algn="l" rtl="0" eaLnBrk="0" fontAlgn="base" hangingPunct="0">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2013 Assessment Mgmt System-TEXT.jpg"/>
          <p:cNvPicPr>
            <a:picLocks noChangeAspect="1"/>
          </p:cNvPicPr>
          <p:nvPr userDrawn="1"/>
        </p:nvPicPr>
        <p:blipFill>
          <a:blip r:embed="rId3" cstate="print"/>
          <a:srcRect/>
          <a:stretch>
            <a:fillRect/>
          </a:stretch>
        </p:blipFill>
        <p:spPr bwMode="auto">
          <a:xfrm>
            <a:off x="176213" y="0"/>
            <a:ext cx="8791575"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533400"/>
            <a:ext cx="8229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457200" y="6356350"/>
            <a:ext cx="182880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Arial" pitchFamily="34" charset="0"/>
                <a:cs typeface="+mn-cs"/>
              </a:defRPr>
            </a:lvl1pPr>
          </a:lstStyle>
          <a:p>
            <a:pPr>
              <a:defRPr/>
            </a:pPr>
            <a:fld id="{B21AEF50-90F8-4609-B71E-6128132A857F}"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89" r:id="rId1"/>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fontAlgn="base">
        <a:spcBef>
          <a:spcPct val="0"/>
        </a:spcBef>
        <a:spcAft>
          <a:spcPct val="0"/>
        </a:spcAft>
        <a:defRPr sz="3600" b="1">
          <a:solidFill>
            <a:schemeClr val="tx1"/>
          </a:solidFill>
          <a:latin typeface="Arial" charset="0"/>
          <a:cs typeface="Arial" charset="0"/>
        </a:defRPr>
      </a:lvl6pPr>
      <a:lvl7pPr marL="914400" algn="ctr" rtl="0" fontAlgn="base">
        <a:spcBef>
          <a:spcPct val="0"/>
        </a:spcBef>
        <a:spcAft>
          <a:spcPct val="0"/>
        </a:spcAft>
        <a:defRPr sz="3600" b="1">
          <a:solidFill>
            <a:schemeClr val="tx1"/>
          </a:solidFill>
          <a:latin typeface="Arial" charset="0"/>
          <a:cs typeface="Arial" charset="0"/>
        </a:defRPr>
      </a:lvl7pPr>
      <a:lvl8pPr marL="1371600" algn="ctr" rtl="0" fontAlgn="base">
        <a:spcBef>
          <a:spcPct val="0"/>
        </a:spcBef>
        <a:spcAft>
          <a:spcPct val="0"/>
        </a:spcAft>
        <a:defRPr sz="3600" b="1">
          <a:solidFill>
            <a:schemeClr val="tx1"/>
          </a:solidFill>
          <a:latin typeface="Arial" charset="0"/>
          <a:cs typeface="Arial" charset="0"/>
        </a:defRPr>
      </a:lvl8pPr>
      <a:lvl9pPr marL="1828800" algn="ctr" rtl="0" fontAlgn="base">
        <a:spcBef>
          <a:spcPct val="0"/>
        </a:spcBef>
        <a:spcAft>
          <a:spcPct val="0"/>
        </a:spcAft>
        <a:defRPr sz="36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2013 Assessment Mgmt System-TEXT.jpg"/>
          <p:cNvPicPr>
            <a:picLocks noChangeAspect="1"/>
          </p:cNvPicPr>
          <p:nvPr userDrawn="1"/>
        </p:nvPicPr>
        <p:blipFill>
          <a:blip r:embed="rId3" cstate="print"/>
          <a:srcRect/>
          <a:stretch>
            <a:fillRect/>
          </a:stretch>
        </p:blipFill>
        <p:spPr bwMode="auto">
          <a:xfrm>
            <a:off x="176213" y="0"/>
            <a:ext cx="8791575"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533400"/>
            <a:ext cx="8229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457200" y="6356350"/>
            <a:ext cx="182880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Arial" pitchFamily="34" charset="0"/>
                <a:cs typeface="+mn-cs"/>
              </a:defRPr>
            </a:lvl1pPr>
          </a:lstStyle>
          <a:p>
            <a:pPr>
              <a:defRPr/>
            </a:pPr>
            <a:fld id="{B21AEF50-90F8-4609-B71E-6128132A857F}"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91" r:id="rId1"/>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fontAlgn="base">
        <a:spcBef>
          <a:spcPct val="0"/>
        </a:spcBef>
        <a:spcAft>
          <a:spcPct val="0"/>
        </a:spcAft>
        <a:defRPr sz="3600" b="1">
          <a:solidFill>
            <a:schemeClr val="tx1"/>
          </a:solidFill>
          <a:latin typeface="Arial" charset="0"/>
          <a:cs typeface="Arial" charset="0"/>
        </a:defRPr>
      </a:lvl6pPr>
      <a:lvl7pPr marL="914400" algn="ctr" rtl="0" fontAlgn="base">
        <a:spcBef>
          <a:spcPct val="0"/>
        </a:spcBef>
        <a:spcAft>
          <a:spcPct val="0"/>
        </a:spcAft>
        <a:defRPr sz="3600" b="1">
          <a:solidFill>
            <a:schemeClr val="tx1"/>
          </a:solidFill>
          <a:latin typeface="Arial" charset="0"/>
          <a:cs typeface="Arial" charset="0"/>
        </a:defRPr>
      </a:lvl7pPr>
      <a:lvl8pPr marL="1371600" algn="ctr" rtl="0" fontAlgn="base">
        <a:spcBef>
          <a:spcPct val="0"/>
        </a:spcBef>
        <a:spcAft>
          <a:spcPct val="0"/>
        </a:spcAft>
        <a:defRPr sz="3600" b="1">
          <a:solidFill>
            <a:schemeClr val="tx1"/>
          </a:solidFill>
          <a:latin typeface="Arial" charset="0"/>
          <a:cs typeface="Arial" charset="0"/>
        </a:defRPr>
      </a:lvl8pPr>
      <a:lvl9pPr marL="1828800" algn="ctr" rtl="0" fontAlgn="base">
        <a:spcBef>
          <a:spcPct val="0"/>
        </a:spcBef>
        <a:spcAft>
          <a:spcPct val="0"/>
        </a:spcAft>
        <a:defRPr sz="36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2013 Assessment Mgmt System-TEXT.jpg"/>
          <p:cNvPicPr>
            <a:picLocks noChangeAspect="1"/>
          </p:cNvPicPr>
          <p:nvPr userDrawn="1"/>
        </p:nvPicPr>
        <p:blipFill>
          <a:blip r:embed="rId3" cstate="print"/>
          <a:srcRect/>
          <a:stretch>
            <a:fillRect/>
          </a:stretch>
        </p:blipFill>
        <p:spPr bwMode="auto">
          <a:xfrm>
            <a:off x="176213" y="0"/>
            <a:ext cx="8791575"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533400"/>
            <a:ext cx="8229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457200" y="6356350"/>
            <a:ext cx="182880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Arial" pitchFamily="34" charset="0"/>
                <a:cs typeface="+mn-cs"/>
              </a:defRPr>
            </a:lvl1pPr>
          </a:lstStyle>
          <a:p>
            <a:pPr>
              <a:defRPr/>
            </a:pPr>
            <a:fld id="{B21AEF50-90F8-4609-B71E-6128132A857F}"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93" r:id="rId1"/>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fontAlgn="base">
        <a:spcBef>
          <a:spcPct val="0"/>
        </a:spcBef>
        <a:spcAft>
          <a:spcPct val="0"/>
        </a:spcAft>
        <a:defRPr sz="3600" b="1">
          <a:solidFill>
            <a:schemeClr val="tx1"/>
          </a:solidFill>
          <a:latin typeface="Arial" charset="0"/>
          <a:cs typeface="Arial" charset="0"/>
        </a:defRPr>
      </a:lvl6pPr>
      <a:lvl7pPr marL="914400" algn="ctr" rtl="0" fontAlgn="base">
        <a:spcBef>
          <a:spcPct val="0"/>
        </a:spcBef>
        <a:spcAft>
          <a:spcPct val="0"/>
        </a:spcAft>
        <a:defRPr sz="3600" b="1">
          <a:solidFill>
            <a:schemeClr val="tx1"/>
          </a:solidFill>
          <a:latin typeface="Arial" charset="0"/>
          <a:cs typeface="Arial" charset="0"/>
        </a:defRPr>
      </a:lvl7pPr>
      <a:lvl8pPr marL="1371600" algn="ctr" rtl="0" fontAlgn="base">
        <a:spcBef>
          <a:spcPct val="0"/>
        </a:spcBef>
        <a:spcAft>
          <a:spcPct val="0"/>
        </a:spcAft>
        <a:defRPr sz="3600" b="1">
          <a:solidFill>
            <a:schemeClr val="tx1"/>
          </a:solidFill>
          <a:latin typeface="Arial" charset="0"/>
          <a:cs typeface="Arial" charset="0"/>
        </a:defRPr>
      </a:lvl8pPr>
      <a:lvl9pPr marL="1828800" algn="ctr" rtl="0" fontAlgn="base">
        <a:spcBef>
          <a:spcPct val="0"/>
        </a:spcBef>
        <a:spcAft>
          <a:spcPct val="0"/>
        </a:spcAft>
        <a:defRPr sz="36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2013 Assessment Mgmt System-TEXT.jpg"/>
          <p:cNvPicPr>
            <a:picLocks noChangeAspect="1"/>
          </p:cNvPicPr>
          <p:nvPr userDrawn="1"/>
        </p:nvPicPr>
        <p:blipFill>
          <a:blip r:embed="rId3" cstate="print"/>
          <a:srcRect/>
          <a:stretch>
            <a:fillRect/>
          </a:stretch>
        </p:blipFill>
        <p:spPr bwMode="auto">
          <a:xfrm>
            <a:off x="176213" y="0"/>
            <a:ext cx="8791575"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533400"/>
            <a:ext cx="8229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457200" y="6356350"/>
            <a:ext cx="182880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Arial" pitchFamily="34" charset="0"/>
                <a:cs typeface="+mn-cs"/>
              </a:defRPr>
            </a:lvl1pPr>
          </a:lstStyle>
          <a:p>
            <a:pPr>
              <a:defRPr/>
            </a:pPr>
            <a:fld id="{B21AEF50-90F8-4609-B71E-6128132A857F}"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95" r:id="rId1"/>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fontAlgn="base">
        <a:spcBef>
          <a:spcPct val="0"/>
        </a:spcBef>
        <a:spcAft>
          <a:spcPct val="0"/>
        </a:spcAft>
        <a:defRPr sz="3600" b="1">
          <a:solidFill>
            <a:schemeClr val="tx1"/>
          </a:solidFill>
          <a:latin typeface="Arial" charset="0"/>
          <a:cs typeface="Arial" charset="0"/>
        </a:defRPr>
      </a:lvl6pPr>
      <a:lvl7pPr marL="914400" algn="ctr" rtl="0" fontAlgn="base">
        <a:spcBef>
          <a:spcPct val="0"/>
        </a:spcBef>
        <a:spcAft>
          <a:spcPct val="0"/>
        </a:spcAft>
        <a:defRPr sz="3600" b="1">
          <a:solidFill>
            <a:schemeClr val="tx1"/>
          </a:solidFill>
          <a:latin typeface="Arial" charset="0"/>
          <a:cs typeface="Arial" charset="0"/>
        </a:defRPr>
      </a:lvl7pPr>
      <a:lvl8pPr marL="1371600" algn="ctr" rtl="0" fontAlgn="base">
        <a:spcBef>
          <a:spcPct val="0"/>
        </a:spcBef>
        <a:spcAft>
          <a:spcPct val="0"/>
        </a:spcAft>
        <a:defRPr sz="3600" b="1">
          <a:solidFill>
            <a:schemeClr val="tx1"/>
          </a:solidFill>
          <a:latin typeface="Arial" charset="0"/>
          <a:cs typeface="Arial" charset="0"/>
        </a:defRPr>
      </a:lvl8pPr>
      <a:lvl9pPr marL="1828800" algn="ctr" rtl="0" fontAlgn="base">
        <a:spcBef>
          <a:spcPct val="0"/>
        </a:spcBef>
        <a:spcAft>
          <a:spcPct val="0"/>
        </a:spcAft>
        <a:defRPr sz="36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2013 Assessment Mgmt System-TEXT.jpg"/>
          <p:cNvPicPr>
            <a:picLocks noChangeAspect="1"/>
          </p:cNvPicPr>
          <p:nvPr userDrawn="1"/>
        </p:nvPicPr>
        <p:blipFill>
          <a:blip r:embed="rId3" cstate="print"/>
          <a:srcRect/>
          <a:stretch>
            <a:fillRect/>
          </a:stretch>
        </p:blipFill>
        <p:spPr bwMode="auto">
          <a:xfrm>
            <a:off x="176213" y="0"/>
            <a:ext cx="8791575"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533400"/>
            <a:ext cx="8229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457200" y="6356350"/>
            <a:ext cx="182880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Arial" pitchFamily="34" charset="0"/>
                <a:cs typeface="+mn-cs"/>
              </a:defRPr>
            </a:lvl1pPr>
          </a:lstStyle>
          <a:p>
            <a:pPr>
              <a:defRPr/>
            </a:pPr>
            <a:fld id="{B21AEF50-90F8-4609-B71E-6128132A857F}"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97" r:id="rId1"/>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fontAlgn="base">
        <a:spcBef>
          <a:spcPct val="0"/>
        </a:spcBef>
        <a:spcAft>
          <a:spcPct val="0"/>
        </a:spcAft>
        <a:defRPr sz="3600" b="1">
          <a:solidFill>
            <a:schemeClr val="tx1"/>
          </a:solidFill>
          <a:latin typeface="Arial" charset="0"/>
          <a:cs typeface="Arial" charset="0"/>
        </a:defRPr>
      </a:lvl6pPr>
      <a:lvl7pPr marL="914400" algn="ctr" rtl="0" fontAlgn="base">
        <a:spcBef>
          <a:spcPct val="0"/>
        </a:spcBef>
        <a:spcAft>
          <a:spcPct val="0"/>
        </a:spcAft>
        <a:defRPr sz="3600" b="1">
          <a:solidFill>
            <a:schemeClr val="tx1"/>
          </a:solidFill>
          <a:latin typeface="Arial" charset="0"/>
          <a:cs typeface="Arial" charset="0"/>
        </a:defRPr>
      </a:lvl7pPr>
      <a:lvl8pPr marL="1371600" algn="ctr" rtl="0" fontAlgn="base">
        <a:spcBef>
          <a:spcPct val="0"/>
        </a:spcBef>
        <a:spcAft>
          <a:spcPct val="0"/>
        </a:spcAft>
        <a:defRPr sz="3600" b="1">
          <a:solidFill>
            <a:schemeClr val="tx1"/>
          </a:solidFill>
          <a:latin typeface="Arial" charset="0"/>
          <a:cs typeface="Arial" charset="0"/>
        </a:defRPr>
      </a:lvl8pPr>
      <a:lvl9pPr marL="1828800" algn="ctr" rtl="0" fontAlgn="base">
        <a:spcBef>
          <a:spcPct val="0"/>
        </a:spcBef>
        <a:spcAft>
          <a:spcPct val="0"/>
        </a:spcAft>
        <a:defRPr sz="36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2013 Assessment Mgmt System-TEXT.jpg"/>
          <p:cNvPicPr>
            <a:picLocks noChangeAspect="1"/>
          </p:cNvPicPr>
          <p:nvPr userDrawn="1"/>
        </p:nvPicPr>
        <p:blipFill>
          <a:blip r:embed="rId3" cstate="print"/>
          <a:srcRect/>
          <a:stretch>
            <a:fillRect/>
          </a:stretch>
        </p:blipFill>
        <p:spPr bwMode="auto">
          <a:xfrm>
            <a:off x="176213" y="0"/>
            <a:ext cx="8791575"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533400"/>
            <a:ext cx="8229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457200" y="6356350"/>
            <a:ext cx="182880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Arial" pitchFamily="34" charset="0"/>
                <a:cs typeface="+mn-cs"/>
              </a:defRPr>
            </a:lvl1pPr>
          </a:lstStyle>
          <a:p>
            <a:pPr>
              <a:defRPr/>
            </a:pPr>
            <a:fld id="{B21AEF50-90F8-4609-B71E-6128132A857F}"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99" r:id="rId1"/>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fontAlgn="base">
        <a:spcBef>
          <a:spcPct val="0"/>
        </a:spcBef>
        <a:spcAft>
          <a:spcPct val="0"/>
        </a:spcAft>
        <a:defRPr sz="3600" b="1">
          <a:solidFill>
            <a:schemeClr val="tx1"/>
          </a:solidFill>
          <a:latin typeface="Arial" charset="0"/>
          <a:cs typeface="Arial" charset="0"/>
        </a:defRPr>
      </a:lvl6pPr>
      <a:lvl7pPr marL="914400" algn="ctr" rtl="0" fontAlgn="base">
        <a:spcBef>
          <a:spcPct val="0"/>
        </a:spcBef>
        <a:spcAft>
          <a:spcPct val="0"/>
        </a:spcAft>
        <a:defRPr sz="3600" b="1">
          <a:solidFill>
            <a:schemeClr val="tx1"/>
          </a:solidFill>
          <a:latin typeface="Arial" charset="0"/>
          <a:cs typeface="Arial" charset="0"/>
        </a:defRPr>
      </a:lvl7pPr>
      <a:lvl8pPr marL="1371600" algn="ctr" rtl="0" fontAlgn="base">
        <a:spcBef>
          <a:spcPct val="0"/>
        </a:spcBef>
        <a:spcAft>
          <a:spcPct val="0"/>
        </a:spcAft>
        <a:defRPr sz="3600" b="1">
          <a:solidFill>
            <a:schemeClr val="tx1"/>
          </a:solidFill>
          <a:latin typeface="Arial" charset="0"/>
          <a:cs typeface="Arial" charset="0"/>
        </a:defRPr>
      </a:lvl8pPr>
      <a:lvl9pPr marL="1828800" algn="ctr" rtl="0" fontAlgn="base">
        <a:spcBef>
          <a:spcPct val="0"/>
        </a:spcBef>
        <a:spcAft>
          <a:spcPct val="0"/>
        </a:spcAft>
        <a:defRPr sz="36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2013 Assessment Mgmt System-TEXT.jpg"/>
          <p:cNvPicPr>
            <a:picLocks noChangeAspect="1"/>
          </p:cNvPicPr>
          <p:nvPr userDrawn="1"/>
        </p:nvPicPr>
        <p:blipFill>
          <a:blip r:embed="rId3" cstate="print"/>
          <a:srcRect/>
          <a:stretch>
            <a:fillRect/>
          </a:stretch>
        </p:blipFill>
        <p:spPr bwMode="auto">
          <a:xfrm>
            <a:off x="176213" y="0"/>
            <a:ext cx="8791575"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533400"/>
            <a:ext cx="8229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457200" y="6356350"/>
            <a:ext cx="182880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Arial" pitchFamily="34" charset="0"/>
                <a:cs typeface="+mn-cs"/>
              </a:defRPr>
            </a:lvl1pPr>
          </a:lstStyle>
          <a:p>
            <a:pPr>
              <a:defRPr/>
            </a:pPr>
            <a:fld id="{B21AEF50-90F8-4609-B71E-6128132A857F}"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01" r:id="rId1"/>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fontAlgn="base">
        <a:spcBef>
          <a:spcPct val="0"/>
        </a:spcBef>
        <a:spcAft>
          <a:spcPct val="0"/>
        </a:spcAft>
        <a:defRPr sz="3600" b="1">
          <a:solidFill>
            <a:schemeClr val="tx1"/>
          </a:solidFill>
          <a:latin typeface="Arial" charset="0"/>
          <a:cs typeface="Arial" charset="0"/>
        </a:defRPr>
      </a:lvl6pPr>
      <a:lvl7pPr marL="914400" algn="ctr" rtl="0" fontAlgn="base">
        <a:spcBef>
          <a:spcPct val="0"/>
        </a:spcBef>
        <a:spcAft>
          <a:spcPct val="0"/>
        </a:spcAft>
        <a:defRPr sz="3600" b="1">
          <a:solidFill>
            <a:schemeClr val="tx1"/>
          </a:solidFill>
          <a:latin typeface="Arial" charset="0"/>
          <a:cs typeface="Arial" charset="0"/>
        </a:defRPr>
      </a:lvl7pPr>
      <a:lvl8pPr marL="1371600" algn="ctr" rtl="0" fontAlgn="base">
        <a:spcBef>
          <a:spcPct val="0"/>
        </a:spcBef>
        <a:spcAft>
          <a:spcPct val="0"/>
        </a:spcAft>
        <a:defRPr sz="3600" b="1">
          <a:solidFill>
            <a:schemeClr val="tx1"/>
          </a:solidFill>
          <a:latin typeface="Arial" charset="0"/>
          <a:cs typeface="Arial" charset="0"/>
        </a:defRPr>
      </a:lvl8pPr>
      <a:lvl9pPr marL="1828800" algn="ctr" rtl="0" fontAlgn="base">
        <a:spcBef>
          <a:spcPct val="0"/>
        </a:spcBef>
        <a:spcAft>
          <a:spcPct val="0"/>
        </a:spcAft>
        <a:defRPr sz="36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2013 Assessment Mgmt System-TEXT.jpg"/>
          <p:cNvPicPr>
            <a:picLocks noChangeAspect="1"/>
          </p:cNvPicPr>
          <p:nvPr userDrawn="1"/>
        </p:nvPicPr>
        <p:blipFill>
          <a:blip r:embed="rId3" cstate="print"/>
          <a:srcRect/>
          <a:stretch>
            <a:fillRect/>
          </a:stretch>
        </p:blipFill>
        <p:spPr bwMode="auto">
          <a:xfrm>
            <a:off x="176213" y="0"/>
            <a:ext cx="8791575"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533400"/>
            <a:ext cx="8229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457200" y="6356350"/>
            <a:ext cx="182880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Arial" pitchFamily="34" charset="0"/>
                <a:cs typeface="+mn-cs"/>
              </a:defRPr>
            </a:lvl1pPr>
          </a:lstStyle>
          <a:p>
            <a:pPr>
              <a:defRPr/>
            </a:pPr>
            <a:fld id="{B21AEF50-90F8-4609-B71E-6128132A857F}"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03" r:id="rId1"/>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fontAlgn="base">
        <a:spcBef>
          <a:spcPct val="0"/>
        </a:spcBef>
        <a:spcAft>
          <a:spcPct val="0"/>
        </a:spcAft>
        <a:defRPr sz="3600" b="1">
          <a:solidFill>
            <a:schemeClr val="tx1"/>
          </a:solidFill>
          <a:latin typeface="Arial" charset="0"/>
          <a:cs typeface="Arial" charset="0"/>
        </a:defRPr>
      </a:lvl6pPr>
      <a:lvl7pPr marL="914400" algn="ctr" rtl="0" fontAlgn="base">
        <a:spcBef>
          <a:spcPct val="0"/>
        </a:spcBef>
        <a:spcAft>
          <a:spcPct val="0"/>
        </a:spcAft>
        <a:defRPr sz="3600" b="1">
          <a:solidFill>
            <a:schemeClr val="tx1"/>
          </a:solidFill>
          <a:latin typeface="Arial" charset="0"/>
          <a:cs typeface="Arial" charset="0"/>
        </a:defRPr>
      </a:lvl7pPr>
      <a:lvl8pPr marL="1371600" algn="ctr" rtl="0" fontAlgn="base">
        <a:spcBef>
          <a:spcPct val="0"/>
        </a:spcBef>
        <a:spcAft>
          <a:spcPct val="0"/>
        </a:spcAft>
        <a:defRPr sz="3600" b="1">
          <a:solidFill>
            <a:schemeClr val="tx1"/>
          </a:solidFill>
          <a:latin typeface="Arial" charset="0"/>
          <a:cs typeface="Arial" charset="0"/>
        </a:defRPr>
      </a:lvl8pPr>
      <a:lvl9pPr marL="1828800" algn="ctr" rtl="0" fontAlgn="base">
        <a:spcBef>
          <a:spcPct val="0"/>
        </a:spcBef>
        <a:spcAft>
          <a:spcPct val="0"/>
        </a:spcAft>
        <a:defRPr sz="36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2013 Assessment Mgmt System-TEXT.jpg"/>
          <p:cNvPicPr>
            <a:picLocks noChangeAspect="1"/>
          </p:cNvPicPr>
          <p:nvPr userDrawn="1"/>
        </p:nvPicPr>
        <p:blipFill>
          <a:blip r:embed="rId3" cstate="print"/>
          <a:srcRect/>
          <a:stretch>
            <a:fillRect/>
          </a:stretch>
        </p:blipFill>
        <p:spPr bwMode="auto">
          <a:xfrm>
            <a:off x="176213" y="0"/>
            <a:ext cx="8791575"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533400"/>
            <a:ext cx="8229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457200" y="6356350"/>
            <a:ext cx="182880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Arial" pitchFamily="34" charset="0"/>
                <a:cs typeface="+mn-cs"/>
              </a:defRPr>
            </a:lvl1pPr>
          </a:lstStyle>
          <a:p>
            <a:pPr>
              <a:defRPr/>
            </a:pPr>
            <a:fld id="{B21AEF50-90F8-4609-B71E-6128132A857F}"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05" r:id="rId1"/>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fontAlgn="base">
        <a:spcBef>
          <a:spcPct val="0"/>
        </a:spcBef>
        <a:spcAft>
          <a:spcPct val="0"/>
        </a:spcAft>
        <a:defRPr sz="3600" b="1">
          <a:solidFill>
            <a:schemeClr val="tx1"/>
          </a:solidFill>
          <a:latin typeface="Arial" charset="0"/>
          <a:cs typeface="Arial" charset="0"/>
        </a:defRPr>
      </a:lvl6pPr>
      <a:lvl7pPr marL="914400" algn="ctr" rtl="0" fontAlgn="base">
        <a:spcBef>
          <a:spcPct val="0"/>
        </a:spcBef>
        <a:spcAft>
          <a:spcPct val="0"/>
        </a:spcAft>
        <a:defRPr sz="3600" b="1">
          <a:solidFill>
            <a:schemeClr val="tx1"/>
          </a:solidFill>
          <a:latin typeface="Arial" charset="0"/>
          <a:cs typeface="Arial" charset="0"/>
        </a:defRPr>
      </a:lvl7pPr>
      <a:lvl8pPr marL="1371600" algn="ctr" rtl="0" fontAlgn="base">
        <a:spcBef>
          <a:spcPct val="0"/>
        </a:spcBef>
        <a:spcAft>
          <a:spcPct val="0"/>
        </a:spcAft>
        <a:defRPr sz="3600" b="1">
          <a:solidFill>
            <a:schemeClr val="tx1"/>
          </a:solidFill>
          <a:latin typeface="Arial" charset="0"/>
          <a:cs typeface="Arial" charset="0"/>
        </a:defRPr>
      </a:lvl8pPr>
      <a:lvl9pPr marL="1828800" algn="ctr" rtl="0" fontAlgn="base">
        <a:spcBef>
          <a:spcPct val="0"/>
        </a:spcBef>
        <a:spcAft>
          <a:spcPct val="0"/>
        </a:spcAft>
        <a:defRPr sz="36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2013 Assessment Mgmt System-TEXT.jpg"/>
          <p:cNvPicPr>
            <a:picLocks noChangeAspect="1"/>
          </p:cNvPicPr>
          <p:nvPr userDrawn="1"/>
        </p:nvPicPr>
        <p:blipFill>
          <a:blip r:embed="rId3" cstate="print"/>
          <a:srcRect/>
          <a:stretch>
            <a:fillRect/>
          </a:stretch>
        </p:blipFill>
        <p:spPr bwMode="auto">
          <a:xfrm>
            <a:off x="176213" y="0"/>
            <a:ext cx="8791575"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533400"/>
            <a:ext cx="8229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457200" y="6356350"/>
            <a:ext cx="182880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Arial" pitchFamily="34" charset="0"/>
                <a:cs typeface="+mn-cs"/>
              </a:defRPr>
            </a:lvl1pPr>
          </a:lstStyle>
          <a:p>
            <a:pPr>
              <a:defRPr/>
            </a:pPr>
            <a:fld id="{B21AEF50-90F8-4609-B71E-6128132A857F}"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07" r:id="rId1"/>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fontAlgn="base">
        <a:spcBef>
          <a:spcPct val="0"/>
        </a:spcBef>
        <a:spcAft>
          <a:spcPct val="0"/>
        </a:spcAft>
        <a:defRPr sz="3600" b="1">
          <a:solidFill>
            <a:schemeClr val="tx1"/>
          </a:solidFill>
          <a:latin typeface="Arial" charset="0"/>
          <a:cs typeface="Arial" charset="0"/>
        </a:defRPr>
      </a:lvl6pPr>
      <a:lvl7pPr marL="914400" algn="ctr" rtl="0" fontAlgn="base">
        <a:spcBef>
          <a:spcPct val="0"/>
        </a:spcBef>
        <a:spcAft>
          <a:spcPct val="0"/>
        </a:spcAft>
        <a:defRPr sz="3600" b="1">
          <a:solidFill>
            <a:schemeClr val="tx1"/>
          </a:solidFill>
          <a:latin typeface="Arial" charset="0"/>
          <a:cs typeface="Arial" charset="0"/>
        </a:defRPr>
      </a:lvl7pPr>
      <a:lvl8pPr marL="1371600" algn="ctr" rtl="0" fontAlgn="base">
        <a:spcBef>
          <a:spcPct val="0"/>
        </a:spcBef>
        <a:spcAft>
          <a:spcPct val="0"/>
        </a:spcAft>
        <a:defRPr sz="3600" b="1">
          <a:solidFill>
            <a:schemeClr val="tx1"/>
          </a:solidFill>
          <a:latin typeface="Arial" charset="0"/>
          <a:cs typeface="Arial" charset="0"/>
        </a:defRPr>
      </a:lvl8pPr>
      <a:lvl9pPr marL="1828800" algn="ctr" rtl="0" fontAlgn="base">
        <a:spcBef>
          <a:spcPct val="0"/>
        </a:spcBef>
        <a:spcAft>
          <a:spcPct val="0"/>
        </a:spcAft>
        <a:defRPr sz="36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7EAE9"/>
        </a:solidFill>
        <a:effectLst/>
      </p:bgPr>
    </p:bg>
    <p:spTree>
      <p:nvGrpSpPr>
        <p:cNvPr id="1" name=""/>
        <p:cNvGrpSpPr/>
        <p:nvPr/>
      </p:nvGrpSpPr>
      <p:grpSpPr>
        <a:xfrm>
          <a:off x="0" y="0"/>
          <a:ext cx="0" cy="0"/>
          <a:chOff x="0" y="0"/>
          <a:chExt cx="0" cy="0"/>
        </a:xfrm>
      </p:grpSpPr>
      <p:pic>
        <p:nvPicPr>
          <p:cNvPr id="7" name="Picture 6" descr="2013 Assessment ELL-TEXT.jpg"/>
          <p:cNvPicPr>
            <a:picLocks noChangeAspect="1"/>
          </p:cNvPicPr>
          <p:nvPr userDrawn="1"/>
        </p:nvPicPr>
        <p:blipFill>
          <a:blip r:embed="rId5" cstate="print"/>
          <a:stretch>
            <a:fillRect/>
          </a:stretch>
        </p:blipFill>
        <p:spPr>
          <a:xfrm>
            <a:off x="228600" y="228600"/>
            <a:ext cx="8686800" cy="6400800"/>
          </a:xfrm>
          <a:prstGeom prst="rect">
            <a:avLst/>
          </a:prstGeom>
          <a:solidFill>
            <a:srgbClr val="FFCCCC"/>
          </a:solidFill>
        </p:spPr>
      </p:pic>
      <p:sp>
        <p:nvSpPr>
          <p:cNvPr id="3" name="Text Placeholder 2"/>
          <p:cNvSpPr>
            <a:spLocks noGrp="1"/>
          </p:cNvSpPr>
          <p:nvPr>
            <p:ph type="body" idx="1"/>
          </p:nvPr>
        </p:nvSpPr>
        <p:spPr>
          <a:xfrm>
            <a:off x="457200" y="914400"/>
            <a:ext cx="8229600" cy="4953000"/>
          </a:xfrm>
          <a:prstGeom prst="rect">
            <a:avLst/>
          </a:prstGeom>
          <a:solidFill>
            <a:srgbClr val="F7EAE9"/>
          </a:solidFill>
          <a:effectLst>
            <a:outerShdw blurRad="50800" dist="38100" dir="2700000" sx="101000" sy="101000" algn="tl" rotWithShape="0">
              <a:prstClr val="black">
                <a:alpha val="40000"/>
              </a:prstClr>
            </a:outerShdw>
          </a:effectLst>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2013 Assessment Mgmt System-TEXT.jpg"/>
          <p:cNvPicPr>
            <a:picLocks noChangeAspect="1"/>
          </p:cNvPicPr>
          <p:nvPr userDrawn="1"/>
        </p:nvPicPr>
        <p:blipFill>
          <a:blip r:embed="rId3" cstate="print"/>
          <a:srcRect/>
          <a:stretch>
            <a:fillRect/>
          </a:stretch>
        </p:blipFill>
        <p:spPr bwMode="auto">
          <a:xfrm>
            <a:off x="176213" y="0"/>
            <a:ext cx="8791575"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533400"/>
            <a:ext cx="8229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457200" y="6356350"/>
            <a:ext cx="182880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Arial" pitchFamily="34" charset="0"/>
                <a:cs typeface="+mn-cs"/>
              </a:defRPr>
            </a:lvl1pPr>
          </a:lstStyle>
          <a:p>
            <a:pPr>
              <a:defRPr/>
            </a:pPr>
            <a:fld id="{B21AEF50-90F8-4609-B71E-6128132A857F}"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09" r:id="rId1"/>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fontAlgn="base">
        <a:spcBef>
          <a:spcPct val="0"/>
        </a:spcBef>
        <a:spcAft>
          <a:spcPct val="0"/>
        </a:spcAft>
        <a:defRPr sz="3600" b="1">
          <a:solidFill>
            <a:schemeClr val="tx1"/>
          </a:solidFill>
          <a:latin typeface="Arial" charset="0"/>
          <a:cs typeface="Arial" charset="0"/>
        </a:defRPr>
      </a:lvl6pPr>
      <a:lvl7pPr marL="914400" algn="ctr" rtl="0" fontAlgn="base">
        <a:spcBef>
          <a:spcPct val="0"/>
        </a:spcBef>
        <a:spcAft>
          <a:spcPct val="0"/>
        </a:spcAft>
        <a:defRPr sz="3600" b="1">
          <a:solidFill>
            <a:schemeClr val="tx1"/>
          </a:solidFill>
          <a:latin typeface="Arial" charset="0"/>
          <a:cs typeface="Arial" charset="0"/>
        </a:defRPr>
      </a:lvl7pPr>
      <a:lvl8pPr marL="1371600" algn="ctr" rtl="0" fontAlgn="base">
        <a:spcBef>
          <a:spcPct val="0"/>
        </a:spcBef>
        <a:spcAft>
          <a:spcPct val="0"/>
        </a:spcAft>
        <a:defRPr sz="3600" b="1">
          <a:solidFill>
            <a:schemeClr val="tx1"/>
          </a:solidFill>
          <a:latin typeface="Arial" charset="0"/>
          <a:cs typeface="Arial" charset="0"/>
        </a:defRPr>
      </a:lvl8pPr>
      <a:lvl9pPr marL="1828800" algn="ctr" rtl="0" fontAlgn="base">
        <a:spcBef>
          <a:spcPct val="0"/>
        </a:spcBef>
        <a:spcAft>
          <a:spcPct val="0"/>
        </a:spcAft>
        <a:defRPr sz="36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2013 Assessment Mgmt System-TEXT.jpg"/>
          <p:cNvPicPr>
            <a:picLocks noChangeAspect="1"/>
          </p:cNvPicPr>
          <p:nvPr userDrawn="1"/>
        </p:nvPicPr>
        <p:blipFill>
          <a:blip r:embed="rId3" cstate="print"/>
          <a:srcRect/>
          <a:stretch>
            <a:fillRect/>
          </a:stretch>
        </p:blipFill>
        <p:spPr bwMode="auto">
          <a:xfrm>
            <a:off x="176213" y="0"/>
            <a:ext cx="8791575"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533400"/>
            <a:ext cx="8229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457200" y="6356350"/>
            <a:ext cx="182880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Arial" pitchFamily="34" charset="0"/>
                <a:cs typeface="+mn-cs"/>
              </a:defRPr>
            </a:lvl1pPr>
          </a:lstStyle>
          <a:p>
            <a:pPr>
              <a:defRPr/>
            </a:pPr>
            <a:fld id="{B21AEF50-90F8-4609-B71E-6128132A857F}"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11" r:id="rId1"/>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fontAlgn="base">
        <a:spcBef>
          <a:spcPct val="0"/>
        </a:spcBef>
        <a:spcAft>
          <a:spcPct val="0"/>
        </a:spcAft>
        <a:defRPr sz="3600" b="1">
          <a:solidFill>
            <a:schemeClr val="tx1"/>
          </a:solidFill>
          <a:latin typeface="Arial" charset="0"/>
          <a:cs typeface="Arial" charset="0"/>
        </a:defRPr>
      </a:lvl6pPr>
      <a:lvl7pPr marL="914400" algn="ctr" rtl="0" fontAlgn="base">
        <a:spcBef>
          <a:spcPct val="0"/>
        </a:spcBef>
        <a:spcAft>
          <a:spcPct val="0"/>
        </a:spcAft>
        <a:defRPr sz="3600" b="1">
          <a:solidFill>
            <a:schemeClr val="tx1"/>
          </a:solidFill>
          <a:latin typeface="Arial" charset="0"/>
          <a:cs typeface="Arial" charset="0"/>
        </a:defRPr>
      </a:lvl7pPr>
      <a:lvl8pPr marL="1371600" algn="ctr" rtl="0" fontAlgn="base">
        <a:spcBef>
          <a:spcPct val="0"/>
        </a:spcBef>
        <a:spcAft>
          <a:spcPct val="0"/>
        </a:spcAft>
        <a:defRPr sz="3600" b="1">
          <a:solidFill>
            <a:schemeClr val="tx1"/>
          </a:solidFill>
          <a:latin typeface="Arial" charset="0"/>
          <a:cs typeface="Arial" charset="0"/>
        </a:defRPr>
      </a:lvl8pPr>
      <a:lvl9pPr marL="1828800" algn="ctr" rtl="0" fontAlgn="base">
        <a:spcBef>
          <a:spcPct val="0"/>
        </a:spcBef>
        <a:spcAft>
          <a:spcPct val="0"/>
        </a:spcAft>
        <a:defRPr sz="36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2013 Assessment Mgmt System-TEXT.jpg"/>
          <p:cNvPicPr>
            <a:picLocks noChangeAspect="1"/>
          </p:cNvPicPr>
          <p:nvPr userDrawn="1"/>
        </p:nvPicPr>
        <p:blipFill>
          <a:blip r:embed="rId3" cstate="print"/>
          <a:srcRect/>
          <a:stretch>
            <a:fillRect/>
          </a:stretch>
        </p:blipFill>
        <p:spPr bwMode="auto">
          <a:xfrm>
            <a:off x="176213" y="0"/>
            <a:ext cx="8791575"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533400"/>
            <a:ext cx="8229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457200" y="6356350"/>
            <a:ext cx="182880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Arial" pitchFamily="34" charset="0"/>
                <a:cs typeface="+mn-cs"/>
              </a:defRPr>
            </a:lvl1pPr>
          </a:lstStyle>
          <a:p>
            <a:pPr>
              <a:defRPr/>
            </a:pPr>
            <a:fld id="{B21AEF50-90F8-4609-B71E-6128132A857F}"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13" r:id="rId1"/>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fontAlgn="base">
        <a:spcBef>
          <a:spcPct val="0"/>
        </a:spcBef>
        <a:spcAft>
          <a:spcPct val="0"/>
        </a:spcAft>
        <a:defRPr sz="3600" b="1">
          <a:solidFill>
            <a:schemeClr val="tx1"/>
          </a:solidFill>
          <a:latin typeface="Arial" charset="0"/>
          <a:cs typeface="Arial" charset="0"/>
        </a:defRPr>
      </a:lvl6pPr>
      <a:lvl7pPr marL="914400" algn="ctr" rtl="0" fontAlgn="base">
        <a:spcBef>
          <a:spcPct val="0"/>
        </a:spcBef>
        <a:spcAft>
          <a:spcPct val="0"/>
        </a:spcAft>
        <a:defRPr sz="3600" b="1">
          <a:solidFill>
            <a:schemeClr val="tx1"/>
          </a:solidFill>
          <a:latin typeface="Arial" charset="0"/>
          <a:cs typeface="Arial" charset="0"/>
        </a:defRPr>
      </a:lvl7pPr>
      <a:lvl8pPr marL="1371600" algn="ctr" rtl="0" fontAlgn="base">
        <a:spcBef>
          <a:spcPct val="0"/>
        </a:spcBef>
        <a:spcAft>
          <a:spcPct val="0"/>
        </a:spcAft>
        <a:defRPr sz="3600" b="1">
          <a:solidFill>
            <a:schemeClr val="tx1"/>
          </a:solidFill>
          <a:latin typeface="Arial" charset="0"/>
          <a:cs typeface="Arial" charset="0"/>
        </a:defRPr>
      </a:lvl8pPr>
      <a:lvl9pPr marL="1828800" algn="ctr" rtl="0" fontAlgn="base">
        <a:spcBef>
          <a:spcPct val="0"/>
        </a:spcBef>
        <a:spcAft>
          <a:spcPct val="0"/>
        </a:spcAft>
        <a:defRPr sz="36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2013 Assessment Mgmt System-TEXT.jpg"/>
          <p:cNvPicPr>
            <a:picLocks noChangeAspect="1"/>
          </p:cNvPicPr>
          <p:nvPr userDrawn="1"/>
        </p:nvPicPr>
        <p:blipFill>
          <a:blip r:embed="rId3" cstate="print"/>
          <a:srcRect/>
          <a:stretch>
            <a:fillRect/>
          </a:stretch>
        </p:blipFill>
        <p:spPr bwMode="auto">
          <a:xfrm>
            <a:off x="176213" y="0"/>
            <a:ext cx="8791575"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533400"/>
            <a:ext cx="8229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457200" y="6356350"/>
            <a:ext cx="182880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Arial" pitchFamily="34" charset="0"/>
                <a:cs typeface="+mn-cs"/>
              </a:defRPr>
            </a:lvl1pPr>
          </a:lstStyle>
          <a:p>
            <a:pPr>
              <a:defRPr/>
            </a:pPr>
            <a:fld id="{B21AEF50-90F8-4609-B71E-6128132A857F}"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15" r:id="rId1"/>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fontAlgn="base">
        <a:spcBef>
          <a:spcPct val="0"/>
        </a:spcBef>
        <a:spcAft>
          <a:spcPct val="0"/>
        </a:spcAft>
        <a:defRPr sz="3600" b="1">
          <a:solidFill>
            <a:schemeClr val="tx1"/>
          </a:solidFill>
          <a:latin typeface="Arial" charset="0"/>
          <a:cs typeface="Arial" charset="0"/>
        </a:defRPr>
      </a:lvl6pPr>
      <a:lvl7pPr marL="914400" algn="ctr" rtl="0" fontAlgn="base">
        <a:spcBef>
          <a:spcPct val="0"/>
        </a:spcBef>
        <a:spcAft>
          <a:spcPct val="0"/>
        </a:spcAft>
        <a:defRPr sz="3600" b="1">
          <a:solidFill>
            <a:schemeClr val="tx1"/>
          </a:solidFill>
          <a:latin typeface="Arial" charset="0"/>
          <a:cs typeface="Arial" charset="0"/>
        </a:defRPr>
      </a:lvl7pPr>
      <a:lvl8pPr marL="1371600" algn="ctr" rtl="0" fontAlgn="base">
        <a:spcBef>
          <a:spcPct val="0"/>
        </a:spcBef>
        <a:spcAft>
          <a:spcPct val="0"/>
        </a:spcAft>
        <a:defRPr sz="3600" b="1">
          <a:solidFill>
            <a:schemeClr val="tx1"/>
          </a:solidFill>
          <a:latin typeface="Arial" charset="0"/>
          <a:cs typeface="Arial" charset="0"/>
        </a:defRPr>
      </a:lvl8pPr>
      <a:lvl9pPr marL="1828800" algn="ctr" rtl="0" fontAlgn="base">
        <a:spcBef>
          <a:spcPct val="0"/>
        </a:spcBef>
        <a:spcAft>
          <a:spcPct val="0"/>
        </a:spcAft>
        <a:defRPr sz="36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2013 Assessment Mgmt System-TEXT.jpg"/>
          <p:cNvPicPr>
            <a:picLocks noChangeAspect="1"/>
          </p:cNvPicPr>
          <p:nvPr userDrawn="1"/>
        </p:nvPicPr>
        <p:blipFill>
          <a:blip r:embed="rId3" cstate="print"/>
          <a:srcRect/>
          <a:stretch>
            <a:fillRect/>
          </a:stretch>
        </p:blipFill>
        <p:spPr bwMode="auto">
          <a:xfrm>
            <a:off x="176213" y="0"/>
            <a:ext cx="8791575"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533400"/>
            <a:ext cx="8229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457200" y="6356350"/>
            <a:ext cx="182880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Arial" pitchFamily="34" charset="0"/>
                <a:cs typeface="+mn-cs"/>
              </a:defRPr>
            </a:lvl1pPr>
          </a:lstStyle>
          <a:p>
            <a:pPr>
              <a:defRPr/>
            </a:pPr>
            <a:fld id="{B21AEF50-90F8-4609-B71E-6128132A857F}"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17" r:id="rId1"/>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fontAlgn="base">
        <a:spcBef>
          <a:spcPct val="0"/>
        </a:spcBef>
        <a:spcAft>
          <a:spcPct val="0"/>
        </a:spcAft>
        <a:defRPr sz="3600" b="1">
          <a:solidFill>
            <a:schemeClr val="tx1"/>
          </a:solidFill>
          <a:latin typeface="Arial" charset="0"/>
          <a:cs typeface="Arial" charset="0"/>
        </a:defRPr>
      </a:lvl6pPr>
      <a:lvl7pPr marL="914400" algn="ctr" rtl="0" fontAlgn="base">
        <a:spcBef>
          <a:spcPct val="0"/>
        </a:spcBef>
        <a:spcAft>
          <a:spcPct val="0"/>
        </a:spcAft>
        <a:defRPr sz="3600" b="1">
          <a:solidFill>
            <a:schemeClr val="tx1"/>
          </a:solidFill>
          <a:latin typeface="Arial" charset="0"/>
          <a:cs typeface="Arial" charset="0"/>
        </a:defRPr>
      </a:lvl7pPr>
      <a:lvl8pPr marL="1371600" algn="ctr" rtl="0" fontAlgn="base">
        <a:spcBef>
          <a:spcPct val="0"/>
        </a:spcBef>
        <a:spcAft>
          <a:spcPct val="0"/>
        </a:spcAft>
        <a:defRPr sz="3600" b="1">
          <a:solidFill>
            <a:schemeClr val="tx1"/>
          </a:solidFill>
          <a:latin typeface="Arial" charset="0"/>
          <a:cs typeface="Arial" charset="0"/>
        </a:defRPr>
      </a:lvl8pPr>
      <a:lvl9pPr marL="1828800" algn="ctr" rtl="0" fontAlgn="base">
        <a:spcBef>
          <a:spcPct val="0"/>
        </a:spcBef>
        <a:spcAft>
          <a:spcPct val="0"/>
        </a:spcAft>
        <a:defRPr sz="36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2013 Assessment Mgmt System-TEXT.jpg"/>
          <p:cNvPicPr>
            <a:picLocks noChangeAspect="1"/>
          </p:cNvPicPr>
          <p:nvPr userDrawn="1"/>
        </p:nvPicPr>
        <p:blipFill>
          <a:blip r:embed="rId3" cstate="print"/>
          <a:srcRect/>
          <a:stretch>
            <a:fillRect/>
          </a:stretch>
        </p:blipFill>
        <p:spPr bwMode="auto">
          <a:xfrm>
            <a:off x="176213" y="0"/>
            <a:ext cx="8791575"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533400"/>
            <a:ext cx="8229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457200" y="6356350"/>
            <a:ext cx="182880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Arial" pitchFamily="34" charset="0"/>
                <a:cs typeface="+mn-cs"/>
              </a:defRPr>
            </a:lvl1pPr>
          </a:lstStyle>
          <a:p>
            <a:pPr>
              <a:defRPr/>
            </a:pPr>
            <a:fld id="{B21AEF50-90F8-4609-B71E-6128132A857F}"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19" r:id="rId1"/>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fontAlgn="base">
        <a:spcBef>
          <a:spcPct val="0"/>
        </a:spcBef>
        <a:spcAft>
          <a:spcPct val="0"/>
        </a:spcAft>
        <a:defRPr sz="3600" b="1">
          <a:solidFill>
            <a:schemeClr val="tx1"/>
          </a:solidFill>
          <a:latin typeface="Arial" charset="0"/>
          <a:cs typeface="Arial" charset="0"/>
        </a:defRPr>
      </a:lvl6pPr>
      <a:lvl7pPr marL="914400" algn="ctr" rtl="0" fontAlgn="base">
        <a:spcBef>
          <a:spcPct val="0"/>
        </a:spcBef>
        <a:spcAft>
          <a:spcPct val="0"/>
        </a:spcAft>
        <a:defRPr sz="3600" b="1">
          <a:solidFill>
            <a:schemeClr val="tx1"/>
          </a:solidFill>
          <a:latin typeface="Arial" charset="0"/>
          <a:cs typeface="Arial" charset="0"/>
        </a:defRPr>
      </a:lvl7pPr>
      <a:lvl8pPr marL="1371600" algn="ctr" rtl="0" fontAlgn="base">
        <a:spcBef>
          <a:spcPct val="0"/>
        </a:spcBef>
        <a:spcAft>
          <a:spcPct val="0"/>
        </a:spcAft>
        <a:defRPr sz="3600" b="1">
          <a:solidFill>
            <a:schemeClr val="tx1"/>
          </a:solidFill>
          <a:latin typeface="Arial" charset="0"/>
          <a:cs typeface="Arial" charset="0"/>
        </a:defRPr>
      </a:lvl8pPr>
      <a:lvl9pPr marL="1828800" algn="ctr" rtl="0" fontAlgn="base">
        <a:spcBef>
          <a:spcPct val="0"/>
        </a:spcBef>
        <a:spcAft>
          <a:spcPct val="0"/>
        </a:spcAft>
        <a:defRPr sz="36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2013 Assessment Mgmt System-TEXT.jpg"/>
          <p:cNvPicPr>
            <a:picLocks noChangeAspect="1"/>
          </p:cNvPicPr>
          <p:nvPr userDrawn="1"/>
        </p:nvPicPr>
        <p:blipFill>
          <a:blip r:embed="rId3" cstate="print"/>
          <a:srcRect/>
          <a:stretch>
            <a:fillRect/>
          </a:stretch>
        </p:blipFill>
        <p:spPr bwMode="auto">
          <a:xfrm>
            <a:off x="176213" y="0"/>
            <a:ext cx="8791575"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533400"/>
            <a:ext cx="8229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457200" y="6356350"/>
            <a:ext cx="182880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Arial" pitchFamily="34" charset="0"/>
                <a:cs typeface="+mn-cs"/>
              </a:defRPr>
            </a:lvl1pPr>
          </a:lstStyle>
          <a:p>
            <a:pPr>
              <a:defRPr/>
            </a:pPr>
            <a:fld id="{B21AEF50-90F8-4609-B71E-6128132A857F}"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21" r:id="rId1"/>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fontAlgn="base">
        <a:spcBef>
          <a:spcPct val="0"/>
        </a:spcBef>
        <a:spcAft>
          <a:spcPct val="0"/>
        </a:spcAft>
        <a:defRPr sz="3600" b="1">
          <a:solidFill>
            <a:schemeClr val="tx1"/>
          </a:solidFill>
          <a:latin typeface="Arial" charset="0"/>
          <a:cs typeface="Arial" charset="0"/>
        </a:defRPr>
      </a:lvl6pPr>
      <a:lvl7pPr marL="914400" algn="ctr" rtl="0" fontAlgn="base">
        <a:spcBef>
          <a:spcPct val="0"/>
        </a:spcBef>
        <a:spcAft>
          <a:spcPct val="0"/>
        </a:spcAft>
        <a:defRPr sz="3600" b="1">
          <a:solidFill>
            <a:schemeClr val="tx1"/>
          </a:solidFill>
          <a:latin typeface="Arial" charset="0"/>
          <a:cs typeface="Arial" charset="0"/>
        </a:defRPr>
      </a:lvl7pPr>
      <a:lvl8pPr marL="1371600" algn="ctr" rtl="0" fontAlgn="base">
        <a:spcBef>
          <a:spcPct val="0"/>
        </a:spcBef>
        <a:spcAft>
          <a:spcPct val="0"/>
        </a:spcAft>
        <a:defRPr sz="3600" b="1">
          <a:solidFill>
            <a:schemeClr val="tx1"/>
          </a:solidFill>
          <a:latin typeface="Arial" charset="0"/>
          <a:cs typeface="Arial" charset="0"/>
        </a:defRPr>
      </a:lvl8pPr>
      <a:lvl9pPr marL="1828800" algn="ctr" rtl="0" fontAlgn="base">
        <a:spcBef>
          <a:spcPct val="0"/>
        </a:spcBef>
        <a:spcAft>
          <a:spcPct val="0"/>
        </a:spcAft>
        <a:defRPr sz="36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2013 Assessment Mgmt System-TEXT.jpg"/>
          <p:cNvPicPr>
            <a:picLocks noChangeAspect="1"/>
          </p:cNvPicPr>
          <p:nvPr userDrawn="1"/>
        </p:nvPicPr>
        <p:blipFill>
          <a:blip r:embed="rId3" cstate="print"/>
          <a:srcRect/>
          <a:stretch>
            <a:fillRect/>
          </a:stretch>
        </p:blipFill>
        <p:spPr bwMode="auto">
          <a:xfrm>
            <a:off x="176213" y="0"/>
            <a:ext cx="8791575"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533400"/>
            <a:ext cx="8229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457200" y="6356350"/>
            <a:ext cx="182880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Arial" pitchFamily="34" charset="0"/>
                <a:cs typeface="+mn-cs"/>
              </a:defRPr>
            </a:lvl1pPr>
          </a:lstStyle>
          <a:p>
            <a:pPr>
              <a:defRPr/>
            </a:pPr>
            <a:fld id="{B21AEF50-90F8-4609-B71E-6128132A857F}"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23" r:id="rId1"/>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fontAlgn="base">
        <a:spcBef>
          <a:spcPct val="0"/>
        </a:spcBef>
        <a:spcAft>
          <a:spcPct val="0"/>
        </a:spcAft>
        <a:defRPr sz="3600" b="1">
          <a:solidFill>
            <a:schemeClr val="tx1"/>
          </a:solidFill>
          <a:latin typeface="Arial" charset="0"/>
          <a:cs typeface="Arial" charset="0"/>
        </a:defRPr>
      </a:lvl6pPr>
      <a:lvl7pPr marL="914400" algn="ctr" rtl="0" fontAlgn="base">
        <a:spcBef>
          <a:spcPct val="0"/>
        </a:spcBef>
        <a:spcAft>
          <a:spcPct val="0"/>
        </a:spcAft>
        <a:defRPr sz="3600" b="1">
          <a:solidFill>
            <a:schemeClr val="tx1"/>
          </a:solidFill>
          <a:latin typeface="Arial" charset="0"/>
          <a:cs typeface="Arial" charset="0"/>
        </a:defRPr>
      </a:lvl7pPr>
      <a:lvl8pPr marL="1371600" algn="ctr" rtl="0" fontAlgn="base">
        <a:spcBef>
          <a:spcPct val="0"/>
        </a:spcBef>
        <a:spcAft>
          <a:spcPct val="0"/>
        </a:spcAft>
        <a:defRPr sz="3600" b="1">
          <a:solidFill>
            <a:schemeClr val="tx1"/>
          </a:solidFill>
          <a:latin typeface="Arial" charset="0"/>
          <a:cs typeface="Arial" charset="0"/>
        </a:defRPr>
      </a:lvl8pPr>
      <a:lvl9pPr marL="1828800" algn="ctr" rtl="0" fontAlgn="base">
        <a:spcBef>
          <a:spcPct val="0"/>
        </a:spcBef>
        <a:spcAft>
          <a:spcPct val="0"/>
        </a:spcAft>
        <a:defRPr sz="36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2013 Assessment Mgmt System-TEXT.jpg"/>
          <p:cNvPicPr>
            <a:picLocks noChangeAspect="1"/>
          </p:cNvPicPr>
          <p:nvPr userDrawn="1"/>
        </p:nvPicPr>
        <p:blipFill>
          <a:blip r:embed="rId3" cstate="print"/>
          <a:srcRect/>
          <a:stretch>
            <a:fillRect/>
          </a:stretch>
        </p:blipFill>
        <p:spPr bwMode="auto">
          <a:xfrm>
            <a:off x="176213" y="0"/>
            <a:ext cx="8791575"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533400"/>
            <a:ext cx="8229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457200" y="6356350"/>
            <a:ext cx="182880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Arial" pitchFamily="34" charset="0"/>
                <a:cs typeface="+mn-cs"/>
              </a:defRPr>
            </a:lvl1pPr>
          </a:lstStyle>
          <a:p>
            <a:pPr>
              <a:defRPr/>
            </a:pPr>
            <a:fld id="{B21AEF50-90F8-4609-B71E-6128132A857F}"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25" r:id="rId1"/>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fontAlgn="base">
        <a:spcBef>
          <a:spcPct val="0"/>
        </a:spcBef>
        <a:spcAft>
          <a:spcPct val="0"/>
        </a:spcAft>
        <a:defRPr sz="3600" b="1">
          <a:solidFill>
            <a:schemeClr val="tx1"/>
          </a:solidFill>
          <a:latin typeface="Arial" charset="0"/>
          <a:cs typeface="Arial" charset="0"/>
        </a:defRPr>
      </a:lvl6pPr>
      <a:lvl7pPr marL="914400" algn="ctr" rtl="0" fontAlgn="base">
        <a:spcBef>
          <a:spcPct val="0"/>
        </a:spcBef>
        <a:spcAft>
          <a:spcPct val="0"/>
        </a:spcAft>
        <a:defRPr sz="3600" b="1">
          <a:solidFill>
            <a:schemeClr val="tx1"/>
          </a:solidFill>
          <a:latin typeface="Arial" charset="0"/>
          <a:cs typeface="Arial" charset="0"/>
        </a:defRPr>
      </a:lvl7pPr>
      <a:lvl8pPr marL="1371600" algn="ctr" rtl="0" fontAlgn="base">
        <a:spcBef>
          <a:spcPct val="0"/>
        </a:spcBef>
        <a:spcAft>
          <a:spcPct val="0"/>
        </a:spcAft>
        <a:defRPr sz="3600" b="1">
          <a:solidFill>
            <a:schemeClr val="tx1"/>
          </a:solidFill>
          <a:latin typeface="Arial" charset="0"/>
          <a:cs typeface="Arial" charset="0"/>
        </a:defRPr>
      </a:lvl8pPr>
      <a:lvl9pPr marL="1828800" algn="ctr" rtl="0" fontAlgn="base">
        <a:spcBef>
          <a:spcPct val="0"/>
        </a:spcBef>
        <a:spcAft>
          <a:spcPct val="0"/>
        </a:spcAft>
        <a:defRPr sz="36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2013 Assessment Mgmt System-TEXT.jpg"/>
          <p:cNvPicPr>
            <a:picLocks noChangeAspect="1"/>
          </p:cNvPicPr>
          <p:nvPr userDrawn="1"/>
        </p:nvPicPr>
        <p:blipFill>
          <a:blip r:embed="rId3" cstate="print"/>
          <a:srcRect/>
          <a:stretch>
            <a:fillRect/>
          </a:stretch>
        </p:blipFill>
        <p:spPr bwMode="auto">
          <a:xfrm>
            <a:off x="176213" y="0"/>
            <a:ext cx="8791575"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533400"/>
            <a:ext cx="8229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457200" y="6356350"/>
            <a:ext cx="182880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Arial" pitchFamily="34" charset="0"/>
                <a:cs typeface="+mn-cs"/>
              </a:defRPr>
            </a:lvl1pPr>
          </a:lstStyle>
          <a:p>
            <a:pPr>
              <a:defRPr/>
            </a:pPr>
            <a:fld id="{B21AEF50-90F8-4609-B71E-6128132A857F}"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27" r:id="rId1"/>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fontAlgn="base">
        <a:spcBef>
          <a:spcPct val="0"/>
        </a:spcBef>
        <a:spcAft>
          <a:spcPct val="0"/>
        </a:spcAft>
        <a:defRPr sz="3600" b="1">
          <a:solidFill>
            <a:schemeClr val="tx1"/>
          </a:solidFill>
          <a:latin typeface="Arial" charset="0"/>
          <a:cs typeface="Arial" charset="0"/>
        </a:defRPr>
      </a:lvl6pPr>
      <a:lvl7pPr marL="914400" algn="ctr" rtl="0" fontAlgn="base">
        <a:spcBef>
          <a:spcPct val="0"/>
        </a:spcBef>
        <a:spcAft>
          <a:spcPct val="0"/>
        </a:spcAft>
        <a:defRPr sz="3600" b="1">
          <a:solidFill>
            <a:schemeClr val="tx1"/>
          </a:solidFill>
          <a:latin typeface="Arial" charset="0"/>
          <a:cs typeface="Arial" charset="0"/>
        </a:defRPr>
      </a:lvl7pPr>
      <a:lvl8pPr marL="1371600" algn="ctr" rtl="0" fontAlgn="base">
        <a:spcBef>
          <a:spcPct val="0"/>
        </a:spcBef>
        <a:spcAft>
          <a:spcPct val="0"/>
        </a:spcAft>
        <a:defRPr sz="3600" b="1">
          <a:solidFill>
            <a:schemeClr val="tx1"/>
          </a:solidFill>
          <a:latin typeface="Arial" charset="0"/>
          <a:cs typeface="Arial" charset="0"/>
        </a:defRPr>
      </a:lvl8pPr>
      <a:lvl9pPr marL="1828800" algn="ctr" rtl="0" fontAlgn="base">
        <a:spcBef>
          <a:spcPct val="0"/>
        </a:spcBef>
        <a:spcAft>
          <a:spcPct val="0"/>
        </a:spcAft>
        <a:defRPr sz="36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DD"/>
        </a:solidFill>
        <a:effectLst/>
      </p:bgPr>
    </p:bg>
    <p:spTree>
      <p:nvGrpSpPr>
        <p:cNvPr id="1" name=""/>
        <p:cNvGrpSpPr/>
        <p:nvPr/>
      </p:nvGrpSpPr>
      <p:grpSpPr>
        <a:xfrm>
          <a:off x="0" y="0"/>
          <a:ext cx="0" cy="0"/>
          <a:chOff x="0" y="0"/>
          <a:chExt cx="0" cy="0"/>
        </a:xfrm>
      </p:grpSpPr>
      <p:pic>
        <p:nvPicPr>
          <p:cNvPr id="7" name="Picture 6" descr="2013 Scoring-Reporting-TEXT.jpg"/>
          <p:cNvPicPr>
            <a:picLocks noChangeAspect="1"/>
          </p:cNvPicPr>
          <p:nvPr userDrawn="1"/>
        </p:nvPicPr>
        <p:blipFill>
          <a:blip r:embed="rId4" cstate="print"/>
          <a:stretch>
            <a:fillRect/>
          </a:stretch>
        </p:blipFill>
        <p:spPr>
          <a:xfrm>
            <a:off x="172212" y="152400"/>
            <a:ext cx="8799576" cy="6553200"/>
          </a:xfrm>
          <a:prstGeom prst="rect">
            <a:avLst/>
          </a:prstGeom>
        </p:spPr>
      </p:pic>
      <p:sp>
        <p:nvSpPr>
          <p:cNvPr id="3" name="Text Placeholder 2"/>
          <p:cNvSpPr>
            <a:spLocks noGrp="1"/>
          </p:cNvSpPr>
          <p:nvPr>
            <p:ph type="body" idx="1"/>
          </p:nvPr>
        </p:nvSpPr>
        <p:spPr>
          <a:xfrm>
            <a:off x="304800" y="838201"/>
            <a:ext cx="8382000" cy="5181600"/>
          </a:xfrm>
          <a:prstGeom prst="rect">
            <a:avLst/>
          </a:prstGeom>
          <a:solidFill>
            <a:srgbClr val="FFFFDD"/>
          </a:solidFill>
          <a:effectLst>
            <a:outerShdw blurRad="50800" dist="38100" dir="2700000" sx="101000" sy="101000" algn="tl" rotWithShape="0">
              <a:prstClr val="black">
                <a:alpha val="40000"/>
              </a:prstClr>
            </a:outerShdw>
          </a:effectLst>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39" r:id="rId1"/>
    <p:sldLayoutId id="2147483836"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2013 Assessment Mgmt System-TEXT.jpg"/>
          <p:cNvPicPr>
            <a:picLocks noChangeAspect="1"/>
          </p:cNvPicPr>
          <p:nvPr userDrawn="1"/>
        </p:nvPicPr>
        <p:blipFill>
          <a:blip r:embed="rId3" cstate="print"/>
          <a:srcRect/>
          <a:stretch>
            <a:fillRect/>
          </a:stretch>
        </p:blipFill>
        <p:spPr bwMode="auto">
          <a:xfrm>
            <a:off x="176213" y="0"/>
            <a:ext cx="8791575"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533400"/>
            <a:ext cx="8229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457200" y="6356350"/>
            <a:ext cx="182880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Arial" pitchFamily="34" charset="0"/>
                <a:cs typeface="+mn-cs"/>
              </a:defRPr>
            </a:lvl1pPr>
          </a:lstStyle>
          <a:p>
            <a:pPr>
              <a:defRPr/>
            </a:pPr>
            <a:fld id="{B21AEF50-90F8-4609-B71E-6128132A857F}"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29" r:id="rId1"/>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fontAlgn="base">
        <a:spcBef>
          <a:spcPct val="0"/>
        </a:spcBef>
        <a:spcAft>
          <a:spcPct val="0"/>
        </a:spcAft>
        <a:defRPr sz="3600" b="1">
          <a:solidFill>
            <a:schemeClr val="tx1"/>
          </a:solidFill>
          <a:latin typeface="Arial" charset="0"/>
          <a:cs typeface="Arial" charset="0"/>
        </a:defRPr>
      </a:lvl6pPr>
      <a:lvl7pPr marL="914400" algn="ctr" rtl="0" fontAlgn="base">
        <a:spcBef>
          <a:spcPct val="0"/>
        </a:spcBef>
        <a:spcAft>
          <a:spcPct val="0"/>
        </a:spcAft>
        <a:defRPr sz="3600" b="1">
          <a:solidFill>
            <a:schemeClr val="tx1"/>
          </a:solidFill>
          <a:latin typeface="Arial" charset="0"/>
          <a:cs typeface="Arial" charset="0"/>
        </a:defRPr>
      </a:lvl7pPr>
      <a:lvl8pPr marL="1371600" algn="ctr" rtl="0" fontAlgn="base">
        <a:spcBef>
          <a:spcPct val="0"/>
        </a:spcBef>
        <a:spcAft>
          <a:spcPct val="0"/>
        </a:spcAft>
        <a:defRPr sz="3600" b="1">
          <a:solidFill>
            <a:schemeClr val="tx1"/>
          </a:solidFill>
          <a:latin typeface="Arial" charset="0"/>
          <a:cs typeface="Arial" charset="0"/>
        </a:defRPr>
      </a:lvl8pPr>
      <a:lvl9pPr marL="1828800" algn="ctr" rtl="0" fontAlgn="base">
        <a:spcBef>
          <a:spcPct val="0"/>
        </a:spcBef>
        <a:spcAft>
          <a:spcPct val="0"/>
        </a:spcAft>
        <a:defRPr sz="36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2013 Assessment Mgmt System-TEXT.jpg"/>
          <p:cNvPicPr>
            <a:picLocks noChangeAspect="1"/>
          </p:cNvPicPr>
          <p:nvPr userDrawn="1"/>
        </p:nvPicPr>
        <p:blipFill>
          <a:blip r:embed="rId3" cstate="print"/>
          <a:srcRect/>
          <a:stretch>
            <a:fillRect/>
          </a:stretch>
        </p:blipFill>
        <p:spPr bwMode="auto">
          <a:xfrm>
            <a:off x="176213" y="0"/>
            <a:ext cx="8791575"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533400"/>
            <a:ext cx="8229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457200" y="6356350"/>
            <a:ext cx="182880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Arial" pitchFamily="34" charset="0"/>
                <a:cs typeface="+mn-cs"/>
              </a:defRPr>
            </a:lvl1pPr>
          </a:lstStyle>
          <a:p>
            <a:pPr>
              <a:defRPr/>
            </a:pPr>
            <a:fld id="{B21AEF50-90F8-4609-B71E-6128132A857F}"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31" r:id="rId1"/>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fontAlgn="base">
        <a:spcBef>
          <a:spcPct val="0"/>
        </a:spcBef>
        <a:spcAft>
          <a:spcPct val="0"/>
        </a:spcAft>
        <a:defRPr sz="3600" b="1">
          <a:solidFill>
            <a:schemeClr val="tx1"/>
          </a:solidFill>
          <a:latin typeface="Arial" charset="0"/>
          <a:cs typeface="Arial" charset="0"/>
        </a:defRPr>
      </a:lvl6pPr>
      <a:lvl7pPr marL="914400" algn="ctr" rtl="0" fontAlgn="base">
        <a:spcBef>
          <a:spcPct val="0"/>
        </a:spcBef>
        <a:spcAft>
          <a:spcPct val="0"/>
        </a:spcAft>
        <a:defRPr sz="3600" b="1">
          <a:solidFill>
            <a:schemeClr val="tx1"/>
          </a:solidFill>
          <a:latin typeface="Arial" charset="0"/>
          <a:cs typeface="Arial" charset="0"/>
        </a:defRPr>
      </a:lvl7pPr>
      <a:lvl8pPr marL="1371600" algn="ctr" rtl="0" fontAlgn="base">
        <a:spcBef>
          <a:spcPct val="0"/>
        </a:spcBef>
        <a:spcAft>
          <a:spcPct val="0"/>
        </a:spcAft>
        <a:defRPr sz="3600" b="1">
          <a:solidFill>
            <a:schemeClr val="tx1"/>
          </a:solidFill>
          <a:latin typeface="Arial" charset="0"/>
          <a:cs typeface="Arial" charset="0"/>
        </a:defRPr>
      </a:lvl8pPr>
      <a:lvl9pPr marL="1828800" algn="ctr" rtl="0" fontAlgn="base">
        <a:spcBef>
          <a:spcPct val="0"/>
        </a:spcBef>
        <a:spcAft>
          <a:spcPct val="0"/>
        </a:spcAft>
        <a:defRPr sz="36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2013 Assessment Mgmt System-TEXT.jpg"/>
          <p:cNvPicPr>
            <a:picLocks noChangeAspect="1"/>
          </p:cNvPicPr>
          <p:nvPr userDrawn="1"/>
        </p:nvPicPr>
        <p:blipFill>
          <a:blip r:embed="rId3" cstate="print"/>
          <a:srcRect/>
          <a:stretch>
            <a:fillRect/>
          </a:stretch>
        </p:blipFill>
        <p:spPr bwMode="auto">
          <a:xfrm>
            <a:off x="176213" y="0"/>
            <a:ext cx="8791575"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533400"/>
            <a:ext cx="8229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457200" y="6356350"/>
            <a:ext cx="182880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Arial" pitchFamily="34" charset="0"/>
                <a:cs typeface="+mn-cs"/>
              </a:defRPr>
            </a:lvl1pPr>
          </a:lstStyle>
          <a:p>
            <a:pPr>
              <a:defRPr/>
            </a:pPr>
            <a:fld id="{B21AEF50-90F8-4609-B71E-6128132A857F}"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33" r:id="rId1"/>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fontAlgn="base">
        <a:spcBef>
          <a:spcPct val="0"/>
        </a:spcBef>
        <a:spcAft>
          <a:spcPct val="0"/>
        </a:spcAft>
        <a:defRPr sz="3600" b="1">
          <a:solidFill>
            <a:schemeClr val="tx1"/>
          </a:solidFill>
          <a:latin typeface="Arial" charset="0"/>
          <a:cs typeface="Arial" charset="0"/>
        </a:defRPr>
      </a:lvl6pPr>
      <a:lvl7pPr marL="914400" algn="ctr" rtl="0" fontAlgn="base">
        <a:spcBef>
          <a:spcPct val="0"/>
        </a:spcBef>
        <a:spcAft>
          <a:spcPct val="0"/>
        </a:spcAft>
        <a:defRPr sz="3600" b="1">
          <a:solidFill>
            <a:schemeClr val="tx1"/>
          </a:solidFill>
          <a:latin typeface="Arial" charset="0"/>
          <a:cs typeface="Arial" charset="0"/>
        </a:defRPr>
      </a:lvl7pPr>
      <a:lvl8pPr marL="1371600" algn="ctr" rtl="0" fontAlgn="base">
        <a:spcBef>
          <a:spcPct val="0"/>
        </a:spcBef>
        <a:spcAft>
          <a:spcPct val="0"/>
        </a:spcAft>
        <a:defRPr sz="3600" b="1">
          <a:solidFill>
            <a:schemeClr val="tx1"/>
          </a:solidFill>
          <a:latin typeface="Arial" charset="0"/>
          <a:cs typeface="Arial" charset="0"/>
        </a:defRPr>
      </a:lvl8pPr>
      <a:lvl9pPr marL="1828800" algn="ctr" rtl="0" fontAlgn="base">
        <a:spcBef>
          <a:spcPct val="0"/>
        </a:spcBef>
        <a:spcAft>
          <a:spcPct val="0"/>
        </a:spcAft>
        <a:defRPr sz="36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2013 Assessment Mgmt System-TEXT.jpg"/>
          <p:cNvPicPr>
            <a:picLocks noChangeAspect="1"/>
          </p:cNvPicPr>
          <p:nvPr userDrawn="1"/>
        </p:nvPicPr>
        <p:blipFill>
          <a:blip r:embed="rId4" cstate="print"/>
          <a:srcRect/>
          <a:stretch>
            <a:fillRect/>
          </a:stretch>
        </p:blipFill>
        <p:spPr bwMode="auto">
          <a:xfrm>
            <a:off x="176213" y="0"/>
            <a:ext cx="8791575"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533400"/>
            <a:ext cx="8229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457200" y="6356350"/>
            <a:ext cx="182880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Arial" pitchFamily="34" charset="0"/>
                <a:cs typeface="+mn-cs"/>
              </a:defRPr>
            </a:lvl1pPr>
          </a:lstStyle>
          <a:p>
            <a:pPr>
              <a:defRPr/>
            </a:pPr>
            <a:fld id="{B21AEF50-90F8-4609-B71E-6128132A857F}"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35" r:id="rId1"/>
    <p:sldLayoutId id="2147483837" r:id="rId2"/>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fontAlgn="base">
        <a:spcBef>
          <a:spcPct val="0"/>
        </a:spcBef>
        <a:spcAft>
          <a:spcPct val="0"/>
        </a:spcAft>
        <a:defRPr sz="3600" b="1">
          <a:solidFill>
            <a:schemeClr val="tx1"/>
          </a:solidFill>
          <a:latin typeface="Arial" charset="0"/>
          <a:cs typeface="Arial" charset="0"/>
        </a:defRPr>
      </a:lvl6pPr>
      <a:lvl7pPr marL="914400" algn="ctr" rtl="0" fontAlgn="base">
        <a:spcBef>
          <a:spcPct val="0"/>
        </a:spcBef>
        <a:spcAft>
          <a:spcPct val="0"/>
        </a:spcAft>
        <a:defRPr sz="3600" b="1">
          <a:solidFill>
            <a:schemeClr val="tx1"/>
          </a:solidFill>
          <a:latin typeface="Arial" charset="0"/>
          <a:cs typeface="Arial" charset="0"/>
        </a:defRPr>
      </a:lvl7pPr>
      <a:lvl8pPr marL="1371600" algn="ctr" rtl="0" fontAlgn="base">
        <a:spcBef>
          <a:spcPct val="0"/>
        </a:spcBef>
        <a:spcAft>
          <a:spcPct val="0"/>
        </a:spcAft>
        <a:defRPr sz="3600" b="1">
          <a:solidFill>
            <a:schemeClr val="tx1"/>
          </a:solidFill>
          <a:latin typeface="Arial" charset="0"/>
          <a:cs typeface="Arial" charset="0"/>
        </a:defRPr>
      </a:lvl8pPr>
      <a:lvl9pPr marL="1828800" algn="ctr" rtl="0" fontAlgn="base">
        <a:spcBef>
          <a:spcPct val="0"/>
        </a:spcBef>
        <a:spcAft>
          <a:spcPct val="0"/>
        </a:spcAft>
        <a:defRPr sz="36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7" name="Picture 6" descr="2013 Assessment-Disabilities-TEXT.jpg"/>
          <p:cNvPicPr>
            <a:picLocks noChangeAspect="1"/>
          </p:cNvPicPr>
          <p:nvPr userDrawn="1"/>
        </p:nvPicPr>
        <p:blipFill>
          <a:blip r:embed="rId6" cstate="print"/>
          <a:stretch>
            <a:fillRect/>
          </a:stretch>
        </p:blipFill>
        <p:spPr>
          <a:xfrm>
            <a:off x="172212" y="152400"/>
            <a:ext cx="8799576" cy="6553200"/>
          </a:xfrm>
          <a:prstGeom prst="rect">
            <a:avLst/>
          </a:prstGeom>
          <a:effectLst/>
        </p:spPr>
      </p:pic>
      <p:sp>
        <p:nvSpPr>
          <p:cNvPr id="3" name="Text Placeholder 2"/>
          <p:cNvSpPr>
            <a:spLocks noGrp="1"/>
          </p:cNvSpPr>
          <p:nvPr>
            <p:ph type="body" idx="1"/>
          </p:nvPr>
        </p:nvSpPr>
        <p:spPr>
          <a:xfrm>
            <a:off x="457200" y="914401"/>
            <a:ext cx="8229600" cy="5029200"/>
          </a:xfrm>
          <a:prstGeom prst="rect">
            <a:avLst/>
          </a:prstGeom>
          <a:solidFill>
            <a:schemeClr val="accent3">
              <a:lumMod val="20000"/>
              <a:lumOff val="80000"/>
            </a:schemeClr>
          </a:solidFill>
          <a:effectLst>
            <a:outerShdw blurRad="50800" dist="38100" dir="2700000" sx="101000" sy="101000" algn="tl" rotWithShape="0">
              <a:prstClr val="black">
                <a:alpha val="40000"/>
              </a:prstClr>
            </a:outerShdw>
          </a:effectLst>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3201089"/>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026" name="Picture 6" descr="2013 Testing Accommodations-TEXT.jpg"/>
          <p:cNvPicPr>
            <a:picLocks noChangeAspect="1"/>
          </p:cNvPicPr>
          <p:nvPr userDrawn="1"/>
        </p:nvPicPr>
        <p:blipFill>
          <a:blip r:embed="rId5" cstate="print"/>
          <a:srcRect/>
          <a:stretch>
            <a:fillRect/>
          </a:stretch>
        </p:blipFill>
        <p:spPr bwMode="auto">
          <a:xfrm>
            <a:off x="171450" y="152400"/>
            <a:ext cx="8801100" cy="6553200"/>
          </a:xfrm>
          <a:prstGeom prst="rect">
            <a:avLst/>
          </a:prstGeom>
          <a:noFill/>
          <a:ln w="9525">
            <a:noFill/>
            <a:miter lim="800000"/>
            <a:headEnd/>
            <a:tailEnd/>
          </a:ln>
        </p:spPr>
      </p:pic>
      <p:sp>
        <p:nvSpPr>
          <p:cNvPr id="3" name="Text Placeholder 2"/>
          <p:cNvSpPr>
            <a:spLocks noGrp="1"/>
          </p:cNvSpPr>
          <p:nvPr>
            <p:ph type="body" idx="1"/>
          </p:nvPr>
        </p:nvSpPr>
        <p:spPr>
          <a:xfrm>
            <a:off x="457200" y="838200"/>
            <a:ext cx="8229600" cy="5181600"/>
          </a:xfrm>
          <a:prstGeom prst="rect">
            <a:avLst/>
          </a:prstGeom>
          <a:solidFill>
            <a:schemeClr val="bg2">
              <a:lumMod val="90000"/>
            </a:schemeClr>
          </a:solidFill>
          <a:effectLst>
            <a:outerShdw blurRad="50800" dist="38100" dir="2700000" sx="101000" sy="101000" algn="tl" rotWithShape="0">
              <a:prstClr val="black">
                <a:alpha val="40000"/>
              </a:prstClr>
            </a:outerShdw>
          </a:effectLst>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6298001"/>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Lst>
  <p:txStyles>
    <p:titleStyle>
      <a:lvl1pPr algn="ctr" rtl="0" fontAlgn="base">
        <a:spcBef>
          <a:spcPct val="0"/>
        </a:spcBef>
        <a:spcAft>
          <a:spcPct val="0"/>
        </a:spcAft>
        <a:defRPr sz="4400" kern="1200">
          <a:solidFill>
            <a:schemeClr val="tx1"/>
          </a:solidFill>
          <a:latin typeface="+mj-lt"/>
          <a:ea typeface="ＭＳ Ｐゴシック" pitchFamily="-72" charset="-128"/>
          <a:cs typeface="ＭＳ Ｐゴシック" pitchFamily="-72" charset="-128"/>
        </a:defRPr>
      </a:lvl1pPr>
      <a:lvl2pPr algn="ctr" rtl="0" fontAlgn="base">
        <a:spcBef>
          <a:spcPct val="0"/>
        </a:spcBef>
        <a:spcAft>
          <a:spcPct val="0"/>
        </a:spcAft>
        <a:defRPr sz="4400">
          <a:solidFill>
            <a:schemeClr val="tx1"/>
          </a:solidFill>
          <a:latin typeface="Century Gothic" pitchFamily="-72" charset="0"/>
          <a:ea typeface="ＭＳ Ｐゴシック" pitchFamily="-72" charset="-128"/>
          <a:cs typeface="ＭＳ Ｐゴシック" pitchFamily="-72" charset="-128"/>
        </a:defRPr>
      </a:lvl2pPr>
      <a:lvl3pPr algn="ctr" rtl="0" fontAlgn="base">
        <a:spcBef>
          <a:spcPct val="0"/>
        </a:spcBef>
        <a:spcAft>
          <a:spcPct val="0"/>
        </a:spcAft>
        <a:defRPr sz="4400">
          <a:solidFill>
            <a:schemeClr val="tx1"/>
          </a:solidFill>
          <a:latin typeface="Century Gothic" pitchFamily="-72" charset="0"/>
          <a:ea typeface="ＭＳ Ｐゴシック" pitchFamily="-72" charset="-128"/>
          <a:cs typeface="ＭＳ Ｐゴシック" pitchFamily="-72" charset="-128"/>
        </a:defRPr>
      </a:lvl3pPr>
      <a:lvl4pPr algn="ctr" rtl="0" fontAlgn="base">
        <a:spcBef>
          <a:spcPct val="0"/>
        </a:spcBef>
        <a:spcAft>
          <a:spcPct val="0"/>
        </a:spcAft>
        <a:defRPr sz="4400">
          <a:solidFill>
            <a:schemeClr val="tx1"/>
          </a:solidFill>
          <a:latin typeface="Century Gothic" pitchFamily="-72" charset="0"/>
          <a:ea typeface="ＭＳ Ｐゴシック" pitchFamily="-72" charset="-128"/>
          <a:cs typeface="ＭＳ Ｐゴシック" pitchFamily="-72" charset="-128"/>
        </a:defRPr>
      </a:lvl4pPr>
      <a:lvl5pPr algn="ctr" rtl="0" fontAlgn="base">
        <a:spcBef>
          <a:spcPct val="0"/>
        </a:spcBef>
        <a:spcAft>
          <a:spcPct val="0"/>
        </a:spcAft>
        <a:defRPr sz="4400">
          <a:solidFill>
            <a:schemeClr val="tx1"/>
          </a:solidFill>
          <a:latin typeface="Century Gothic" pitchFamily="-72"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1"/>
          </a:solidFill>
          <a:latin typeface="Century Gothic" pitchFamily="-72" charset="0"/>
          <a:ea typeface="ＭＳ Ｐゴシック" pitchFamily="-72" charset="-128"/>
          <a:cs typeface="ＭＳ Ｐゴシック" pitchFamily="-72" charset="-128"/>
        </a:defRPr>
      </a:lvl6pPr>
      <a:lvl7pPr marL="914400" algn="ctr" rtl="0" fontAlgn="base">
        <a:spcBef>
          <a:spcPct val="0"/>
        </a:spcBef>
        <a:spcAft>
          <a:spcPct val="0"/>
        </a:spcAft>
        <a:defRPr sz="4400">
          <a:solidFill>
            <a:schemeClr val="tx1"/>
          </a:solidFill>
          <a:latin typeface="Century Gothic" pitchFamily="-72" charset="0"/>
          <a:ea typeface="ＭＳ Ｐゴシック" pitchFamily="-72" charset="-128"/>
          <a:cs typeface="ＭＳ Ｐゴシック" pitchFamily="-72" charset="-128"/>
        </a:defRPr>
      </a:lvl7pPr>
      <a:lvl8pPr marL="1371600" algn="ctr" rtl="0" fontAlgn="base">
        <a:spcBef>
          <a:spcPct val="0"/>
        </a:spcBef>
        <a:spcAft>
          <a:spcPct val="0"/>
        </a:spcAft>
        <a:defRPr sz="4400">
          <a:solidFill>
            <a:schemeClr val="tx1"/>
          </a:solidFill>
          <a:latin typeface="Century Gothic" pitchFamily="-72" charset="0"/>
          <a:ea typeface="ＭＳ Ｐゴシック" pitchFamily="-72" charset="-128"/>
          <a:cs typeface="ＭＳ Ｐゴシック" pitchFamily="-72" charset="-128"/>
        </a:defRPr>
      </a:lvl8pPr>
      <a:lvl9pPr marL="1828800" algn="ctr" rtl="0" fontAlgn="base">
        <a:spcBef>
          <a:spcPct val="0"/>
        </a:spcBef>
        <a:spcAft>
          <a:spcPct val="0"/>
        </a:spcAft>
        <a:defRPr sz="4400">
          <a:solidFill>
            <a:schemeClr val="tx1"/>
          </a:solidFill>
          <a:latin typeface="Century Gothic" pitchFamily="-72" charset="0"/>
          <a:ea typeface="ＭＳ Ｐゴシック" pitchFamily="-72" charset="-128"/>
          <a:cs typeface="ＭＳ Ｐゴシック" pitchFamily="-72" charset="-128"/>
        </a:defRPr>
      </a:lvl9pPr>
    </p:titleStyle>
    <p:bodyStyle>
      <a:lvl1pPr marL="342900" indent="-342900" algn="l" rtl="0" fontAlgn="base">
        <a:spcBef>
          <a:spcPct val="20000"/>
        </a:spcBef>
        <a:spcAft>
          <a:spcPct val="0"/>
        </a:spcAft>
        <a:buFont typeface="Arial" pitchFamily="-72" charset="0"/>
        <a:buChar char="•"/>
        <a:defRPr sz="3200" kern="1200">
          <a:solidFill>
            <a:schemeClr val="tx1"/>
          </a:solidFill>
          <a:latin typeface="+mn-lt"/>
          <a:ea typeface="ＭＳ Ｐゴシック" pitchFamily="-72" charset="-128"/>
          <a:cs typeface="ＭＳ Ｐゴシック" pitchFamily="-72" charset="-128"/>
        </a:defRPr>
      </a:lvl1pPr>
      <a:lvl2pPr marL="742950" indent="-285750" algn="l" rtl="0" fontAlgn="base">
        <a:spcBef>
          <a:spcPct val="20000"/>
        </a:spcBef>
        <a:spcAft>
          <a:spcPct val="0"/>
        </a:spcAft>
        <a:buFont typeface="Arial" pitchFamily="-72" charset="0"/>
        <a:buChar char="–"/>
        <a:defRPr sz="2800" kern="1200">
          <a:solidFill>
            <a:schemeClr val="tx1"/>
          </a:solidFill>
          <a:latin typeface="+mn-lt"/>
          <a:ea typeface="ＭＳ Ｐゴシック" pitchFamily="-72" charset="-128"/>
          <a:cs typeface="+mn-cs"/>
        </a:defRPr>
      </a:lvl2pPr>
      <a:lvl3pPr marL="1143000" indent="-228600" algn="l" rtl="0" fontAlgn="base">
        <a:spcBef>
          <a:spcPct val="20000"/>
        </a:spcBef>
        <a:spcAft>
          <a:spcPct val="0"/>
        </a:spcAft>
        <a:buFont typeface="Arial" pitchFamily="-72" charset="0"/>
        <a:buChar char="•"/>
        <a:defRPr sz="2400" kern="1200">
          <a:solidFill>
            <a:schemeClr val="tx1"/>
          </a:solidFill>
          <a:latin typeface="+mn-lt"/>
          <a:ea typeface="ＭＳ Ｐゴシック" pitchFamily="-72" charset="-128"/>
          <a:cs typeface="+mn-cs"/>
        </a:defRPr>
      </a:lvl3pPr>
      <a:lvl4pPr marL="1600200" indent="-228600" algn="l"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4pPr>
      <a:lvl5pPr marL="2057400" indent="-228600" algn="l"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2013 Online Testing-TEXT.jpg"/>
          <p:cNvPicPr>
            <a:picLocks noChangeAspect="1"/>
          </p:cNvPicPr>
          <p:nvPr userDrawn="1"/>
        </p:nvPicPr>
        <p:blipFill>
          <a:blip r:embed="rId3" cstate="print"/>
          <a:srcRect/>
          <a:stretch>
            <a:fillRect/>
          </a:stretch>
        </p:blipFill>
        <p:spPr bwMode="auto">
          <a:xfrm>
            <a:off x="152400" y="0"/>
            <a:ext cx="8791575" cy="6858000"/>
          </a:xfrm>
          <a:prstGeom prst="rect">
            <a:avLst/>
          </a:prstGeom>
          <a:noFill/>
          <a:ln w="9525">
            <a:noFill/>
            <a:miter lim="800000"/>
            <a:headEnd/>
            <a:tailEnd/>
          </a:ln>
        </p:spPr>
      </p:pic>
      <p:sp>
        <p:nvSpPr>
          <p:cNvPr id="10" name="Content Placeholder 1"/>
          <p:cNvSpPr>
            <a:spLocks/>
          </p:cNvSpPr>
          <p:nvPr userDrawn="1"/>
        </p:nvSpPr>
        <p:spPr bwMode="auto">
          <a:xfrm>
            <a:off x="457200" y="838200"/>
            <a:ext cx="8229600" cy="5181600"/>
          </a:xfrm>
          <a:prstGeom prst="rect">
            <a:avLst/>
          </a:prstGeom>
          <a:solidFill>
            <a:srgbClr val="EED2E5"/>
          </a:solidFill>
          <a:ln w="9525">
            <a:noFill/>
            <a:miter lim="800000"/>
            <a:headEnd/>
            <a:tailEnd/>
          </a:ln>
          <a:effectLst>
            <a:outerShdw blurRad="50800" dist="38100" dir="2700000" sx="100999" sy="100999" algn="tl" rotWithShape="0">
              <a:srgbClr val="000000">
                <a:alpha val="39999"/>
              </a:srgbClr>
            </a:outerShdw>
          </a:effectLst>
        </p:spPr>
        <p:txBody>
          <a:bodyPr/>
          <a:lstStyle/>
          <a:p>
            <a:pPr marL="342900" indent="-342900" algn="ctr" fontAlgn="base">
              <a:spcBef>
                <a:spcPct val="20000"/>
              </a:spcBef>
              <a:spcAft>
                <a:spcPct val="0"/>
              </a:spcAft>
              <a:defRPr/>
            </a:pP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srgbClr val="000000"/>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741" r:id="rId1"/>
  </p:sldLayoutIdLst>
  <p:hf hdr="0" dt="0"/>
  <p:txStyles>
    <p:titleStyle>
      <a:lvl1pPr algn="l" rtl="0" eaLnBrk="0" fontAlgn="base" hangingPunct="0">
        <a:spcBef>
          <a:spcPct val="0"/>
        </a:spcBef>
        <a:spcAft>
          <a:spcPct val="0"/>
        </a:spcAft>
        <a:defRPr sz="2400" b="1">
          <a:solidFill>
            <a:schemeClr val="tx2"/>
          </a:solidFill>
          <a:latin typeface="+mj-lt"/>
          <a:ea typeface="MS PGothic" pitchFamily="34" charset="-128"/>
          <a:cs typeface="+mj-cs"/>
        </a:defRPr>
      </a:lvl1pPr>
      <a:lvl2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2pPr>
      <a:lvl3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3pPr>
      <a:lvl4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4pPr>
      <a:lvl5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5pPr>
      <a:lvl6pPr marL="4572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6pPr>
      <a:lvl7pPr marL="9144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7pPr>
      <a:lvl8pPr marL="13716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8pPr>
      <a:lvl9pPr marL="18288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Wingdings" pitchFamily="2" charset="2"/>
        <a:buChar char="§"/>
        <a:defRPr sz="16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14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1400">
          <a:solidFill>
            <a:schemeClr val="tx1"/>
          </a:solidFill>
          <a:latin typeface="+mn-lt"/>
          <a:ea typeface="MS PGothic" pitchFamily="34" charset="-128"/>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2013 Online Testing-TEXT.jpg"/>
          <p:cNvPicPr>
            <a:picLocks noChangeAspect="1"/>
          </p:cNvPicPr>
          <p:nvPr userDrawn="1"/>
        </p:nvPicPr>
        <p:blipFill>
          <a:blip r:embed="rId3" cstate="print"/>
          <a:srcRect/>
          <a:stretch>
            <a:fillRect/>
          </a:stretch>
        </p:blipFill>
        <p:spPr bwMode="auto">
          <a:xfrm>
            <a:off x="152400" y="0"/>
            <a:ext cx="8791575" cy="6858000"/>
          </a:xfrm>
          <a:prstGeom prst="rect">
            <a:avLst/>
          </a:prstGeom>
          <a:noFill/>
          <a:ln w="9525">
            <a:noFill/>
            <a:miter lim="800000"/>
            <a:headEnd/>
            <a:tailEnd/>
          </a:ln>
        </p:spPr>
      </p:pic>
      <p:sp>
        <p:nvSpPr>
          <p:cNvPr id="10" name="Content Placeholder 1"/>
          <p:cNvSpPr>
            <a:spLocks/>
          </p:cNvSpPr>
          <p:nvPr userDrawn="1"/>
        </p:nvSpPr>
        <p:spPr bwMode="auto">
          <a:xfrm>
            <a:off x="457200" y="838200"/>
            <a:ext cx="8229600" cy="5181600"/>
          </a:xfrm>
          <a:prstGeom prst="rect">
            <a:avLst/>
          </a:prstGeom>
          <a:solidFill>
            <a:srgbClr val="EED2E5"/>
          </a:solidFill>
          <a:ln w="9525">
            <a:noFill/>
            <a:miter lim="800000"/>
            <a:headEnd/>
            <a:tailEnd/>
          </a:ln>
          <a:effectLst>
            <a:outerShdw blurRad="50800" dist="38100" dir="2700000" sx="100999" sy="100999" algn="tl" rotWithShape="0">
              <a:srgbClr val="000000">
                <a:alpha val="39999"/>
              </a:srgbClr>
            </a:outerShdw>
          </a:effectLst>
        </p:spPr>
        <p:txBody>
          <a:bodyPr/>
          <a:lstStyle/>
          <a:p>
            <a:pPr marL="342900" indent="-342900" algn="ctr" fontAlgn="base">
              <a:spcBef>
                <a:spcPct val="20000"/>
              </a:spcBef>
              <a:spcAft>
                <a:spcPct val="0"/>
              </a:spcAft>
              <a:defRPr/>
            </a:pP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srgbClr val="000000"/>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743" r:id="rId1"/>
  </p:sldLayoutIdLst>
  <p:hf hdr="0" dt="0"/>
  <p:txStyles>
    <p:titleStyle>
      <a:lvl1pPr algn="l" rtl="0" eaLnBrk="0" fontAlgn="base" hangingPunct="0">
        <a:spcBef>
          <a:spcPct val="0"/>
        </a:spcBef>
        <a:spcAft>
          <a:spcPct val="0"/>
        </a:spcAft>
        <a:defRPr sz="2400" b="1">
          <a:solidFill>
            <a:schemeClr val="tx2"/>
          </a:solidFill>
          <a:latin typeface="+mj-lt"/>
          <a:ea typeface="MS PGothic" pitchFamily="34" charset="-128"/>
          <a:cs typeface="+mj-cs"/>
        </a:defRPr>
      </a:lvl1pPr>
      <a:lvl2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2pPr>
      <a:lvl3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3pPr>
      <a:lvl4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4pPr>
      <a:lvl5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5pPr>
      <a:lvl6pPr marL="4572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6pPr>
      <a:lvl7pPr marL="9144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7pPr>
      <a:lvl8pPr marL="13716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8pPr>
      <a:lvl9pPr marL="18288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Wingdings" pitchFamily="2" charset="2"/>
        <a:buChar char="§"/>
        <a:defRPr sz="16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14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1400">
          <a:solidFill>
            <a:schemeClr val="tx1"/>
          </a:solidFill>
          <a:latin typeface="+mn-lt"/>
          <a:ea typeface="MS PGothic" pitchFamily="34" charset="-128"/>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2013 Online Testing-TEXT.jpg"/>
          <p:cNvPicPr>
            <a:picLocks noChangeAspect="1"/>
          </p:cNvPicPr>
          <p:nvPr userDrawn="1"/>
        </p:nvPicPr>
        <p:blipFill>
          <a:blip r:embed="rId3" cstate="print"/>
          <a:srcRect/>
          <a:stretch>
            <a:fillRect/>
          </a:stretch>
        </p:blipFill>
        <p:spPr bwMode="auto">
          <a:xfrm>
            <a:off x="152400" y="0"/>
            <a:ext cx="8791575" cy="6858000"/>
          </a:xfrm>
          <a:prstGeom prst="rect">
            <a:avLst/>
          </a:prstGeom>
          <a:noFill/>
          <a:ln w="9525">
            <a:noFill/>
            <a:miter lim="800000"/>
            <a:headEnd/>
            <a:tailEnd/>
          </a:ln>
        </p:spPr>
      </p:pic>
      <p:sp>
        <p:nvSpPr>
          <p:cNvPr id="10" name="Content Placeholder 1"/>
          <p:cNvSpPr>
            <a:spLocks/>
          </p:cNvSpPr>
          <p:nvPr userDrawn="1"/>
        </p:nvSpPr>
        <p:spPr bwMode="auto">
          <a:xfrm>
            <a:off x="457200" y="838200"/>
            <a:ext cx="8229600" cy="5181600"/>
          </a:xfrm>
          <a:prstGeom prst="rect">
            <a:avLst/>
          </a:prstGeom>
          <a:solidFill>
            <a:srgbClr val="EED2E5"/>
          </a:solidFill>
          <a:ln w="9525">
            <a:noFill/>
            <a:miter lim="800000"/>
            <a:headEnd/>
            <a:tailEnd/>
          </a:ln>
          <a:effectLst>
            <a:outerShdw blurRad="50800" dist="38100" dir="2700000" sx="100999" sy="100999" algn="tl" rotWithShape="0">
              <a:srgbClr val="000000">
                <a:alpha val="39999"/>
              </a:srgbClr>
            </a:outerShdw>
          </a:effectLst>
        </p:spPr>
        <p:txBody>
          <a:bodyPr/>
          <a:lstStyle/>
          <a:p>
            <a:pPr marL="342900" indent="-342900" algn="ctr" fontAlgn="base">
              <a:spcBef>
                <a:spcPct val="20000"/>
              </a:spcBef>
              <a:spcAft>
                <a:spcPct val="0"/>
              </a:spcAft>
              <a:defRPr/>
            </a:pP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srgbClr val="000000"/>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745" r:id="rId1"/>
  </p:sldLayoutIdLst>
  <p:hf hdr="0" dt="0"/>
  <p:txStyles>
    <p:titleStyle>
      <a:lvl1pPr algn="l" rtl="0" eaLnBrk="0" fontAlgn="base" hangingPunct="0">
        <a:spcBef>
          <a:spcPct val="0"/>
        </a:spcBef>
        <a:spcAft>
          <a:spcPct val="0"/>
        </a:spcAft>
        <a:defRPr sz="2400" b="1">
          <a:solidFill>
            <a:schemeClr val="tx2"/>
          </a:solidFill>
          <a:latin typeface="+mj-lt"/>
          <a:ea typeface="MS PGothic" pitchFamily="34" charset="-128"/>
          <a:cs typeface="+mj-cs"/>
        </a:defRPr>
      </a:lvl1pPr>
      <a:lvl2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2pPr>
      <a:lvl3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3pPr>
      <a:lvl4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4pPr>
      <a:lvl5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5pPr>
      <a:lvl6pPr marL="4572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6pPr>
      <a:lvl7pPr marL="9144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7pPr>
      <a:lvl8pPr marL="13716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8pPr>
      <a:lvl9pPr marL="18288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Wingdings" pitchFamily="2" charset="2"/>
        <a:buChar char="§"/>
        <a:defRPr sz="16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14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1400">
          <a:solidFill>
            <a:schemeClr val="tx1"/>
          </a:solidFill>
          <a:latin typeface="+mn-lt"/>
          <a:ea typeface="MS PGothic" pitchFamily="34" charset="-128"/>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2013 Online Testing-TEXT.jpg"/>
          <p:cNvPicPr>
            <a:picLocks noChangeAspect="1"/>
          </p:cNvPicPr>
          <p:nvPr userDrawn="1"/>
        </p:nvPicPr>
        <p:blipFill>
          <a:blip r:embed="rId3" cstate="print"/>
          <a:srcRect/>
          <a:stretch>
            <a:fillRect/>
          </a:stretch>
        </p:blipFill>
        <p:spPr bwMode="auto">
          <a:xfrm>
            <a:off x="152400" y="0"/>
            <a:ext cx="8791575" cy="6858000"/>
          </a:xfrm>
          <a:prstGeom prst="rect">
            <a:avLst/>
          </a:prstGeom>
          <a:noFill/>
          <a:ln w="9525">
            <a:noFill/>
            <a:miter lim="800000"/>
            <a:headEnd/>
            <a:tailEnd/>
          </a:ln>
        </p:spPr>
      </p:pic>
      <p:sp>
        <p:nvSpPr>
          <p:cNvPr id="10" name="Content Placeholder 1"/>
          <p:cNvSpPr>
            <a:spLocks/>
          </p:cNvSpPr>
          <p:nvPr userDrawn="1"/>
        </p:nvSpPr>
        <p:spPr bwMode="auto">
          <a:xfrm>
            <a:off x="457200" y="838200"/>
            <a:ext cx="8229600" cy="5181600"/>
          </a:xfrm>
          <a:prstGeom prst="rect">
            <a:avLst/>
          </a:prstGeom>
          <a:solidFill>
            <a:srgbClr val="EED2E5"/>
          </a:solidFill>
          <a:ln w="9525">
            <a:noFill/>
            <a:miter lim="800000"/>
            <a:headEnd/>
            <a:tailEnd/>
          </a:ln>
          <a:effectLst>
            <a:outerShdw blurRad="50800" dist="38100" dir="2700000" sx="100999" sy="100999" algn="tl" rotWithShape="0">
              <a:srgbClr val="000000">
                <a:alpha val="39999"/>
              </a:srgbClr>
            </a:outerShdw>
          </a:effectLst>
        </p:spPr>
        <p:txBody>
          <a:bodyPr/>
          <a:lstStyle/>
          <a:p>
            <a:pPr marL="342900" indent="-342900" algn="ctr" fontAlgn="base">
              <a:spcBef>
                <a:spcPct val="20000"/>
              </a:spcBef>
              <a:spcAft>
                <a:spcPct val="0"/>
              </a:spcAft>
              <a:defRPr/>
            </a:pPr>
            <a:endParaRPr lang="en-US" sz="3200" kern="0" dirty="0">
              <a:solidFill>
                <a:srgbClr val="00CC00"/>
              </a:solidFill>
              <a:latin typeface="Arial" pitchFamily="34" charset="0"/>
              <a:cs typeface="Arial" pitchFamily="34" charset="0"/>
            </a:endParaRPr>
          </a:p>
          <a:p>
            <a:pPr marL="342900" indent="-342900">
              <a:spcBef>
                <a:spcPct val="20000"/>
              </a:spcBef>
              <a:defRPr/>
            </a:pPr>
            <a:endParaRPr lang="en-US" sz="3200" dirty="0">
              <a:solidFill>
                <a:srgbClr val="000000"/>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747" r:id="rId1"/>
  </p:sldLayoutIdLst>
  <p:hf hdr="0" dt="0"/>
  <p:txStyles>
    <p:titleStyle>
      <a:lvl1pPr algn="l" rtl="0" eaLnBrk="0" fontAlgn="base" hangingPunct="0">
        <a:spcBef>
          <a:spcPct val="0"/>
        </a:spcBef>
        <a:spcAft>
          <a:spcPct val="0"/>
        </a:spcAft>
        <a:defRPr sz="2400" b="1">
          <a:solidFill>
            <a:schemeClr val="tx2"/>
          </a:solidFill>
          <a:latin typeface="+mj-lt"/>
          <a:ea typeface="MS PGothic" pitchFamily="34" charset="-128"/>
          <a:cs typeface="+mj-cs"/>
        </a:defRPr>
      </a:lvl1pPr>
      <a:lvl2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2pPr>
      <a:lvl3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3pPr>
      <a:lvl4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4pPr>
      <a:lvl5pPr algn="l" rtl="0" eaLnBrk="0" fontAlgn="base" hangingPunct="0">
        <a:spcBef>
          <a:spcPct val="0"/>
        </a:spcBef>
        <a:spcAft>
          <a:spcPct val="0"/>
        </a:spcAft>
        <a:defRPr sz="2400" b="1">
          <a:solidFill>
            <a:schemeClr val="tx2"/>
          </a:solidFill>
          <a:latin typeface="Verdana" pitchFamily="-1" charset="0"/>
          <a:ea typeface="MS PGothic" pitchFamily="34" charset="-128"/>
          <a:cs typeface="ＭＳ Ｐゴシック" pitchFamily="-1" charset="-128"/>
        </a:defRPr>
      </a:lvl5pPr>
      <a:lvl6pPr marL="4572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6pPr>
      <a:lvl7pPr marL="9144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7pPr>
      <a:lvl8pPr marL="13716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8pPr>
      <a:lvl9pPr marL="1828800" algn="l" rtl="0" fontAlgn="base">
        <a:spcBef>
          <a:spcPct val="0"/>
        </a:spcBef>
        <a:spcAft>
          <a:spcPct val="0"/>
        </a:spcAft>
        <a:defRPr sz="2400" b="1">
          <a:solidFill>
            <a:schemeClr val="tx2"/>
          </a:solidFill>
          <a:latin typeface="Verdana" pitchFamily="-1"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Wingdings" pitchFamily="2" charset="2"/>
        <a:buChar char="§"/>
        <a:defRPr sz="16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14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1400">
          <a:solidFill>
            <a:schemeClr val="tx1"/>
          </a:solidFill>
          <a:latin typeface="+mn-lt"/>
          <a:ea typeface="MS PGothic" pitchFamily="34" charset="-128"/>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3.xml.rels><?xml version="1.0" encoding="UTF-8" standalone="yes"?>
<Relationships xmlns="http://schemas.openxmlformats.org/package/2006/relationships"><Relationship Id="rId3" Type="http://schemas.openxmlformats.org/officeDocument/2006/relationships/hyperlink" Target="http://www.tea.state.tx.us/student.assessment/accommodations/" TargetMode="External"/><Relationship Id="rId2" Type="http://schemas.openxmlformats.org/officeDocument/2006/relationships/hyperlink" Target="http://www.tea.state.tx.us/student.assessment/ell/lpac/" TargetMode="External"/><Relationship Id="rId1" Type="http://schemas.openxmlformats.org/officeDocument/2006/relationships/slideLayout" Target="../slideLayouts/slideLayout2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7.xml.rels><?xml version="1.0" encoding="UTF-8" standalone="yes"?>
<Relationships xmlns="http://schemas.openxmlformats.org/package/2006/relationships"><Relationship Id="rId2" Type="http://schemas.openxmlformats.org/officeDocument/2006/relationships/hyperlink" Target="http://www.tea.state.tx.us/student.assessment/ell/lpac/" TargetMode="External"/><Relationship Id="rId1" Type="http://schemas.openxmlformats.org/officeDocument/2006/relationships/slideLayout" Target="../slideLayouts/slideLayout2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2.xml"/></Relationships>
</file>

<file path=ppt/slides/_rels/slide127.xml.rels><?xml version="1.0" encoding="UTF-8" standalone="yes"?>
<Relationships xmlns="http://schemas.openxmlformats.org/package/2006/relationships"><Relationship Id="rId3" Type="http://schemas.openxmlformats.org/officeDocument/2006/relationships/hyperlink" Target="mailto:Ell.Tests@tea.state.tx.us" TargetMode="External"/><Relationship Id="rId2" Type="http://schemas.openxmlformats.org/officeDocument/2006/relationships/notesSlide" Target="../notesSlides/notesSlide70.xml"/><Relationship Id="rId1" Type="http://schemas.openxmlformats.org/officeDocument/2006/relationships/slideLayout" Target="../slideLayouts/slideLayout2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3.xml.rels><?xml version="1.0" encoding="UTF-8" standalone="yes"?>
<Relationships xmlns="http://schemas.openxmlformats.org/package/2006/relationships"><Relationship Id="rId2" Type="http://schemas.openxmlformats.org/officeDocument/2006/relationships/hyperlink" Target="http://www.texasassessment.com/TELPAS-tutorials" TargetMode="External"/><Relationship Id="rId1" Type="http://schemas.openxmlformats.org/officeDocument/2006/relationships/slideLayout" Target="../slideLayouts/slideLayout2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7.xml.rels><?xml version="1.0" encoding="UTF-8" standalone="yes"?>
<Relationships xmlns="http://schemas.openxmlformats.org/package/2006/relationships"><Relationship Id="rId2" Type="http://schemas.openxmlformats.org/officeDocument/2006/relationships/hyperlink" Target="http://www.tea.state.tx.us/student.assessment/tac/" TargetMode="External"/><Relationship Id="rId1" Type="http://schemas.openxmlformats.org/officeDocument/2006/relationships/slideLayout" Target="../slideLayouts/slideLayout20.xml"/></Relationships>
</file>

<file path=ppt/slides/_rels/slide1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7.xml"/></Relationships>
</file>

<file path=ppt/slides/_rels/slide1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4.xml"/><Relationship Id="rId1" Type="http://schemas.openxmlformats.org/officeDocument/2006/relationships/slideLayout" Target="../slideLayouts/slideLayout74.xml"/><Relationship Id="rId4" Type="http://schemas.openxmlformats.org/officeDocument/2006/relationships/image" Target="../media/image6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4.xml"/></Relationships>
</file>

<file path=ppt/slides/_rels/slide151.xml.rels><?xml version="1.0" encoding="UTF-8" standalone="yes"?>
<Relationships xmlns="http://schemas.openxmlformats.org/package/2006/relationships"><Relationship Id="rId3" Type="http://schemas.openxmlformats.org/officeDocument/2006/relationships/hyperlink" Target="http://www.texasassessment.com/support%20for%20additional%20help" TargetMode="External"/><Relationship Id="rId2" Type="http://schemas.openxmlformats.org/officeDocument/2006/relationships/notesSlide" Target="../notesSlides/notesSlide76.xml"/><Relationship Id="rId1" Type="http://schemas.openxmlformats.org/officeDocument/2006/relationships/slideLayout" Target="../slideLayouts/slideLayout74.xml"/></Relationships>
</file>

<file path=ppt/slides/_rels/slide1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7.xml"/><Relationship Id="rId1" Type="http://schemas.openxmlformats.org/officeDocument/2006/relationships/slideLayout" Target="../slideLayouts/slideLayout74.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4.xml"/></Relationships>
</file>

<file path=ppt/slides/_rels/slide1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9.xml"/><Relationship Id="rId1" Type="http://schemas.openxmlformats.org/officeDocument/2006/relationships/slideLayout" Target="../slideLayouts/slideLayout74.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5.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6.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5.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5.xml"/></Relationships>
</file>

<file path=ppt/slides/_rels/slide1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4.xml"/><Relationship Id="rId1" Type="http://schemas.openxmlformats.org/officeDocument/2006/relationships/slideLayout" Target="../slideLayouts/slideLayout76.xml"/><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5.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5.xml"/></Relationships>
</file>

<file path=ppt/slides/_rels/slide1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7.xml"/><Relationship Id="rId1" Type="http://schemas.openxmlformats.org/officeDocument/2006/relationships/slideLayout" Target="../slideLayouts/slideLayout78.xml"/></Relationships>
</file>

<file path=ppt/slides/_rels/slide163.xml.rels><?xml version="1.0" encoding="UTF-8" standalone="yes"?>
<Relationships xmlns="http://schemas.openxmlformats.org/package/2006/relationships"><Relationship Id="rId2" Type="http://schemas.openxmlformats.org/officeDocument/2006/relationships/hyperlink" Target="http://www.tea.state.tx.us/student.assessment/taks/accommodations/" TargetMode="External"/><Relationship Id="rId1" Type="http://schemas.openxmlformats.org/officeDocument/2006/relationships/slideLayout" Target="../slideLayouts/slideLayout78.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9.xml"/></Relationships>
</file>

<file path=ppt/slides/_rels/slide16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9.xml"/><Relationship Id="rId1" Type="http://schemas.openxmlformats.org/officeDocument/2006/relationships/slideLayout" Target="../slideLayouts/slideLayout7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0.xml"/><Relationship Id="rId1" Type="http://schemas.openxmlformats.org/officeDocument/2006/relationships/slideLayout" Target="../slideLayouts/slideLayout80.xml"/></Relationships>
</file>

<file path=ppt/slides/_rels/slide1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9.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7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9.xml"/></Relationships>
</file>

<file path=ppt/slides/_rels/slide17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9.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1.xml"/><Relationship Id="rId1" Type="http://schemas.openxmlformats.org/officeDocument/2006/relationships/slideLayout" Target="../slideLayouts/slideLayout80.xml"/><Relationship Id="rId4" Type="http://schemas.openxmlformats.org/officeDocument/2006/relationships/image" Target="../media/image72.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9.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9.xml"/></Relationships>
</file>

<file path=ppt/slides/_rels/slide18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www.tea.state.tx.us/student.assessment/accommodations/" TargetMode="External"/><Relationship Id="rId1" Type="http://schemas.openxmlformats.org/officeDocument/2006/relationships/slideLayout" Target="../slideLayouts/slideLayout79.xml"/></Relationships>
</file>

<file path=ppt/slides/_rels/slide186.xml.rels><?xml version="1.0" encoding="UTF-8" standalone="yes"?>
<Relationships xmlns="http://schemas.openxmlformats.org/package/2006/relationships"><Relationship Id="rId2" Type="http://schemas.openxmlformats.org/officeDocument/2006/relationships/hyperlink" Target="http://www.esc17.net/" TargetMode="External"/><Relationship Id="rId1" Type="http://schemas.openxmlformats.org/officeDocument/2006/relationships/slideLayout" Target="../slideLayouts/slideLayout80.xml"/></Relationships>
</file>

<file path=ppt/slides/_rels/slide18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3.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3.xml"/></Relationships>
</file>

<file path=ppt/slides/_rels/slide19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3.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3.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3.xml"/></Relationships>
</file>

<file path=ppt/slides/_rels/slide21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3.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3.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3.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3.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3.xml"/></Relationships>
</file>

<file path=ppt/slides/_rels/slide23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3.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3.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3.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3.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4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3.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4.xml"/></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5.xml"/><Relationship Id="rId1" Type="http://schemas.openxmlformats.org/officeDocument/2006/relationships/tags" Target="../tags/tag1.xml"/></Relationships>
</file>

<file path=ppt/slides/_rels/slide24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6.xml"/><Relationship Id="rId1" Type="http://schemas.openxmlformats.org/officeDocument/2006/relationships/tags" Target="../tags/tag2.xml"/></Relationships>
</file>

<file path=ppt/slides/_rels/slide247.xml.rels><?xml version="1.0" encoding="UTF-8" standalone="yes"?>
<Relationships xmlns="http://schemas.openxmlformats.org/package/2006/relationships"><Relationship Id="rId3" Type="http://schemas.openxmlformats.org/officeDocument/2006/relationships/hyperlink" Target="http://www.texasassessment.com/reqs" TargetMode="External"/><Relationship Id="rId2" Type="http://schemas.openxmlformats.org/officeDocument/2006/relationships/notesSlide" Target="../notesSlides/notesSlide96.xml"/><Relationship Id="rId1" Type="http://schemas.openxmlformats.org/officeDocument/2006/relationships/slideLayout" Target="../slideLayouts/slideLayout27.xml"/><Relationship Id="rId4" Type="http://schemas.openxmlformats.org/officeDocument/2006/relationships/image" Target="../media/image92.png"/></Relationships>
</file>

<file path=ppt/slides/_rels/slide248.xml.rels><?xml version="1.0" encoding="UTF-8" standalone="yes"?>
<Relationships xmlns="http://schemas.openxmlformats.org/package/2006/relationships"><Relationship Id="rId3" Type="http://schemas.openxmlformats.org/officeDocument/2006/relationships/hyperlink" Target="http://www.texasassessment.com/downloads" TargetMode="External"/><Relationship Id="rId2" Type="http://schemas.openxmlformats.org/officeDocument/2006/relationships/notesSlide" Target="../notesSlides/notesSlide97.xml"/><Relationship Id="rId1" Type="http://schemas.openxmlformats.org/officeDocument/2006/relationships/slideLayout" Target="../slideLayouts/slideLayout28.xml"/><Relationship Id="rId4" Type="http://schemas.openxmlformats.org/officeDocument/2006/relationships/hyperlink" Target="http://www.texasassessment.com/techinfo" TargetMode="External"/></Relationships>
</file>

<file path=ppt/slides/_rels/slide249.xml.rels><?xml version="1.0" encoding="UTF-8" standalone="yes"?>
<Relationships xmlns="http://schemas.openxmlformats.org/package/2006/relationships"><Relationship Id="rId3" Type="http://schemas.openxmlformats.org/officeDocument/2006/relationships/hyperlink" Target="http://www.texasassessment.com/guide" TargetMode="External"/><Relationship Id="rId2" Type="http://schemas.openxmlformats.org/officeDocument/2006/relationships/notesSlide" Target="../notesSlides/notesSlide98.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5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9.xml"/><Relationship Id="rId1" Type="http://schemas.openxmlformats.org/officeDocument/2006/relationships/slideLayout" Target="../slideLayouts/slideLayout30.xml"/><Relationship Id="rId4" Type="http://schemas.openxmlformats.org/officeDocument/2006/relationships/image" Target="../media/image94.png"/></Relationships>
</file>

<file path=ppt/slides/_rels/slide251.xml.rels><?xml version="1.0" encoding="UTF-8" standalone="yes"?>
<Relationships xmlns="http://schemas.openxmlformats.org/package/2006/relationships"><Relationship Id="rId3" Type="http://schemas.openxmlformats.org/officeDocument/2006/relationships/hyperlink" Target="http://www.texasassessment.com/reqs" TargetMode="External"/><Relationship Id="rId2" Type="http://schemas.openxmlformats.org/officeDocument/2006/relationships/notesSlide" Target="../notesSlides/notesSlide100.xml"/><Relationship Id="rId1" Type="http://schemas.openxmlformats.org/officeDocument/2006/relationships/slideLayout" Target="../slideLayouts/slideLayout31.xml"/></Relationships>
</file>

<file path=ppt/slides/_rels/slide252.xml.rels><?xml version="1.0" encoding="UTF-8" standalone="yes"?>
<Relationships xmlns="http://schemas.openxmlformats.org/package/2006/relationships"><Relationship Id="rId3" Type="http://schemas.openxmlformats.org/officeDocument/2006/relationships/hyperlink" Target="http://www.texasassessment.com/SystemCheck" TargetMode="External"/><Relationship Id="rId2" Type="http://schemas.openxmlformats.org/officeDocument/2006/relationships/notesSlide" Target="../notesSlides/notesSlide101.xml"/><Relationship Id="rId1" Type="http://schemas.openxmlformats.org/officeDocument/2006/relationships/slideLayout" Target="../slideLayouts/slideLayout32.xml"/><Relationship Id="rId4" Type="http://schemas.openxmlformats.org/officeDocument/2006/relationships/image" Target="../media/image95.png"/></Relationships>
</file>

<file path=ppt/slides/_rels/slide2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2.xml"/><Relationship Id="rId1" Type="http://schemas.openxmlformats.org/officeDocument/2006/relationships/slideLayout" Target="../slideLayouts/slideLayout33.xml"/><Relationship Id="rId4" Type="http://schemas.openxmlformats.org/officeDocument/2006/relationships/image" Target="../media/image97.png"/></Relationships>
</file>

<file path=ppt/slides/_rels/slide2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3.xml"/><Relationship Id="rId1" Type="http://schemas.openxmlformats.org/officeDocument/2006/relationships/slideLayout" Target="../slideLayouts/slideLayout34.xml"/><Relationship Id="rId4" Type="http://schemas.openxmlformats.org/officeDocument/2006/relationships/image" Target="../media/image99.png"/></Relationships>
</file>

<file path=ppt/slides/_rels/slide255.xml.rels><?xml version="1.0" encoding="UTF-8" standalone="yes"?>
<Relationships xmlns="http://schemas.openxmlformats.org/package/2006/relationships"><Relationship Id="rId3" Type="http://schemas.openxmlformats.org/officeDocument/2006/relationships/hyperlink" Target="http://www.texasassessment.com/resources" TargetMode="External"/><Relationship Id="rId2" Type="http://schemas.openxmlformats.org/officeDocument/2006/relationships/notesSlide" Target="../notesSlides/notesSlide104.xml"/><Relationship Id="rId1" Type="http://schemas.openxmlformats.org/officeDocument/2006/relationships/slideLayout" Target="../slideLayouts/slideLayout35.xml"/></Relationships>
</file>

<file path=ppt/slides/_rels/slide256.xml.rels><?xml version="1.0" encoding="UTF-8" standalone="yes"?>
<Relationships xmlns="http://schemas.openxmlformats.org/package/2006/relationships"><Relationship Id="rId3" Type="http://schemas.openxmlformats.org/officeDocument/2006/relationships/hyperlink" Target="http://www.texasassessment.com/Downloads" TargetMode="External"/><Relationship Id="rId2" Type="http://schemas.openxmlformats.org/officeDocument/2006/relationships/notesSlide" Target="../notesSlides/notesSlide105.xml"/><Relationship Id="rId1" Type="http://schemas.openxmlformats.org/officeDocument/2006/relationships/slideLayout" Target="../slideLayouts/slideLayout36.xml"/><Relationship Id="rId5" Type="http://schemas.openxmlformats.org/officeDocument/2006/relationships/hyperlink" Target="http://tx.testnav.com/TXTRNG" TargetMode="External"/><Relationship Id="rId4" Type="http://schemas.openxmlformats.org/officeDocument/2006/relationships/hyperlink" Target="http://tx.testnav.com/TX" TargetMode="Externa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7.xml"/></Relationships>
</file>

<file path=ppt/slides/_rels/slide258.xml.rels><?xml version="1.0" encoding="UTF-8" standalone="yes"?>
<Relationships xmlns="http://schemas.openxmlformats.org/package/2006/relationships"><Relationship Id="rId3" Type="http://schemas.openxmlformats.org/officeDocument/2006/relationships/hyperlink" Target="mailto:TxPearsonAccess@support.pearson.com" TargetMode="External"/><Relationship Id="rId2" Type="http://schemas.openxmlformats.org/officeDocument/2006/relationships/notesSlide" Target="../notesSlides/notesSlide107.xml"/><Relationship Id="rId1" Type="http://schemas.openxmlformats.org/officeDocument/2006/relationships/slideLayout" Target="../slideLayouts/slideLayout38.xml"/></Relationships>
</file>

<file path=ppt/slides/_rels/slide259.xml.rels><?xml version="1.0" encoding="UTF-8" standalone="yes"?>
<Relationships xmlns="http://schemas.openxmlformats.org/package/2006/relationships"><Relationship Id="rId3" Type="http://schemas.openxmlformats.org/officeDocument/2006/relationships/hyperlink" Target="http://www.tea.state.tx.us/student.assessment" TargetMode="External"/><Relationship Id="rId2" Type="http://schemas.openxmlformats.org/officeDocument/2006/relationships/notesSlide" Target="../notesSlides/notesSlide108.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41.xml"/><Relationship Id="rId1" Type="http://schemas.openxmlformats.org/officeDocument/2006/relationships/tags" Target="../tags/tag3.xml"/></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42.xml"/><Relationship Id="rId1" Type="http://schemas.openxmlformats.org/officeDocument/2006/relationships/tags" Target="../tags/tag4.xml"/></Relationships>
</file>

<file path=ppt/slides/_rels/slide26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1.xml"/><Relationship Id="rId1" Type="http://schemas.openxmlformats.org/officeDocument/2006/relationships/slideLayout" Target="../slideLayouts/slideLayout43.xml"/></Relationships>
</file>

<file path=ppt/slides/_rels/slide2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2.xml"/><Relationship Id="rId1" Type="http://schemas.openxmlformats.org/officeDocument/2006/relationships/slideLayout" Target="../slideLayouts/slideLayout44.xml"/></Relationships>
</file>

<file path=ppt/slides/_rels/slide265.xml.rels><?xml version="1.0" encoding="UTF-8" standalone="yes"?>
<Relationships xmlns="http://schemas.openxmlformats.org/package/2006/relationships"><Relationship Id="rId2" Type="http://schemas.openxmlformats.org/officeDocument/2006/relationships/hyperlink" Target="http://www.texasassessment.com/Manuals" TargetMode="External"/><Relationship Id="rId1" Type="http://schemas.openxmlformats.org/officeDocument/2006/relationships/slideLayout" Target="../slideLayouts/slideLayout45.xml"/></Relationships>
</file>

<file path=ppt/slides/_rels/slide266.xml.rels><?xml version="1.0" encoding="UTF-8" standalone="yes"?>
<Relationships xmlns="http://schemas.openxmlformats.org/package/2006/relationships"><Relationship Id="rId3" Type="http://schemas.openxmlformats.org/officeDocument/2006/relationships/hyperlink" Target="http://www.texasassessment.com/Techinfo" TargetMode="External"/><Relationship Id="rId2" Type="http://schemas.openxmlformats.org/officeDocument/2006/relationships/notesSlide" Target="../notesSlides/notesSlide113.xml"/><Relationship Id="rId1" Type="http://schemas.openxmlformats.org/officeDocument/2006/relationships/slideLayout" Target="../slideLayouts/slideLayout46.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8.xml"/></Relationships>
</file>

<file path=ppt/slides/_rels/slide26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7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0.xml"/></Relationships>
</file>

<file path=ppt/slides/_rels/slide27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1.xml"/></Relationships>
</file>

<file path=ppt/slides/_rels/slide27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5.xml"/><Relationship Id="rId1" Type="http://schemas.openxmlformats.org/officeDocument/2006/relationships/slideLayout" Target="../slideLayouts/slideLayout52.xml"/></Relationships>
</file>

<file path=ppt/slides/_rels/slide27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53.xml"/></Relationships>
</file>

<file path=ppt/slides/_rels/slide27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54.xml"/></Relationships>
</file>

<file path=ppt/slides/_rels/slide27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55.xml"/></Relationships>
</file>

<file path=ppt/slides/_rels/slide27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6.xml"/><Relationship Id="rId1" Type="http://schemas.openxmlformats.org/officeDocument/2006/relationships/slideLayout" Target="../slideLayouts/slideLayout56.xml"/></Relationships>
</file>

<file path=ppt/slides/_rels/slide27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7.xml"/><Relationship Id="rId1" Type="http://schemas.openxmlformats.org/officeDocument/2006/relationships/slideLayout" Target="../slideLayouts/slideLayout57.xml"/><Relationship Id="rId4" Type="http://schemas.openxmlformats.org/officeDocument/2006/relationships/image" Target="../media/image112.png"/></Relationships>
</file>

<file path=ppt/slides/_rels/slide27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8.xml"/><Relationship Id="rId1" Type="http://schemas.openxmlformats.org/officeDocument/2006/relationships/slideLayout" Target="../slideLayouts/slideLayout58.xml"/></Relationships>
</file>

<file path=ppt/slides/_rels/slide27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9.xml"/><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60.xml"/></Relationships>
</file>

<file path=ppt/slides/_rels/slide28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21.xml"/><Relationship Id="rId1" Type="http://schemas.openxmlformats.org/officeDocument/2006/relationships/slideLayout" Target="../slideLayouts/slideLayout61.xml"/></Relationships>
</file>

<file path=ppt/slides/_rels/slide28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22.xml"/><Relationship Id="rId1" Type="http://schemas.openxmlformats.org/officeDocument/2006/relationships/slideLayout" Target="../slideLayouts/slideLayout62.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63.xml"/></Relationships>
</file>

<file path=ppt/slides/_rels/slide28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4.xml"/><Relationship Id="rId1" Type="http://schemas.openxmlformats.org/officeDocument/2006/relationships/slideLayout" Target="../slideLayouts/slideLayout64.xml"/></Relationships>
</file>

<file path=ppt/slides/_rels/slide28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5.xml"/><Relationship Id="rId1" Type="http://schemas.openxmlformats.org/officeDocument/2006/relationships/slideLayout" Target="../slideLayouts/slideLayout65.xml"/></Relationships>
</file>

<file path=ppt/slides/_rels/slide28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6.xml"/><Relationship Id="rId1" Type="http://schemas.openxmlformats.org/officeDocument/2006/relationships/slideLayout" Target="../slideLayouts/slideLayout66.xml"/></Relationships>
</file>

<file path=ppt/slides/_rels/slide287.xml.rels><?xml version="1.0" encoding="UTF-8" standalone="yes"?>
<Relationships xmlns="http://schemas.openxmlformats.org/package/2006/relationships"><Relationship Id="rId3" Type="http://schemas.openxmlformats.org/officeDocument/2006/relationships/hyperlink" Target="http://www.texasassessment.com/StudentGuide" TargetMode="External"/><Relationship Id="rId2" Type="http://schemas.openxmlformats.org/officeDocument/2006/relationships/notesSlide" Target="../notesSlides/notesSlide127.xml"/><Relationship Id="rId1" Type="http://schemas.openxmlformats.org/officeDocument/2006/relationships/slideLayout" Target="../slideLayouts/slideLayout67.xml"/><Relationship Id="rId5" Type="http://schemas.openxmlformats.org/officeDocument/2006/relationships/hyperlink" Target="http://www.texasassessment.com/Manuals" TargetMode="External"/><Relationship Id="rId4" Type="http://schemas.openxmlformats.org/officeDocument/2006/relationships/hyperlink" Target="http://www.texasassessment.com/Guide" TargetMode="External"/></Relationships>
</file>

<file path=ppt/slides/_rels/slide28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8.xml"/><Relationship Id="rId1" Type="http://schemas.openxmlformats.org/officeDocument/2006/relationships/slideLayout" Target="../slideLayouts/slideLayout68.xml"/><Relationship Id="rId4" Type="http://schemas.openxmlformats.org/officeDocument/2006/relationships/image" Target="../media/image121.png"/></Relationships>
</file>

<file path=ppt/slides/_rels/slide28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9.xml"/><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9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0.xml"/><Relationship Id="rId1" Type="http://schemas.openxmlformats.org/officeDocument/2006/relationships/slideLayout" Target="../slideLayouts/slideLayout70.xml"/><Relationship Id="rId4" Type="http://schemas.openxmlformats.org/officeDocument/2006/relationships/image" Target="../media/image124.png"/></Relationships>
</file>

<file path=ppt/slides/_rels/slide29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1.xml"/><Relationship Id="rId1" Type="http://schemas.openxmlformats.org/officeDocument/2006/relationships/slideLayout" Target="../slideLayouts/slideLayout71.xml"/><Relationship Id="rId4" Type="http://schemas.openxmlformats.org/officeDocument/2006/relationships/image" Target="../media/image126.png"/></Relationships>
</file>

<file path=ppt/slides/_rels/slide292.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2.xml"/></Relationships>
</file>

<file path=ppt/slides/_rels/slide29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3.xml"/></Relationships>
</file>

<file path=ppt/slides/_rels/slide29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3.xml"/></Relationships>
</file>

<file path=ppt/slides/_rels/slide295.xml.rels><?xml version="1.0" encoding="UTF-8" standalone="yes"?>
<Relationships xmlns="http://schemas.openxmlformats.org/package/2006/relationships"><Relationship Id="rId3" Type="http://schemas.openxmlformats.org/officeDocument/2006/relationships/hyperlink" Target="http://www.texasassessment.com/login" TargetMode="External"/><Relationship Id="rId2" Type="http://schemas.openxmlformats.org/officeDocument/2006/relationships/image" Target="../media/image129.jpeg"/><Relationship Id="rId1" Type="http://schemas.openxmlformats.org/officeDocument/2006/relationships/slideLayout" Target="../slideLayouts/slideLayout73.xml"/></Relationships>
</file>

<file path=ppt/slides/_rels/slide296.xml.rels><?xml version="1.0" encoding="UTF-8" standalone="yes"?>
<Relationships xmlns="http://schemas.openxmlformats.org/package/2006/relationships"><Relationship Id="rId3" Type="http://schemas.openxmlformats.org/officeDocument/2006/relationships/hyperlink" Target="http://www.texasassessment.com/guide" TargetMode="External"/><Relationship Id="rId2" Type="http://schemas.openxmlformats.org/officeDocument/2006/relationships/image" Target="../media/image129.jpeg"/><Relationship Id="rId1" Type="http://schemas.openxmlformats.org/officeDocument/2006/relationships/slideLayout" Target="../slideLayouts/slideLayout73.xml"/></Relationships>
</file>

<file path=ppt/slides/_rels/slide29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3.xml"/></Relationships>
</file>

<file path=ppt/slides/_rels/slide29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3.xml"/></Relationships>
</file>

<file path=ppt/slides/_rels/slide29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0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3.xml"/></Relationships>
</file>

<file path=ppt/slides/_rels/slide301.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3.xml"/></Relationships>
</file>

<file path=ppt/slides/_rels/slide30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3.xml"/></Relationships>
</file>

<file path=ppt/slides/_rels/slide303.xml.rels><?xml version="1.0" encoding="UTF-8" standalone="yes"?>
<Relationships xmlns="http://schemas.openxmlformats.org/package/2006/relationships"><Relationship Id="rId3" Type="http://schemas.openxmlformats.org/officeDocument/2006/relationships/hyperlink" Target="http://texasassessment.com/Resources" TargetMode="External"/><Relationship Id="rId2" Type="http://schemas.openxmlformats.org/officeDocument/2006/relationships/image" Target="../media/image129.jpeg"/><Relationship Id="rId1" Type="http://schemas.openxmlformats.org/officeDocument/2006/relationships/slideLayout" Target="../slideLayouts/slideLayout73.xml"/></Relationships>
</file>

<file path=ppt/slides/_rels/slide30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3.xml"/></Relationships>
</file>

<file path=ppt/slides/_rels/slide30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3.xml"/></Relationships>
</file>

<file path=ppt/slides/_rels/slide306.xml.rels><?xml version="1.0" encoding="UTF-8" standalone="yes"?>
<Relationships xmlns="http://schemas.openxmlformats.org/package/2006/relationships"><Relationship Id="rId3" Type="http://schemas.openxmlformats.org/officeDocument/2006/relationships/hyperlink" Target="http://www.texasassessment.com/login" TargetMode="External"/><Relationship Id="rId2" Type="http://schemas.openxmlformats.org/officeDocument/2006/relationships/image" Target="../media/image129.jpeg"/><Relationship Id="rId1" Type="http://schemas.openxmlformats.org/officeDocument/2006/relationships/slideLayout" Target="../slideLayouts/slideLayout73.xml"/><Relationship Id="rId4" Type="http://schemas.openxmlformats.org/officeDocument/2006/relationships/hyperlink" Target="http://www.texasassessment.com/guide" TargetMode="External"/></Relationships>
</file>

<file path=ppt/slides/_rels/slide30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3.xml"/></Relationships>
</file>

<file path=ppt/slides/_rels/slide30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3.xml"/></Relationships>
</file>

<file path=ppt/slides/_rels/slide30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1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3.xml"/></Relationships>
</file>

<file path=ppt/slides/_rels/slide311.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3.xml"/></Relationships>
</file>

<file path=ppt/slides/_rels/slide31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3.xml"/></Relationships>
</file>

<file path=ppt/slides/_rels/slide31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3.xml"/></Relationships>
</file>

<file path=ppt/slides/_rels/slide31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3.xml"/></Relationships>
</file>

<file path=ppt/slides/_rels/slide31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3.xml"/></Relationships>
</file>

<file path=ppt/slides/_rels/slide31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3.xml"/></Relationships>
</file>

<file path=ppt/slides/_rels/slide31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3.xml"/></Relationships>
</file>

<file path=ppt/slides/_rels/slide31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hyperlink" Target="http://www.tea.state.tx.us/student.assessment/security/incidents/" TargetMode="Externa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hyperlink" Target="http://todaysmeet.com/ESC17STAAR" TargetMode="Externa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hyperlink" Target="http://www.tea.state.tx.us/student.assessment/security/" TargetMode="External"/><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hyperlink" Target="http://www.texasassessment.com/TAonlinetraining" TargetMode="External"/><Relationship Id="rId4" Type="http://schemas.openxmlformats.org/officeDocument/2006/relationships/hyperlink" Target="http://www.tea.state.tx.us/student.assessment/tac/"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16.xml"/><Relationship Id="rId6" Type="http://schemas.openxmlformats.org/officeDocument/2006/relationships/image" Target="../media/image31.png"/><Relationship Id="rId5" Type="http://schemas.openxmlformats.org/officeDocument/2006/relationships/hyperlink" Target="http://www.tea.state.tx.us/student.assessment/manuals/dccm/" TargetMode="External"/><Relationship Id="rId4" Type="http://schemas.openxmlformats.org/officeDocument/2006/relationships/hyperlink" Target="http://www.tea.state.tx.us/student.assessment/calendar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16.xm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16.xml"/><Relationship Id="rId4" Type="http://schemas.openxmlformats.org/officeDocument/2006/relationships/image" Target="../media/image43.png"/></Relationships>
</file>

<file path=ppt/slides/_rels/slide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4.xml"/><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21.png"/></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8.xml"/><Relationship Id="rId1" Type="http://schemas.openxmlformats.org/officeDocument/2006/relationships/slideLayout" Target="../slideLayouts/slideLayout16.xml"/><Relationship Id="rId4" Type="http://schemas.openxmlformats.org/officeDocument/2006/relationships/image" Target="../media/image47.png"/></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9.xml"/><Relationship Id="rId1" Type="http://schemas.openxmlformats.org/officeDocument/2006/relationships/slideLayout" Target="../slideLayouts/slideLayout16.xml"/><Relationship Id="rId4" Type="http://schemas.openxmlformats.org/officeDocument/2006/relationships/image" Target="../media/image47.png"/></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0.xml"/><Relationship Id="rId1" Type="http://schemas.openxmlformats.org/officeDocument/2006/relationships/slideLayout" Target="../slideLayouts/slideLayout16.xml"/><Relationship Id="rId4" Type="http://schemas.openxmlformats.org/officeDocument/2006/relationships/image" Target="../media/image48.png"/></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1.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2.xml"/><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20.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hyperlink" Target="http://www.tea.state.tx.us/student.assessment/special-ed/staaralt/manuals/" TargetMode="External"/><Relationship Id="rId2" Type="http://schemas.openxmlformats.org/officeDocument/2006/relationships/notesSlide" Target="../notesSlides/notesSlide63.xml"/><Relationship Id="rId1" Type="http://schemas.openxmlformats.org/officeDocument/2006/relationships/slideLayout" Target="../slideLayouts/slideLayout1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3" Type="http://schemas.openxmlformats.org/officeDocument/2006/relationships/hyperlink" Target="http://www.tea.state.tx.us/student.assessment/staar/reading/" TargetMode="External"/><Relationship Id="rId2" Type="http://schemas.openxmlformats.org/officeDocument/2006/relationships/notesSlide" Target="../notesSlides/notesSlide66.xml"/><Relationship Id="rId1" Type="http://schemas.openxmlformats.org/officeDocument/2006/relationships/slideLayout" Target="../slideLayouts/slideLayout21.xml"/><Relationship Id="rId4" Type="http://schemas.openxmlformats.org/officeDocument/2006/relationships/hyperlink" Target="http://www.tea.state.tx.us/student.assessment/accommodations/" TargetMode="External"/></Relationships>
</file>

<file path=ppt/slides/_rels/slide9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3" Type="http://schemas.openxmlformats.org/officeDocument/2006/relationships/hyperlink" Target="http://www.texasassessment.com/STAARL-tutorials" TargetMode="External"/><Relationship Id="rId2" Type="http://schemas.openxmlformats.org/officeDocument/2006/relationships/notesSlide" Target="../notesSlides/notesSlide67.xml"/><Relationship Id="rId1" Type="http://schemas.openxmlformats.org/officeDocument/2006/relationships/slideLayout" Target="../slideLayouts/slideLayout22.xml"/><Relationship Id="rId4" Type="http://schemas.openxmlformats.org/officeDocument/2006/relationships/hyperlink" Target="http://www.tea.state.tx.us/student.assessment/ell/staarl/"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3 Cover Slide.jpg"/>
          <p:cNvPicPr>
            <a:picLocks noChangeAspect="1"/>
          </p:cNvPicPr>
          <p:nvPr/>
        </p:nvPicPr>
        <p:blipFill>
          <a:blip r:embed="rId2" cstate="print"/>
          <a:stretch>
            <a:fillRect/>
          </a:stretch>
        </p:blipFill>
        <p:spPr>
          <a:xfrm>
            <a:off x="0" y="0"/>
            <a:ext cx="9144000" cy="685190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Autofit/>
          </a:bodyPr>
          <a:lstStyle/>
          <a:p>
            <a:pPr>
              <a:buNone/>
            </a:pPr>
            <a:r>
              <a:rPr lang="en-US" sz="2400" dirty="0" smtClean="0"/>
              <a:t>  </a:t>
            </a:r>
          </a:p>
          <a:p>
            <a:pPr>
              <a:buNone/>
            </a:pPr>
            <a:endParaRPr lang="en-US" sz="1000" dirty="0" smtClean="0"/>
          </a:p>
        </p:txBody>
      </p:sp>
      <p:sp>
        <p:nvSpPr>
          <p:cNvPr id="3" name="TextBox 2"/>
          <p:cNvSpPr txBox="1"/>
          <p:nvPr/>
        </p:nvSpPr>
        <p:spPr>
          <a:xfrm>
            <a:off x="2514600" y="152400"/>
            <a:ext cx="4114800" cy="461665"/>
          </a:xfrm>
          <a:prstGeom prst="rect">
            <a:avLst/>
          </a:prstGeom>
          <a:noFill/>
        </p:spPr>
        <p:txBody>
          <a:bodyPr wrap="square" rtlCol="0">
            <a:spAutoFit/>
          </a:bodyPr>
          <a:lstStyle/>
          <a:p>
            <a:pPr algn="r"/>
            <a:r>
              <a:rPr lang="en-US" sz="2400" b="1" dirty="0" smtClean="0">
                <a:solidFill>
                  <a:prstClr val="black"/>
                </a:solidFill>
              </a:rPr>
              <a:t>Security</a:t>
            </a:r>
            <a:r>
              <a:rPr lang="en-US" sz="2400" dirty="0" smtClean="0">
                <a:solidFill>
                  <a:prstClr val="black"/>
                </a:solidFill>
              </a:rPr>
              <a:t> </a:t>
            </a:r>
            <a:r>
              <a:rPr lang="en-US" sz="2400" b="1" dirty="0" smtClean="0">
                <a:solidFill>
                  <a:prstClr val="black"/>
                </a:solidFill>
              </a:rPr>
              <a:t>Supplement</a:t>
            </a:r>
            <a:r>
              <a:rPr lang="en-US" sz="2400" dirty="0" smtClean="0">
                <a:solidFill>
                  <a:prstClr val="black"/>
                </a:solidFill>
              </a:rPr>
              <a:t> </a:t>
            </a:r>
            <a:endParaRPr lang="en-US" sz="2400" dirty="0">
              <a:solidFill>
                <a:prstClr val="black"/>
              </a:solidFill>
            </a:endParaRPr>
          </a:p>
        </p:txBody>
      </p:sp>
      <p:pic>
        <p:nvPicPr>
          <p:cNvPr id="4" name="Picture 3"/>
          <p:cNvPicPr>
            <a:picLocks noChangeAspect="1" noChangeArrowheads="1"/>
          </p:cNvPicPr>
          <p:nvPr/>
        </p:nvPicPr>
        <p:blipFill>
          <a:blip r:embed="rId3" cstate="print"/>
          <a:srcRect/>
          <a:stretch>
            <a:fillRect/>
          </a:stretch>
        </p:blipFill>
        <p:spPr bwMode="auto">
          <a:xfrm>
            <a:off x="5029200" y="1295400"/>
            <a:ext cx="3497318" cy="4572000"/>
          </a:xfrm>
          <a:prstGeom prst="rect">
            <a:avLst/>
          </a:prstGeom>
          <a:noFill/>
          <a:ln w="9525">
            <a:noFill/>
            <a:miter lim="800000"/>
            <a:headEnd/>
            <a:tailEnd/>
          </a:ln>
          <a:effectLst>
            <a:outerShdw blurRad="50800" dist="38100" dir="2700000" sx="101000" sy="101000" algn="tl" rotWithShape="0">
              <a:prstClr val="black">
                <a:alpha val="40000"/>
              </a:prstClr>
            </a:outerShdw>
          </a:effectLst>
        </p:spPr>
      </p:pic>
      <p:sp>
        <p:nvSpPr>
          <p:cNvPr id="5" name="Rectangle 4"/>
          <p:cNvSpPr/>
          <p:nvPr/>
        </p:nvSpPr>
        <p:spPr>
          <a:xfrm>
            <a:off x="990600" y="2667000"/>
            <a:ext cx="3276600" cy="1323439"/>
          </a:xfrm>
          <a:prstGeom prst="rect">
            <a:avLst/>
          </a:prstGeom>
        </p:spPr>
        <p:txBody>
          <a:bodyPr wrap="square">
            <a:spAutoFit/>
          </a:bodyPr>
          <a:lstStyle/>
          <a:p>
            <a:pPr algn="ctr"/>
            <a:r>
              <a:rPr lang="en-US" sz="4000" b="1" dirty="0" smtClean="0">
                <a:solidFill>
                  <a:prstClr val="black"/>
                </a:solidFill>
              </a:rPr>
              <a:t>Test Security Supplement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lgn="ctr">
              <a:buNone/>
            </a:pPr>
            <a:r>
              <a:rPr lang="en-US" b="1" dirty="0" smtClean="0">
                <a:latin typeface="Arial" pitchFamily="34" charset="0"/>
                <a:cs typeface="Arial" pitchFamily="34" charset="0"/>
              </a:rPr>
              <a:t>Special Provisions</a:t>
            </a:r>
            <a:endParaRPr lang="en-US" b="1" dirty="0" smtClean="0">
              <a:solidFill>
                <a:schemeClr val="tx1">
                  <a:lumMod val="50000"/>
                  <a:lumOff val="50000"/>
                </a:schemeClr>
              </a:solidFill>
              <a:latin typeface="Arial" pitchFamily="34" charset="0"/>
              <a:cs typeface="Arial" pitchFamily="34" charset="0"/>
            </a:endParaRPr>
          </a:p>
          <a:p>
            <a:pPr marL="0" indent="0">
              <a:spcBef>
                <a:spcPts val="1200"/>
              </a:spcBef>
              <a:buNone/>
            </a:pPr>
            <a:r>
              <a:rPr lang="en-US" sz="2800" dirty="0" smtClean="0">
                <a:latin typeface="Arial" pitchFamily="34" charset="0"/>
                <a:cs typeface="Arial" pitchFamily="34" charset="0"/>
              </a:rPr>
              <a:t>When enrolled in English I or II/ESOL I or II course, eligible ELL shall not be required to ―</a:t>
            </a:r>
          </a:p>
          <a:p>
            <a:r>
              <a:rPr lang="en-US" sz="2800" dirty="0" smtClean="0">
                <a:latin typeface="Arial" pitchFamily="34" charset="0"/>
                <a:cs typeface="Arial" pitchFamily="34" charset="0"/>
              </a:rPr>
              <a:t>include assessment score in cumulative score for graduation</a:t>
            </a:r>
          </a:p>
          <a:p>
            <a:r>
              <a:rPr lang="en-US" sz="2800" dirty="0" smtClean="0">
                <a:latin typeface="Arial" pitchFamily="34" charset="0"/>
                <a:cs typeface="Arial" pitchFamily="34" charset="0"/>
              </a:rPr>
              <a:t>retake assessment each time it is administered if student passes course but does not achieve minimum score</a:t>
            </a:r>
          </a:p>
          <a:p>
            <a:pPr>
              <a:buNone/>
            </a:pPr>
            <a:endParaRPr lang="en-US" sz="2800" dirty="0" smtClean="0">
              <a:latin typeface="Arial" pitchFamily="34" charset="0"/>
              <a:cs typeface="Arial"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Content Placeholder 4"/>
          <p:cNvSpPr>
            <a:spLocks noGrp="1"/>
          </p:cNvSpPr>
          <p:nvPr>
            <p:ph idx="1"/>
          </p:nvPr>
        </p:nvSpPr>
        <p:spPr>
          <a:xfrm>
            <a:off x="304800" y="914400"/>
            <a:ext cx="8382000" cy="5105400"/>
          </a:xfrm>
        </p:spPr>
        <p:txBody>
          <a:bodyPr/>
          <a:lstStyle/>
          <a:p>
            <a:pPr marL="342900" lvl="1" indent="-342900" algn="ctr">
              <a:buClr>
                <a:schemeClr val="accent1"/>
              </a:buClr>
              <a:buFontTx/>
              <a:buNone/>
            </a:pPr>
            <a:r>
              <a:rPr lang="en-US" sz="3200" b="1" dirty="0" smtClean="0">
                <a:latin typeface="Arial" pitchFamily="34" charset="0"/>
                <a:cs typeface="Arial" pitchFamily="34" charset="0"/>
              </a:rPr>
              <a:t>Special English I/II EOC Provisions</a:t>
            </a:r>
            <a:endParaRPr lang="en-US" sz="3000" b="1" u="sng" dirty="0" smtClean="0">
              <a:latin typeface="Arial" pitchFamily="34" charset="0"/>
              <a:cs typeface="Arial" pitchFamily="34" charset="0"/>
            </a:endParaRPr>
          </a:p>
          <a:p>
            <a:pPr marL="342900" lvl="1" indent="-342900">
              <a:buClr>
                <a:schemeClr val="accent1"/>
              </a:buClr>
              <a:buFontTx/>
              <a:buNone/>
            </a:pPr>
            <a:r>
              <a:rPr lang="en-US" b="1" u="sng" dirty="0" smtClean="0">
                <a:latin typeface="Arial" pitchFamily="34" charset="0"/>
                <a:cs typeface="Arial" pitchFamily="34" charset="0"/>
              </a:rPr>
              <a:t>Note</a:t>
            </a:r>
            <a:r>
              <a:rPr lang="en-US" b="1" dirty="0" smtClean="0">
                <a:latin typeface="Arial" pitchFamily="34" charset="0"/>
                <a:cs typeface="Arial" pitchFamily="34" charset="0"/>
              </a:rPr>
              <a:t>:</a:t>
            </a:r>
          </a:p>
          <a:p>
            <a:pPr marL="342900" lvl="1" indent="-342900"/>
            <a:r>
              <a:rPr lang="en-US" sz="2600" dirty="0" smtClean="0">
                <a:latin typeface="Arial" pitchFamily="34" charset="0"/>
                <a:cs typeface="Arial" pitchFamily="34" charset="0"/>
              </a:rPr>
              <a:t>Students must take assessment while in the course</a:t>
            </a:r>
          </a:p>
          <a:p>
            <a:pPr marL="342900" lvl="1" indent="-342900"/>
            <a:r>
              <a:rPr lang="en-US" sz="2600" dirty="0" smtClean="0">
                <a:latin typeface="Arial" pitchFamily="34" charset="0"/>
                <a:cs typeface="Arial" pitchFamily="34" charset="0"/>
              </a:rPr>
              <a:t>Provisions do not apply to English III</a:t>
            </a:r>
          </a:p>
          <a:p>
            <a:pPr marL="342900" lvl="1" indent="-342900"/>
            <a:r>
              <a:rPr lang="en-US" sz="2600" dirty="0" smtClean="0">
                <a:latin typeface="Arial" pitchFamily="34" charset="0"/>
                <a:cs typeface="Arial" pitchFamily="34" charset="0"/>
              </a:rPr>
              <a:t>Students may graduate under </a:t>
            </a:r>
            <a:r>
              <a:rPr lang="en-US" sz="2600" b="1" dirty="0" smtClean="0">
                <a:latin typeface="Arial" pitchFamily="34" charset="0"/>
                <a:cs typeface="Arial" pitchFamily="34" charset="0"/>
              </a:rPr>
              <a:t>any of the graduation programs</a:t>
            </a:r>
            <a:r>
              <a:rPr lang="en-US" sz="2600" dirty="0" smtClean="0">
                <a:latin typeface="Arial" pitchFamily="34" charset="0"/>
                <a:cs typeface="Arial" pitchFamily="34" charset="0"/>
              </a:rPr>
              <a:t> (Minimum, Recommended, Distinguished) as long as they fulfill the corresponding requirements</a:t>
            </a:r>
          </a:p>
          <a:p>
            <a:pPr marL="342900" lvl="1" indent="-342900"/>
            <a:r>
              <a:rPr lang="en-US" sz="2600" dirty="0" smtClean="0">
                <a:latin typeface="Arial" pitchFamily="34" charset="0"/>
                <a:cs typeface="Arial" pitchFamily="34" charset="0"/>
              </a:rPr>
              <a:t>LPAC is not required to meet to re-establish eligibility for students that fail a spring course and re-enroll in the course in the subsequent summer or fall. Eligibility in spring carries over to summer and fall</a:t>
            </a:r>
          </a:p>
          <a:p>
            <a:pPr marL="342900" lvl="1" indent="-342900">
              <a:buClr>
                <a:schemeClr val="accent1"/>
              </a:buClr>
            </a:pPr>
            <a:endParaRPr lang="en-US" dirty="0" smtClean="0">
              <a:latin typeface="Arial" pitchFamily="34" charset="0"/>
              <a:cs typeface="Arial" pitchFamily="34" charset="0"/>
            </a:endParaRPr>
          </a:p>
          <a:p>
            <a:pPr marL="342900" lvl="1" indent="-342900">
              <a:buClr>
                <a:schemeClr val="accent1"/>
              </a:buClr>
            </a:pPr>
            <a:endParaRPr lang="en-US" dirty="0" smtClean="0">
              <a:latin typeface="Arial" pitchFamily="34" charset="0"/>
              <a:cs typeface="Arial" pitchFamily="34" charset="0"/>
            </a:endParaRPr>
          </a:p>
          <a:p>
            <a:pPr marL="342900" lvl="1" indent="-342900">
              <a:buClr>
                <a:schemeClr val="accent1"/>
              </a:buClr>
            </a:pP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p:txBody>
      </p:sp>
    </p:spTree>
  </p:cSld>
  <p:clrMapOvr>
    <a:masterClrMapping/>
  </p:clrMapOvr>
  <p:transition spd="slow">
    <p:wipe dir="d"/>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marL="0" indent="0" algn="ctr">
              <a:buNone/>
            </a:pPr>
            <a:r>
              <a:rPr lang="en-US" b="1" dirty="0" smtClean="0">
                <a:latin typeface="Arial" pitchFamily="34" charset="0"/>
                <a:cs typeface="Arial" pitchFamily="34" charset="0"/>
              </a:rPr>
              <a:t>ELLs with Parental Denials</a:t>
            </a:r>
            <a:br>
              <a:rPr lang="en-US" b="1" dirty="0" smtClean="0">
                <a:latin typeface="Arial" pitchFamily="34" charset="0"/>
                <a:cs typeface="Arial" pitchFamily="34" charset="0"/>
              </a:rPr>
            </a:br>
            <a:r>
              <a:rPr lang="en-US" b="1" dirty="0" smtClean="0">
                <a:latin typeface="Arial" pitchFamily="34" charset="0"/>
                <a:cs typeface="Arial" pitchFamily="34" charset="0"/>
              </a:rPr>
              <a:t> TAC §101.1005 (f)</a:t>
            </a:r>
            <a:endParaRPr lang="en-US" b="1" dirty="0" smtClean="0">
              <a:solidFill>
                <a:schemeClr val="tx1">
                  <a:lumMod val="50000"/>
                  <a:lumOff val="50000"/>
                </a:schemeClr>
              </a:solidFill>
              <a:latin typeface="Arial" pitchFamily="34" charset="0"/>
              <a:cs typeface="Arial" pitchFamily="34" charset="0"/>
            </a:endParaRPr>
          </a:p>
          <a:p>
            <a:pPr marL="0" indent="0">
              <a:spcBef>
                <a:spcPts val="1200"/>
              </a:spcBef>
              <a:buNone/>
            </a:pPr>
            <a:r>
              <a:rPr lang="en-US" sz="2800" dirty="0" smtClean="0">
                <a:latin typeface="Arial" pitchFamily="34" charset="0"/>
                <a:cs typeface="Arial" pitchFamily="34" charset="0"/>
              </a:rPr>
              <a:t>These students are not eligible for special ELL assessment, accommodation, or accountability provisions ―</a:t>
            </a:r>
          </a:p>
          <a:p>
            <a:r>
              <a:rPr lang="en-US" sz="2800" dirty="0" smtClean="0">
                <a:latin typeface="Arial" pitchFamily="34" charset="0"/>
                <a:cs typeface="Arial" pitchFamily="34" charset="0"/>
              </a:rPr>
              <a:t>No testing in Spanish</a:t>
            </a:r>
          </a:p>
          <a:p>
            <a:r>
              <a:rPr lang="en-US" sz="2800" dirty="0" smtClean="0">
                <a:latin typeface="Arial" pitchFamily="34" charset="0"/>
                <a:cs typeface="Arial" pitchFamily="34" charset="0"/>
              </a:rPr>
              <a:t>No linguistic accommodations during testing</a:t>
            </a:r>
          </a:p>
          <a:p>
            <a:r>
              <a:rPr lang="en-US" sz="2800" dirty="0" smtClean="0">
                <a:latin typeface="Arial" pitchFamily="34" charset="0"/>
                <a:cs typeface="Arial" pitchFamily="34" charset="0"/>
              </a:rPr>
              <a:t>No English I/II EOC special provisions</a:t>
            </a:r>
          </a:p>
          <a:p>
            <a:r>
              <a:rPr lang="en-US" sz="2800" dirty="0" smtClean="0">
                <a:latin typeface="Arial" pitchFamily="34" charset="0"/>
                <a:cs typeface="Arial" pitchFamily="34" charset="0"/>
              </a:rPr>
              <a:t>No unschooled </a:t>
            </a:r>
            <a:r>
              <a:rPr lang="en-US" sz="2800" dirty="0" err="1" smtClean="0">
                <a:latin typeface="Arial" pitchFamily="34" charset="0"/>
                <a:cs typeface="Arial" pitchFamily="34" charset="0"/>
              </a:rPr>
              <a:t>asylee</a:t>
            </a:r>
            <a:r>
              <a:rPr lang="en-US" sz="2800" dirty="0" smtClean="0">
                <a:latin typeface="Arial" pitchFamily="34" charset="0"/>
                <a:cs typeface="Arial" pitchFamily="34" charset="0"/>
              </a:rPr>
              <a:t>/refugee provisions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81000" y="838200"/>
            <a:ext cx="8534400" cy="5029200"/>
          </a:xfrm>
        </p:spPr>
        <p:txBody>
          <a:bodyPr>
            <a:normAutofit fontScale="92500" lnSpcReduction="10000"/>
          </a:bodyPr>
          <a:lstStyle/>
          <a:p>
            <a:pPr marL="0" indent="0" algn="ctr">
              <a:buNone/>
            </a:pPr>
            <a:r>
              <a:rPr lang="en-US" b="1" dirty="0" smtClean="0">
                <a:latin typeface="Arial" pitchFamily="34" charset="0"/>
                <a:cs typeface="Arial" pitchFamily="34" charset="0"/>
              </a:rPr>
              <a:t>ELL Policy Resources </a:t>
            </a:r>
            <a:br>
              <a:rPr lang="en-US" b="1" dirty="0" smtClean="0">
                <a:latin typeface="Arial" pitchFamily="34" charset="0"/>
                <a:cs typeface="Arial" pitchFamily="34" charset="0"/>
              </a:rPr>
            </a:br>
            <a:endParaRPr lang="en-US" sz="2800" dirty="0" smtClean="0">
              <a:latin typeface="Arial" pitchFamily="34" charset="0"/>
              <a:cs typeface="Arial" pitchFamily="34" charset="0"/>
            </a:endParaRPr>
          </a:p>
          <a:p>
            <a:r>
              <a:rPr lang="en-US" sz="2600" b="1" dirty="0" smtClean="0">
                <a:latin typeface="Arial" pitchFamily="34" charset="0"/>
                <a:cs typeface="Arial" pitchFamily="34" charset="0"/>
              </a:rPr>
              <a:t>Test participation    </a:t>
            </a:r>
          </a:p>
          <a:p>
            <a:pPr>
              <a:buNone/>
            </a:pPr>
            <a:r>
              <a:rPr lang="en-US" sz="2600" dirty="0" smtClean="0">
                <a:latin typeface="Arial" pitchFamily="34" charset="0"/>
                <a:cs typeface="Arial" pitchFamily="34" charset="0"/>
              </a:rPr>
              <a:t>	</a:t>
            </a:r>
            <a:r>
              <a:rPr lang="en-US" sz="2600" u="sng" dirty="0" smtClean="0">
                <a:latin typeface="Arial" pitchFamily="34" charset="0"/>
                <a:cs typeface="Arial" pitchFamily="34" charset="0"/>
                <a:hlinkClick r:id="rId2"/>
              </a:rPr>
              <a:t>www.tea.state.tx.us/student.assessment/ell/lpac/</a:t>
            </a:r>
            <a:r>
              <a:rPr lang="en-US" sz="2600" dirty="0" smtClean="0">
                <a:latin typeface="Arial" pitchFamily="34" charset="0"/>
                <a:cs typeface="Arial" pitchFamily="34" charset="0"/>
                <a:hlinkClick r:id="rId2"/>
              </a:rPr>
              <a:t> </a:t>
            </a:r>
            <a:endParaRPr lang="en-US" sz="2600" dirty="0" smtClean="0">
              <a:latin typeface="Arial" pitchFamily="34" charset="0"/>
              <a:cs typeface="Arial" pitchFamily="34" charset="0"/>
            </a:endParaRPr>
          </a:p>
          <a:p>
            <a:pPr lvl="1">
              <a:buFont typeface="Wingdings" pitchFamily="2" charset="2"/>
              <a:buChar char="§"/>
            </a:pPr>
            <a:r>
              <a:rPr lang="en-US" sz="2400" dirty="0" smtClean="0">
                <a:latin typeface="Arial" pitchFamily="34" charset="0"/>
                <a:cs typeface="Arial" pitchFamily="34" charset="0"/>
              </a:rPr>
              <a:t>  STAAR</a:t>
            </a:r>
          </a:p>
          <a:p>
            <a:pPr lvl="1">
              <a:buFont typeface="Wingdings" pitchFamily="2" charset="2"/>
              <a:buChar char="§"/>
            </a:pPr>
            <a:r>
              <a:rPr lang="en-US" sz="2400" dirty="0" smtClean="0">
                <a:latin typeface="Arial" pitchFamily="34" charset="0"/>
                <a:cs typeface="Arial" pitchFamily="34" charset="0"/>
              </a:rPr>
              <a:t>  TAKS</a:t>
            </a:r>
          </a:p>
          <a:p>
            <a:pPr lvl="1">
              <a:buFont typeface="Wingdings" pitchFamily="2" charset="2"/>
              <a:buChar char="§"/>
            </a:pPr>
            <a:r>
              <a:rPr lang="en-US" sz="2400" dirty="0" smtClean="0">
                <a:latin typeface="Arial" pitchFamily="34" charset="0"/>
                <a:cs typeface="Arial" pitchFamily="34" charset="0"/>
              </a:rPr>
              <a:t>  TELPAS</a:t>
            </a:r>
          </a:p>
          <a:p>
            <a:endParaRPr lang="en-US" sz="2800" dirty="0" smtClean="0">
              <a:latin typeface="Arial" pitchFamily="34" charset="0"/>
              <a:cs typeface="Arial" pitchFamily="34" charset="0"/>
            </a:endParaRPr>
          </a:p>
          <a:p>
            <a:r>
              <a:rPr lang="en-US" sz="2600" b="1" dirty="0" smtClean="0">
                <a:latin typeface="Arial" pitchFamily="34" charset="0"/>
                <a:cs typeface="Arial" pitchFamily="34" charset="0"/>
              </a:rPr>
              <a:t>Accommodations</a:t>
            </a:r>
            <a:r>
              <a:rPr lang="en-US" sz="2600" dirty="0" smtClean="0">
                <a:latin typeface="Arial" pitchFamily="34" charset="0"/>
                <a:cs typeface="Arial" pitchFamily="34" charset="0"/>
              </a:rPr>
              <a:t> </a:t>
            </a:r>
            <a:br>
              <a:rPr lang="en-US" sz="2600" dirty="0" smtClean="0">
                <a:latin typeface="Arial" pitchFamily="34" charset="0"/>
                <a:cs typeface="Arial" pitchFamily="34" charset="0"/>
              </a:rPr>
            </a:br>
            <a:r>
              <a:rPr lang="en-US" sz="2600" u="sng" dirty="0" smtClean="0">
                <a:latin typeface="Arial" pitchFamily="34" charset="0"/>
                <a:cs typeface="Arial" pitchFamily="34" charset="0"/>
                <a:hlinkClick r:id="rId3"/>
              </a:rPr>
              <a:t>www.tea.state.tx.us/student.assessment/accommodations/</a:t>
            </a:r>
            <a:r>
              <a:rPr lang="en-US" sz="2600" dirty="0" smtClean="0">
                <a:latin typeface="Arial" pitchFamily="34" charset="0"/>
                <a:cs typeface="Arial" pitchFamily="34" charset="0"/>
                <a:hlinkClick r:id="rId3"/>
              </a:rPr>
              <a:t>    </a:t>
            </a:r>
            <a:endParaRPr lang="en-US" sz="2600" dirty="0" smtClean="0">
              <a:latin typeface="Arial" pitchFamily="34" charset="0"/>
              <a:cs typeface="Arial" pitchFamily="34" charset="0"/>
            </a:endParaRPr>
          </a:p>
          <a:p>
            <a:pPr lvl="1">
              <a:buFont typeface="Wingdings" pitchFamily="2" charset="2"/>
              <a:buChar char="§"/>
            </a:pPr>
            <a:r>
              <a:rPr lang="en-US" sz="2400" dirty="0" smtClean="0">
                <a:latin typeface="Arial" pitchFamily="34" charset="0"/>
                <a:cs typeface="Arial" pitchFamily="34" charset="0"/>
              </a:rPr>
              <a:t>  Linguistic accommodations</a:t>
            </a:r>
          </a:p>
          <a:p>
            <a:pPr lvl="1">
              <a:buFont typeface="Wingdings" pitchFamily="2" charset="2"/>
              <a:buChar char="§"/>
            </a:pPr>
            <a:r>
              <a:rPr lang="en-US" sz="2400" dirty="0" smtClean="0">
                <a:latin typeface="Arial" pitchFamily="34" charset="0"/>
                <a:cs typeface="Arial" pitchFamily="34" charset="0"/>
              </a:rPr>
              <a:t>  Accommodations related to disabilities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p:cNvSpPr>
            <a:spLocks noGrp="1"/>
          </p:cNvSpPr>
          <p:nvPr>
            <p:ph idx="1"/>
          </p:nvPr>
        </p:nvSpPr>
        <p:spPr>
          <a:xfrm>
            <a:off x="304800" y="838200"/>
            <a:ext cx="8458200" cy="4800600"/>
          </a:xfrm>
        </p:spPr>
        <p:txBody>
          <a:bodyPr/>
          <a:lstStyle/>
          <a:p>
            <a:pPr algn="ctr">
              <a:spcAft>
                <a:spcPts val="600"/>
              </a:spcAft>
              <a:buSzPct val="90000"/>
              <a:buNone/>
            </a:pPr>
            <a:r>
              <a:rPr lang="en-US" sz="3600" b="1" dirty="0" smtClean="0">
                <a:latin typeface="Arial" pitchFamily="34" charset="0"/>
                <a:cs typeface="Arial" pitchFamily="34" charset="0"/>
              </a:rPr>
              <a:t>SSI Policies</a:t>
            </a:r>
          </a:p>
          <a:p>
            <a:pPr>
              <a:spcAft>
                <a:spcPts val="600"/>
              </a:spcAft>
              <a:buSzPct val="90000"/>
            </a:pPr>
            <a:r>
              <a:rPr lang="en-US" dirty="0" smtClean="0">
                <a:latin typeface="Arial" pitchFamily="34" charset="0"/>
                <a:cs typeface="Arial" pitchFamily="34" charset="0"/>
              </a:rPr>
              <a:t>SSI policies related to recent immigrant ELLs and unschooled asylees/refugees undergoing agency review</a:t>
            </a:r>
          </a:p>
          <a:p>
            <a:pPr eaLnBrk="1" hangingPunct="1">
              <a:spcAft>
                <a:spcPts val="600"/>
              </a:spcAft>
              <a:buSzPct val="90000"/>
            </a:pPr>
            <a:r>
              <a:rPr lang="en-US" dirty="0" smtClean="0">
                <a:latin typeface="Arial" pitchFamily="34" charset="0"/>
                <a:cs typeface="Arial" pitchFamily="34" charset="0"/>
              </a:rPr>
              <a:t>Policies will be finalized and disseminated in a letter to districts in time for implementation</a:t>
            </a:r>
          </a:p>
          <a:p>
            <a:pPr eaLnBrk="1" hangingPunct="1"/>
            <a:endParaRPr lang="en-US" dirty="0" smtClean="0">
              <a:latin typeface="Arial" pitchFamily="34" charset="0"/>
              <a:cs typeface="Arial" pitchFamily="34" charset="0"/>
            </a:endParaRPr>
          </a:p>
        </p:txBody>
      </p:sp>
    </p:spTree>
  </p:cSld>
  <p:clrMapOvr>
    <a:masterClrMapping/>
  </p:clrMapOvr>
  <p:transition spd="slow">
    <p:wipe dir="d"/>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chor="ctr">
            <a:normAutofit/>
          </a:bodyPr>
          <a:lstStyle/>
          <a:p>
            <a:pPr algn="ctr">
              <a:buNone/>
            </a:pPr>
            <a:r>
              <a:rPr lang="en-US" sz="6000" b="1" dirty="0" smtClean="0">
                <a:latin typeface="Arial" pitchFamily="34" charset="0"/>
                <a:cs typeface="Arial" pitchFamily="34" charset="0"/>
              </a:rPr>
              <a:t>Planning for </a:t>
            </a:r>
            <a:br>
              <a:rPr lang="en-US" sz="6000" b="1" dirty="0" smtClean="0">
                <a:latin typeface="Arial" pitchFamily="34" charset="0"/>
                <a:cs typeface="Arial" pitchFamily="34" charset="0"/>
              </a:rPr>
            </a:br>
            <a:r>
              <a:rPr lang="en-US" sz="6000" b="1" dirty="0" smtClean="0">
                <a:latin typeface="Arial" pitchFamily="34" charset="0"/>
                <a:cs typeface="Arial" pitchFamily="34" charset="0"/>
              </a:rPr>
              <a:t>Test Administrations</a:t>
            </a:r>
            <a:endParaRPr lang="en-US" sz="6000" dirty="0" smtClean="0">
              <a:latin typeface="Arial" pitchFamily="34" charset="0"/>
              <a:cs typeface="Arial"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marL="0" indent="0" algn="ctr">
              <a:buNone/>
            </a:pPr>
            <a:r>
              <a:rPr lang="en-US" b="1" dirty="0" smtClean="0">
                <a:latin typeface="Arial" pitchFamily="34" charset="0"/>
                <a:cs typeface="Arial" pitchFamily="34" charset="0"/>
              </a:rPr>
              <a:t>Coordination Between </a:t>
            </a:r>
            <a:br>
              <a:rPr lang="en-US" b="1" dirty="0" smtClean="0">
                <a:latin typeface="Arial" pitchFamily="34" charset="0"/>
                <a:cs typeface="Arial" pitchFamily="34" charset="0"/>
              </a:rPr>
            </a:br>
            <a:r>
              <a:rPr lang="en-US" b="1" dirty="0" smtClean="0">
                <a:latin typeface="Arial" pitchFamily="34" charset="0"/>
                <a:cs typeface="Arial" pitchFamily="34" charset="0"/>
              </a:rPr>
              <a:t>LPAC and Testing Coordinators</a:t>
            </a:r>
            <a:endParaRPr lang="en-US" sz="2800" dirty="0" smtClean="0">
              <a:latin typeface="Arial" pitchFamily="34" charset="0"/>
              <a:cs typeface="Arial" pitchFamily="34" charset="0"/>
            </a:endParaRPr>
          </a:p>
          <a:p>
            <a:r>
              <a:rPr lang="en-US" sz="2800" dirty="0" smtClean="0">
                <a:latin typeface="Arial" pitchFamily="34" charset="0"/>
                <a:cs typeface="Arial" pitchFamily="34" charset="0"/>
              </a:rPr>
              <a:t>Testing coordinators should coordinate with LPAC to obtain participation and accommodation decisions in time to make testing arrangements</a:t>
            </a:r>
          </a:p>
          <a:p>
            <a:r>
              <a:rPr lang="en-US" sz="2800" dirty="0" smtClean="0">
                <a:latin typeface="Arial" pitchFamily="34" charset="0"/>
                <a:cs typeface="Arial" pitchFamily="34" charset="0"/>
              </a:rPr>
              <a:t>Linguistic accommodations not just for STAAR 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pPr marL="0" indent="0" algn="ctr">
              <a:buNone/>
            </a:pPr>
            <a:r>
              <a:rPr lang="en-US" b="1" dirty="0" smtClean="0">
                <a:latin typeface="Arial" pitchFamily="34" charset="0"/>
                <a:cs typeface="Arial" pitchFamily="34" charset="0"/>
              </a:rPr>
              <a:t>Sample Forms for Documenting Participation &amp; Accommodation Decisions</a:t>
            </a:r>
            <a:endParaRPr lang="en-US" sz="2800" dirty="0" smtClean="0">
              <a:latin typeface="Arial" pitchFamily="34" charset="0"/>
              <a:cs typeface="Arial" pitchFamily="34" charset="0"/>
            </a:endParaRPr>
          </a:p>
          <a:p>
            <a:r>
              <a:rPr lang="en-US" sz="2800" dirty="0" smtClean="0">
                <a:latin typeface="Arial" pitchFamily="34" charset="0"/>
                <a:cs typeface="Arial" pitchFamily="34" charset="0"/>
              </a:rPr>
              <a:t>Record of STAAR participation and linguistic accommodation decisions</a:t>
            </a:r>
          </a:p>
          <a:p>
            <a:r>
              <a:rPr lang="en-US" sz="2800" dirty="0" smtClean="0">
                <a:latin typeface="Arial" pitchFamily="34" charset="0"/>
                <a:cs typeface="Arial" pitchFamily="34" charset="0"/>
              </a:rPr>
              <a:t>STAAR eligibility for special English I/II EOC provisions</a:t>
            </a:r>
          </a:p>
          <a:p>
            <a:r>
              <a:rPr lang="en-US" sz="2800" dirty="0" smtClean="0">
                <a:latin typeface="Arial" pitchFamily="34" charset="0"/>
                <a:cs typeface="Arial" pitchFamily="34" charset="0"/>
              </a:rPr>
              <a:t>Student history worksheet </a:t>
            </a:r>
          </a:p>
          <a:p>
            <a:r>
              <a:rPr lang="en-US" sz="2800" dirty="0" smtClean="0">
                <a:latin typeface="Arial" pitchFamily="34" charset="0"/>
                <a:cs typeface="Arial" pitchFamily="34" charset="0"/>
              </a:rPr>
              <a:t>Forms on LPAC assessment resources webpage at </a:t>
            </a:r>
            <a:r>
              <a:rPr lang="en-US" sz="2400" u="sng" dirty="0" smtClean="0">
                <a:latin typeface="Arial" pitchFamily="34" charset="0"/>
                <a:cs typeface="Arial" pitchFamily="34" charset="0"/>
                <a:hlinkClick r:id="rId2"/>
              </a:rPr>
              <a:t>http://www.tea.state.tx.us/student.assessment/ell/lpac/</a:t>
            </a:r>
            <a:r>
              <a:rPr lang="en-US" sz="2800" dirty="0" smtClean="0">
                <a:latin typeface="Arial" pitchFamily="34" charset="0"/>
                <a:cs typeface="Arial" pitchFamily="34" charset="0"/>
                <a:hlinkClick r:id="rId2"/>
              </a:rPr>
              <a:t> </a:t>
            </a:r>
            <a:endParaRPr lang="en-US" sz="2800" dirty="0" smtClean="0">
              <a:latin typeface="Arial" pitchFamily="34" charset="0"/>
              <a:cs typeface="Arial"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533400" y="685800"/>
            <a:ext cx="8153400" cy="5334000"/>
          </a:xfrm>
        </p:spPr>
        <p:txBody>
          <a:bodyPr>
            <a:normAutofit fontScale="92500" lnSpcReduction="10000"/>
          </a:bodyPr>
          <a:lstStyle/>
          <a:p>
            <a:pPr algn="ctr">
              <a:buNone/>
            </a:pPr>
            <a:r>
              <a:rPr lang="en-US" b="1" dirty="0" smtClean="0">
                <a:latin typeface="Arial" pitchFamily="34" charset="0"/>
                <a:cs typeface="Arial" pitchFamily="34" charset="0"/>
              </a:rPr>
              <a:t>Organizing Test Administrations</a:t>
            </a:r>
          </a:p>
          <a:p>
            <a:pPr algn="ctr">
              <a:buNone/>
            </a:pPr>
            <a:r>
              <a:rPr lang="en-US" sz="2800" b="1" dirty="0" smtClean="0">
                <a:solidFill>
                  <a:srgbClr val="E24472"/>
                </a:solidFill>
                <a:latin typeface="Arial" pitchFamily="34" charset="0"/>
                <a:cs typeface="Arial" pitchFamily="34" charset="0"/>
              </a:rPr>
              <a:t>DCCM, pp. S-23 and S-29  </a:t>
            </a:r>
          </a:p>
          <a:p>
            <a:pPr>
              <a:spcBef>
                <a:spcPts val="1200"/>
              </a:spcBef>
            </a:pPr>
            <a:r>
              <a:rPr lang="en-US" sz="2880" dirty="0" smtClean="0">
                <a:latin typeface="Arial" pitchFamily="34" charset="0"/>
                <a:cs typeface="Arial" pitchFamily="34" charset="0"/>
              </a:rPr>
              <a:t>In some cases, students taking different assessments may be grouped across programs, grades, and subject areas/courses</a:t>
            </a:r>
          </a:p>
          <a:p>
            <a:pPr lvl="1">
              <a:spcBef>
                <a:spcPts val="1200"/>
              </a:spcBef>
            </a:pPr>
            <a:r>
              <a:rPr lang="en-US" sz="2880" dirty="0" smtClean="0">
                <a:latin typeface="Arial" pitchFamily="34" charset="0"/>
                <a:cs typeface="Arial" pitchFamily="34" charset="0"/>
              </a:rPr>
              <a:t>Examples: STAAR and STAAR Modified paper tests, STAAR and STAAR L online assessments</a:t>
            </a:r>
          </a:p>
          <a:p>
            <a:pPr>
              <a:spcBef>
                <a:spcPts val="1200"/>
              </a:spcBef>
            </a:pPr>
            <a:r>
              <a:rPr lang="en-US" sz="2880" dirty="0" smtClean="0">
                <a:latin typeface="Arial" pitchFamily="34" charset="0"/>
                <a:cs typeface="Arial" pitchFamily="34" charset="0"/>
              </a:rPr>
              <a:t>Organize test sessions in a way that keeps students from being confused or disturbed by differences in directions read aloud or accommodations provided</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533400" y="685800"/>
            <a:ext cx="8153400" cy="5334000"/>
          </a:xfrm>
        </p:spPr>
        <p:txBody>
          <a:bodyPr>
            <a:normAutofit fontScale="92500" lnSpcReduction="20000"/>
          </a:bodyPr>
          <a:lstStyle/>
          <a:p>
            <a:pPr algn="ctr">
              <a:buNone/>
            </a:pPr>
            <a:r>
              <a:rPr lang="en-US" b="1" dirty="0" smtClean="0">
                <a:latin typeface="Arial" pitchFamily="34" charset="0"/>
                <a:cs typeface="Arial" pitchFamily="34" charset="0"/>
              </a:rPr>
              <a:t>Organizing Test Administrations</a:t>
            </a:r>
          </a:p>
          <a:p>
            <a:pPr algn="ctr">
              <a:buNone/>
            </a:pPr>
            <a:r>
              <a:rPr lang="en-US" sz="2800" b="1" dirty="0" smtClean="0">
                <a:solidFill>
                  <a:srgbClr val="E24472"/>
                </a:solidFill>
                <a:latin typeface="Arial" pitchFamily="34" charset="0"/>
                <a:cs typeface="Arial" pitchFamily="34" charset="0"/>
              </a:rPr>
              <a:t>DCCM, pp. S-23 and S-29  </a:t>
            </a:r>
          </a:p>
          <a:p>
            <a:pPr>
              <a:spcBef>
                <a:spcPts val="1200"/>
              </a:spcBef>
            </a:pPr>
            <a:r>
              <a:rPr lang="en-US" sz="2880" dirty="0" smtClean="0">
                <a:latin typeface="Arial"/>
                <a:cs typeface="Arial"/>
              </a:rPr>
              <a:t>Students receiving certain accommodations may need to be tested in a separate setting to eliminate distractions to other students and to ensure the confidentiality of the test. These students might need to be tested individually or in small groups. Testing in a separate setting for this purpose is not considered the Individual or Small-Group Administration accommodation</a:t>
            </a:r>
          </a:p>
          <a:p>
            <a:pPr>
              <a:spcBef>
                <a:spcPts val="1200"/>
              </a:spcBef>
            </a:pPr>
            <a:r>
              <a:rPr lang="en-US" sz="2880" dirty="0" smtClean="0">
                <a:latin typeface="Arial"/>
                <a:cs typeface="Arial"/>
              </a:rPr>
              <a:t>A bilingual teacher may be permitted to administer STAAR in English to English-dominant </a:t>
            </a:r>
            <a:r>
              <a:rPr lang="en-US" sz="2880" dirty="0" err="1" smtClean="0">
                <a:latin typeface="Arial"/>
                <a:cs typeface="Arial"/>
              </a:rPr>
              <a:t>ELLs</a:t>
            </a:r>
            <a:r>
              <a:rPr lang="en-US" sz="2880" dirty="0" smtClean="0">
                <a:latin typeface="Arial"/>
                <a:cs typeface="Arial"/>
              </a:rPr>
              <a:t> and STAAR in Spanish to Spanish-dominant </a:t>
            </a:r>
            <a:r>
              <a:rPr lang="en-US" sz="2880" dirty="0" err="1" smtClean="0">
                <a:latin typeface="Arial"/>
                <a:cs typeface="Arial"/>
              </a:rPr>
              <a:t>ELLs</a:t>
            </a:r>
            <a:r>
              <a:rPr lang="en-US" sz="2880" dirty="0" smtClean="0">
                <a:latin typeface="Arial"/>
                <a:cs typeface="Arial"/>
              </a:rPr>
              <a:t> in the same test session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endParaRPr lang="en-US" dirty="0"/>
          </a:p>
        </p:txBody>
      </p:sp>
      <p:graphicFrame>
        <p:nvGraphicFramePr>
          <p:cNvPr id="3" name="Table 2"/>
          <p:cNvGraphicFramePr>
            <a:graphicFrameLocks noGrp="1"/>
          </p:cNvGraphicFramePr>
          <p:nvPr/>
        </p:nvGraphicFramePr>
        <p:xfrm>
          <a:off x="609600" y="914399"/>
          <a:ext cx="8077200" cy="5029201"/>
        </p:xfrm>
        <a:graphic>
          <a:graphicData uri="http://schemas.openxmlformats.org/drawingml/2006/table">
            <a:tbl>
              <a:tblPr firstRow="1" bandRow="1">
                <a:tableStyleId>{5C22544A-7EE6-4342-B048-85BDC9FD1C3A}</a:tableStyleId>
              </a:tblPr>
              <a:tblGrid>
                <a:gridCol w="1578097"/>
                <a:gridCol w="6499103"/>
              </a:tblGrid>
              <a:tr h="411301">
                <a:tc gridSpan="2">
                  <a:txBody>
                    <a:bodyPr/>
                    <a:lstStyle/>
                    <a:p>
                      <a:pPr algn="ctr"/>
                      <a:r>
                        <a:rPr lang="en-US" dirty="0" smtClean="0"/>
                        <a:t>History of the </a:t>
                      </a:r>
                      <a:r>
                        <a:rPr lang="en-US" i="1" dirty="0" smtClean="0"/>
                        <a:t>Test Security Supplement</a:t>
                      </a:r>
                      <a:r>
                        <a:rPr lang="en-US" i="1" baseline="0" dirty="0" smtClean="0"/>
                        <a:t> </a:t>
                      </a:r>
                      <a:endParaRPr lang="en-US" i="1" dirty="0"/>
                    </a:p>
                  </a:txBody>
                  <a:tcPr/>
                </a:tc>
                <a:tc hMerge="1">
                  <a:txBody>
                    <a:bodyPr/>
                    <a:lstStyle/>
                    <a:p>
                      <a:endParaRPr lang="en-US" dirty="0"/>
                    </a:p>
                  </a:txBody>
                  <a:tcPr/>
                </a:tc>
              </a:tr>
              <a:tr h="960300">
                <a:tc>
                  <a:txBody>
                    <a:bodyPr/>
                    <a:lstStyle/>
                    <a:p>
                      <a:pPr algn="ctr"/>
                      <a:endParaRPr lang="en-US" sz="1600" dirty="0" smtClean="0"/>
                    </a:p>
                    <a:p>
                      <a:pPr algn="ctr"/>
                      <a:r>
                        <a:rPr lang="en-US" sz="1600" dirty="0" smtClean="0"/>
                        <a:t>2006</a:t>
                      </a:r>
                      <a:endParaRPr lang="en-US" sz="1600" dirty="0"/>
                    </a:p>
                  </a:txBody>
                  <a:tcPr/>
                </a:tc>
                <a:tc>
                  <a:txBody>
                    <a:bodyPr/>
                    <a:lstStyle/>
                    <a:p>
                      <a:pPr>
                        <a:buFont typeface="Arial" pitchFamily="34" charset="0"/>
                        <a:buChar char="•"/>
                      </a:pPr>
                      <a:r>
                        <a:rPr kumimoji="0" lang="en-US" sz="1600" kern="1200" baseline="0" dirty="0" smtClean="0">
                          <a:solidFill>
                            <a:schemeClr val="dk1"/>
                          </a:solidFill>
                          <a:latin typeface="+mn-lt"/>
                          <a:ea typeface="+mn-ea"/>
                          <a:cs typeface="+mn-cs"/>
                        </a:rPr>
                        <a:t>Introduced to provide </a:t>
                      </a:r>
                      <a:r>
                        <a:rPr kumimoji="0" lang="en-US" sz="1600" i="0" kern="1200" baseline="0" dirty="0" smtClean="0">
                          <a:solidFill>
                            <a:schemeClr val="dk1"/>
                          </a:solidFill>
                          <a:latin typeface="+mn-lt"/>
                          <a:ea typeface="+mn-ea"/>
                          <a:cs typeface="+mn-cs"/>
                        </a:rPr>
                        <a:t>districts with additional guidance relating to the  </a:t>
                      </a:r>
                    </a:p>
                    <a:p>
                      <a:r>
                        <a:rPr kumimoji="0" lang="en-US" sz="1600" i="0" kern="1200" baseline="0" dirty="0" smtClean="0">
                          <a:solidFill>
                            <a:schemeClr val="dk1"/>
                          </a:solidFill>
                          <a:latin typeface="+mn-lt"/>
                          <a:ea typeface="+mn-ea"/>
                          <a:cs typeface="+mn-cs"/>
                        </a:rPr>
                        <a:t> proper implementation of testing procedures and to </a:t>
                      </a:r>
                      <a:r>
                        <a:rPr kumimoji="0" lang="en-US" sz="1600" kern="1200" baseline="0" dirty="0" smtClean="0">
                          <a:solidFill>
                            <a:schemeClr val="dk1"/>
                          </a:solidFill>
                          <a:latin typeface="+mn-lt"/>
                          <a:ea typeface="+mn-ea"/>
                          <a:cs typeface="+mn-cs"/>
                        </a:rPr>
                        <a:t>promote increased test </a:t>
                      </a:r>
                    </a:p>
                    <a:p>
                      <a:r>
                        <a:rPr kumimoji="0" lang="en-US" sz="1600" kern="1200" baseline="0" dirty="0" smtClean="0">
                          <a:solidFill>
                            <a:schemeClr val="dk1"/>
                          </a:solidFill>
                          <a:latin typeface="+mn-lt"/>
                          <a:ea typeface="+mn-ea"/>
                          <a:cs typeface="+mn-cs"/>
                        </a:rPr>
                        <a:t> security </a:t>
                      </a:r>
                      <a:endParaRPr lang="en-US" sz="1600" baseline="0" dirty="0" smtClean="0"/>
                    </a:p>
                  </a:txBody>
                  <a:tcPr/>
                </a:tc>
              </a:tr>
              <a:tr h="1162761">
                <a:tc>
                  <a:txBody>
                    <a:bodyPr/>
                    <a:lstStyle/>
                    <a:p>
                      <a:pPr algn="ctr"/>
                      <a:endParaRPr lang="en-US" sz="1600" dirty="0" smtClean="0"/>
                    </a:p>
                    <a:p>
                      <a:pPr algn="ctr"/>
                      <a:r>
                        <a:rPr lang="en-US" sz="1600" dirty="0" smtClean="0"/>
                        <a:t>2007 </a:t>
                      </a:r>
                      <a:endParaRPr lang="en-US" sz="1600" dirty="0"/>
                    </a:p>
                  </a:txBody>
                  <a:tcPr/>
                </a:tc>
                <a:tc>
                  <a:txBody>
                    <a:bodyPr/>
                    <a:lstStyle/>
                    <a:p>
                      <a:pPr>
                        <a:buFont typeface="Arial" pitchFamily="34" charset="0"/>
                        <a:buChar char="•"/>
                      </a:pPr>
                      <a:r>
                        <a:rPr lang="en-US" sz="1600" dirty="0" smtClean="0"/>
                        <a:t>14</a:t>
                      </a:r>
                      <a:r>
                        <a:rPr lang="en-US" sz="1600" b="1" dirty="0" smtClean="0"/>
                        <a:t>-</a:t>
                      </a:r>
                      <a:r>
                        <a:rPr lang="en-US" sz="1600" dirty="0" smtClean="0"/>
                        <a:t>point Test</a:t>
                      </a:r>
                      <a:r>
                        <a:rPr lang="en-US" sz="1600" baseline="0" dirty="0" smtClean="0"/>
                        <a:t> Security Pl</a:t>
                      </a:r>
                      <a:r>
                        <a:rPr lang="en-US" sz="1600" dirty="0" smtClean="0"/>
                        <a:t>an designed to assure parents, students, and </a:t>
                      </a:r>
                    </a:p>
                    <a:p>
                      <a:r>
                        <a:rPr lang="en-US" sz="1600" baseline="0" dirty="0" smtClean="0"/>
                        <a:t>  </a:t>
                      </a:r>
                      <a:r>
                        <a:rPr lang="en-US" sz="1600" dirty="0" smtClean="0"/>
                        <a:t>the public that</a:t>
                      </a:r>
                      <a:r>
                        <a:rPr lang="en-US" sz="1600" baseline="0" dirty="0" smtClean="0"/>
                        <a:t> test results are meaningful and valid  </a:t>
                      </a:r>
                    </a:p>
                    <a:p>
                      <a:endParaRPr lang="en-US" sz="800" i="1" baseline="0" dirty="0" smtClean="0"/>
                    </a:p>
                    <a:p>
                      <a:pPr>
                        <a:buFont typeface="Arial" pitchFamily="34" charset="0"/>
                        <a:buChar char="•"/>
                      </a:pPr>
                      <a:r>
                        <a:rPr lang="en-US" sz="1600" i="1" baseline="0" dirty="0" smtClean="0"/>
                        <a:t>Secure Materials Supplement </a:t>
                      </a:r>
                      <a:r>
                        <a:rPr lang="en-US" sz="1600" baseline="0" dirty="0" smtClean="0"/>
                        <a:t>released to aid districts in the proper  </a:t>
                      </a:r>
                    </a:p>
                    <a:p>
                      <a:r>
                        <a:rPr lang="en-US" sz="1600" baseline="0" dirty="0" smtClean="0"/>
                        <a:t>  accounting of secure materials  </a:t>
                      </a:r>
                    </a:p>
                  </a:txBody>
                  <a:tcPr/>
                </a:tc>
              </a:tr>
              <a:tr h="824749">
                <a:tc>
                  <a:txBody>
                    <a:bodyPr/>
                    <a:lstStyle/>
                    <a:p>
                      <a:pPr algn="ctr"/>
                      <a:endParaRPr lang="en-US" sz="1600" dirty="0" smtClean="0"/>
                    </a:p>
                    <a:p>
                      <a:pPr algn="ctr"/>
                      <a:r>
                        <a:rPr lang="en-US" sz="1600" dirty="0" smtClean="0"/>
                        <a:t>2008 </a:t>
                      </a:r>
                      <a:endParaRPr lang="en-US" sz="1600" dirty="0"/>
                    </a:p>
                  </a:txBody>
                  <a:tcPr/>
                </a:tc>
                <a:tc>
                  <a:txBody>
                    <a:bodyPr/>
                    <a:lstStyle/>
                    <a:p>
                      <a:pPr>
                        <a:buFont typeface="Arial" pitchFamily="34" charset="0"/>
                        <a:buChar char="•"/>
                      </a:pPr>
                      <a:r>
                        <a:rPr lang="en-US" sz="1600" i="1" dirty="0" smtClean="0"/>
                        <a:t>Test Security Supplement</a:t>
                      </a:r>
                      <a:r>
                        <a:rPr lang="en-US" sz="1600" i="1" baseline="0" dirty="0" smtClean="0"/>
                        <a:t> </a:t>
                      </a:r>
                      <a:r>
                        <a:rPr lang="en-US" sz="1600" baseline="0" dirty="0" smtClean="0"/>
                        <a:t>respond</a:t>
                      </a:r>
                      <a:r>
                        <a:rPr lang="en-US" sz="1600" dirty="0" smtClean="0"/>
                        <a:t>ed to recommendations in the </a:t>
                      </a:r>
                    </a:p>
                    <a:p>
                      <a:r>
                        <a:rPr lang="en-US" sz="1600" dirty="0" smtClean="0"/>
                        <a:t>  14</a:t>
                      </a:r>
                      <a:r>
                        <a:rPr lang="en-US" sz="1600" b="1" dirty="0" smtClean="0"/>
                        <a:t>-</a:t>
                      </a:r>
                      <a:r>
                        <a:rPr lang="en-US" sz="1600" dirty="0" smtClean="0"/>
                        <a:t>point plan  </a:t>
                      </a:r>
                    </a:p>
                    <a:p>
                      <a:endParaRPr lang="en-US" sz="800" i="1" dirty="0" smtClean="0"/>
                    </a:p>
                    <a:p>
                      <a:pPr>
                        <a:buFont typeface="Arial" pitchFamily="34" charset="0"/>
                        <a:buChar char="•"/>
                      </a:pPr>
                      <a:r>
                        <a:rPr lang="en-US" sz="1600" i="1" dirty="0" smtClean="0"/>
                        <a:t>Secure</a:t>
                      </a:r>
                      <a:r>
                        <a:rPr lang="en-US" sz="1600" i="1" baseline="0" dirty="0" smtClean="0"/>
                        <a:t> Materials Supplement </a:t>
                      </a:r>
                      <a:r>
                        <a:rPr lang="en-US" sz="1600" baseline="0" dirty="0" smtClean="0"/>
                        <a:t>and </a:t>
                      </a:r>
                      <a:r>
                        <a:rPr lang="en-US" sz="1600" i="1" baseline="0" dirty="0" smtClean="0"/>
                        <a:t>Test Security Supplement </a:t>
                      </a:r>
                      <a:r>
                        <a:rPr lang="en-US" sz="1600" baseline="0" dirty="0" smtClean="0"/>
                        <a:t>merged</a:t>
                      </a:r>
                      <a:endParaRPr lang="en-US" sz="1600" dirty="0" smtClean="0"/>
                    </a:p>
                  </a:txBody>
                  <a:tcPr/>
                </a:tc>
              </a:tr>
              <a:tr h="838200">
                <a:tc>
                  <a:txBody>
                    <a:bodyPr/>
                    <a:lstStyle/>
                    <a:p>
                      <a:pPr algn="ctr"/>
                      <a:endParaRPr lang="en-US" sz="1600" dirty="0" smtClean="0"/>
                    </a:p>
                    <a:p>
                      <a:pPr algn="ctr"/>
                      <a:r>
                        <a:rPr lang="en-US" sz="1600" dirty="0" smtClean="0"/>
                        <a:t>2012</a:t>
                      </a:r>
                      <a:endParaRPr lang="en-US" sz="1600" dirty="0"/>
                    </a:p>
                  </a:txBody>
                  <a:tcPr/>
                </a:tc>
                <a:tc>
                  <a:txBody>
                    <a:bodyPr/>
                    <a:lstStyle/>
                    <a:p>
                      <a:pPr>
                        <a:buFont typeface="Arial" pitchFamily="34" charset="0"/>
                        <a:buChar char="•"/>
                      </a:pPr>
                      <a:r>
                        <a:rPr lang="en-US" sz="1600" i="1" dirty="0" smtClean="0"/>
                        <a:t>Test Security Supplement</a:t>
                      </a:r>
                      <a:r>
                        <a:rPr lang="en-US" sz="1600" i="1" baseline="0" dirty="0" smtClean="0"/>
                        <a:t> </a:t>
                      </a:r>
                      <a:r>
                        <a:rPr lang="en-US" sz="1600" baseline="0" dirty="0" smtClean="0"/>
                        <a:t>adopted by the Commissioner of Education and  </a:t>
                      </a:r>
                    </a:p>
                    <a:p>
                      <a:r>
                        <a:rPr lang="en-US" sz="1600" baseline="0" dirty="0" smtClean="0"/>
                        <a:t>  put into Commissioner’s Rules in the Texas Administrative Code [19 TAC   </a:t>
                      </a:r>
                    </a:p>
                    <a:p>
                      <a:r>
                        <a:rPr lang="en-US" sz="1600" baseline="0" dirty="0" smtClean="0"/>
                        <a:t>  §101.3031(b)(2)]</a:t>
                      </a:r>
                      <a:endParaRPr lang="en-US" sz="1600" dirty="0"/>
                    </a:p>
                  </a:txBody>
                  <a:tcPr/>
                </a:tc>
              </a:tr>
              <a:tr h="685800">
                <a:tc>
                  <a:txBody>
                    <a:bodyPr/>
                    <a:lstStyle/>
                    <a:p>
                      <a:pPr algn="ctr"/>
                      <a:endParaRPr lang="en-US" sz="1600" dirty="0" smtClean="0"/>
                    </a:p>
                    <a:p>
                      <a:pPr algn="ctr"/>
                      <a:r>
                        <a:rPr lang="en-US" sz="1600" dirty="0" smtClean="0"/>
                        <a:t>2013 </a:t>
                      </a:r>
                      <a:endParaRPr lang="en-US" sz="1600" dirty="0"/>
                    </a:p>
                  </a:txBody>
                  <a:tcPr/>
                </a:tc>
                <a:tc>
                  <a:txBody>
                    <a:bodyPr/>
                    <a:lstStyle/>
                    <a:p>
                      <a:pPr>
                        <a:buFont typeface="Arial" pitchFamily="34" charset="0"/>
                        <a:buChar char="•"/>
                      </a:pPr>
                      <a:r>
                        <a:rPr lang="en-US" sz="1600" dirty="0" smtClean="0"/>
                        <a:t>Remains</a:t>
                      </a:r>
                      <a:r>
                        <a:rPr lang="en-US" sz="1600" baseline="0" dirty="0" smtClean="0"/>
                        <a:t> in code, is updated, and places more emphasis on penalties for </a:t>
                      </a:r>
                    </a:p>
                    <a:p>
                      <a:r>
                        <a:rPr lang="en-US" sz="1600" baseline="0" dirty="0" smtClean="0"/>
                        <a:t>  violation of security and confidentiality </a:t>
                      </a:r>
                      <a:endParaRPr lang="en-US" sz="1600" dirty="0"/>
                    </a:p>
                  </a:txBody>
                  <a:tcPr/>
                </a:tc>
              </a:tr>
            </a:tbl>
          </a:graphicData>
        </a:graphic>
      </p:graphicFrame>
      <p:sp>
        <p:nvSpPr>
          <p:cNvPr id="4" name="TextBox 3"/>
          <p:cNvSpPr txBox="1"/>
          <p:nvPr/>
        </p:nvSpPr>
        <p:spPr>
          <a:xfrm>
            <a:off x="2514600" y="152400"/>
            <a:ext cx="4114800" cy="461665"/>
          </a:xfrm>
          <a:prstGeom prst="rect">
            <a:avLst/>
          </a:prstGeom>
          <a:noFill/>
        </p:spPr>
        <p:txBody>
          <a:bodyPr wrap="square" rtlCol="0">
            <a:spAutoFit/>
          </a:bodyPr>
          <a:lstStyle/>
          <a:p>
            <a:pPr algn="r"/>
            <a:r>
              <a:rPr lang="en-US" sz="2400" b="1" dirty="0" smtClean="0">
                <a:solidFill>
                  <a:prstClr val="black"/>
                </a:solidFill>
              </a:rPr>
              <a:t>Security</a:t>
            </a:r>
            <a:r>
              <a:rPr lang="en-US" sz="2400" dirty="0" smtClean="0">
                <a:solidFill>
                  <a:prstClr val="black"/>
                </a:solidFill>
              </a:rPr>
              <a:t> </a:t>
            </a:r>
            <a:r>
              <a:rPr lang="en-US" sz="2400" b="1" dirty="0" smtClean="0">
                <a:solidFill>
                  <a:prstClr val="black"/>
                </a:solidFill>
              </a:rPr>
              <a:t>Supplement</a:t>
            </a:r>
            <a:r>
              <a:rPr lang="en-US" sz="2400" dirty="0" smtClean="0">
                <a:solidFill>
                  <a:prstClr val="black"/>
                </a:solidFill>
              </a:rPr>
              <a:t> </a:t>
            </a:r>
            <a:endParaRPr lang="en-US" sz="2400" dirty="0">
              <a:solidFill>
                <a:prstClr val="black"/>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pPr marL="0" indent="0" algn="ctr">
              <a:buNone/>
            </a:pPr>
            <a:r>
              <a:rPr lang="en-US" b="1" dirty="0" smtClean="0">
                <a:latin typeface="Arial" pitchFamily="34" charset="0"/>
                <a:cs typeface="Arial" pitchFamily="34" charset="0"/>
              </a:rPr>
              <a:t>STAAR, STAAR L, STAAR Modified</a:t>
            </a:r>
          </a:p>
          <a:p>
            <a:pPr marL="0" indent="0" algn="ctr">
              <a:buNone/>
            </a:pPr>
            <a:r>
              <a:rPr lang="en-US" sz="2800" b="1" dirty="0" smtClean="0">
                <a:solidFill>
                  <a:srgbClr val="E24472"/>
                </a:solidFill>
                <a:latin typeface="Arial" pitchFamily="34" charset="0"/>
                <a:cs typeface="Arial" pitchFamily="34" charset="0"/>
              </a:rPr>
              <a:t>Extra Time (Same Day) as a </a:t>
            </a:r>
            <a:br>
              <a:rPr lang="en-US" sz="2800" b="1" dirty="0" smtClean="0">
                <a:solidFill>
                  <a:srgbClr val="E24472"/>
                </a:solidFill>
                <a:latin typeface="Arial" pitchFamily="34" charset="0"/>
                <a:cs typeface="Arial" pitchFamily="34" charset="0"/>
              </a:rPr>
            </a:br>
            <a:r>
              <a:rPr lang="en-US" sz="2800" b="1" dirty="0" smtClean="0">
                <a:solidFill>
                  <a:srgbClr val="E24472"/>
                </a:solidFill>
                <a:latin typeface="Arial" pitchFamily="34" charset="0"/>
                <a:cs typeface="Arial" pitchFamily="34" charset="0"/>
              </a:rPr>
              <a:t>Linguistic Accommodation</a:t>
            </a:r>
            <a:endParaRPr lang="en-US" sz="2800" dirty="0" smtClean="0">
              <a:solidFill>
                <a:srgbClr val="E24472"/>
              </a:solidFill>
              <a:latin typeface="Arial" pitchFamily="34" charset="0"/>
              <a:cs typeface="Arial" pitchFamily="34" charset="0"/>
            </a:endParaRPr>
          </a:p>
          <a:p>
            <a:r>
              <a:rPr lang="en-US" sz="2800" dirty="0" smtClean="0">
                <a:latin typeface="Arial" pitchFamily="34" charset="0"/>
                <a:cs typeface="Arial" pitchFamily="34" charset="0"/>
              </a:rPr>
              <a:t>Permitted for any ELL if student meets eligibility criteria as determined by LPAC</a:t>
            </a:r>
          </a:p>
          <a:p>
            <a:r>
              <a:rPr lang="en-US" sz="2800" dirty="0" smtClean="0">
                <a:latin typeface="Arial" pitchFamily="34" charset="0"/>
                <a:cs typeface="Arial" pitchFamily="34" charset="0"/>
              </a:rPr>
              <a:t>Not “automatic” </a:t>
            </a:r>
          </a:p>
          <a:p>
            <a:r>
              <a:rPr lang="en-US" sz="2800" dirty="0" smtClean="0">
                <a:latin typeface="Arial" pitchFamily="34" charset="0"/>
                <a:cs typeface="Arial" pitchFamily="34" charset="0"/>
              </a:rPr>
              <a:t>Extra time </a:t>
            </a:r>
            <a:r>
              <a:rPr lang="en-US" sz="2800" i="1" dirty="0" smtClean="0">
                <a:latin typeface="Arial" pitchFamily="34" charset="0"/>
                <a:cs typeface="Arial" pitchFamily="34" charset="0"/>
              </a:rPr>
              <a:t>within regularly scheduled school </a:t>
            </a:r>
            <a:br>
              <a:rPr lang="en-US" sz="2800" i="1" dirty="0" smtClean="0">
                <a:latin typeface="Arial" pitchFamily="34" charset="0"/>
                <a:cs typeface="Arial" pitchFamily="34" charset="0"/>
              </a:rPr>
            </a:br>
            <a:r>
              <a:rPr lang="en-US" sz="2800" i="1" dirty="0" smtClean="0">
                <a:latin typeface="Arial" pitchFamily="34" charset="0"/>
                <a:cs typeface="Arial" pitchFamily="34" charset="0"/>
              </a:rPr>
              <a:t>day only</a:t>
            </a:r>
          </a:p>
          <a:p>
            <a:r>
              <a:rPr lang="en-US" sz="2800" dirty="0" smtClean="0">
                <a:latin typeface="Arial" pitchFamily="34" charset="0"/>
                <a:cs typeface="Arial" pitchFamily="34" charset="0"/>
              </a:rPr>
              <a:t>Schools with both morning and afternoon 4-hour test sessions must include these students in morning session</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92500"/>
          </a:bodyPr>
          <a:lstStyle/>
          <a:p>
            <a:pPr marL="0" indent="0" algn="ctr">
              <a:buNone/>
            </a:pPr>
            <a:r>
              <a:rPr lang="en-US" b="1" dirty="0" smtClean="0">
                <a:latin typeface="Arial" pitchFamily="34" charset="0"/>
                <a:cs typeface="Arial" pitchFamily="34" charset="0"/>
              </a:rPr>
              <a:t>STAAR and STAAR Modified</a:t>
            </a:r>
          </a:p>
          <a:p>
            <a:pPr marL="0" indent="0" algn="ctr">
              <a:buNone/>
            </a:pPr>
            <a:r>
              <a:rPr lang="en-US" sz="2800" b="1" dirty="0" smtClean="0">
                <a:solidFill>
                  <a:srgbClr val="E24472"/>
                </a:solidFill>
                <a:latin typeface="Arial" pitchFamily="34" charset="0"/>
                <a:cs typeface="Arial" pitchFamily="34" charset="0"/>
              </a:rPr>
              <a:t>Linguistic Accommodations Provided by </a:t>
            </a:r>
            <a:br>
              <a:rPr lang="en-US" sz="2800" b="1" dirty="0" smtClean="0">
                <a:solidFill>
                  <a:srgbClr val="E24472"/>
                </a:solidFill>
                <a:latin typeface="Arial" pitchFamily="34" charset="0"/>
                <a:cs typeface="Arial" pitchFamily="34" charset="0"/>
              </a:rPr>
            </a:br>
            <a:r>
              <a:rPr lang="en-US" sz="2800" b="1" dirty="0" smtClean="0">
                <a:solidFill>
                  <a:srgbClr val="E24472"/>
                </a:solidFill>
                <a:latin typeface="Arial" pitchFamily="34" charset="0"/>
                <a:cs typeface="Arial" pitchFamily="34" charset="0"/>
              </a:rPr>
              <a:t>Test Administrator</a:t>
            </a:r>
          </a:p>
          <a:p>
            <a:r>
              <a:rPr lang="en-US" sz="2800" dirty="0" smtClean="0">
                <a:latin typeface="Arial" pitchFamily="34" charset="0"/>
                <a:cs typeface="Arial" pitchFamily="34" charset="0"/>
              </a:rPr>
              <a:t>Examples</a:t>
            </a:r>
          </a:p>
          <a:p>
            <a:pPr lvl="1"/>
            <a:r>
              <a:rPr lang="en-US" sz="2000" dirty="0" smtClean="0">
                <a:latin typeface="Arial" pitchFamily="34" charset="0"/>
                <a:cs typeface="Arial" pitchFamily="34" charset="0"/>
              </a:rPr>
              <a:t>Clarification in English of word meaning in writing prompts (STAAR) </a:t>
            </a:r>
          </a:p>
          <a:p>
            <a:pPr lvl="1"/>
            <a:r>
              <a:rPr lang="en-US" sz="2000" dirty="0" smtClean="0">
                <a:latin typeface="Arial" pitchFamily="34" charset="0"/>
                <a:cs typeface="Arial" pitchFamily="34" charset="0"/>
              </a:rPr>
              <a:t>Clarification in English of word meaning in short answer reading questions (STAAR)</a:t>
            </a:r>
          </a:p>
          <a:p>
            <a:pPr lvl="1"/>
            <a:r>
              <a:rPr lang="en-US" sz="2000" dirty="0" smtClean="0">
                <a:latin typeface="Arial" pitchFamily="34" charset="0"/>
                <a:cs typeface="Arial" pitchFamily="34" charset="0"/>
              </a:rPr>
              <a:t>Clarification in English of word meaning (STAAR Modified)</a:t>
            </a:r>
          </a:p>
          <a:p>
            <a:pPr lvl="1"/>
            <a:r>
              <a:rPr lang="en-US" sz="2000" dirty="0" smtClean="0">
                <a:latin typeface="Arial" pitchFamily="34" charset="0"/>
                <a:cs typeface="Arial" pitchFamily="34" charset="0"/>
              </a:rPr>
              <a:t>Oral translation (STAAR Modified)</a:t>
            </a:r>
          </a:p>
          <a:p>
            <a:r>
              <a:rPr lang="en-US" sz="2800" dirty="0" smtClean="0">
                <a:latin typeface="Arial" pitchFamily="34" charset="0"/>
                <a:cs typeface="Arial" pitchFamily="34" charset="0"/>
              </a:rPr>
              <a:t>Require additional training for test administrators</a:t>
            </a:r>
          </a:p>
          <a:p>
            <a:r>
              <a:rPr lang="en-US" sz="2800" dirty="0" smtClean="0">
                <a:latin typeface="Arial" pitchFamily="34" charset="0"/>
                <a:cs typeface="Arial" pitchFamily="34" charset="0"/>
              </a:rPr>
              <a:t>Individual or small group administrations are necessary for some accommodations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4267200"/>
          </a:xfrm>
        </p:spPr>
        <p:txBody>
          <a:bodyPr>
            <a:normAutofit/>
          </a:bodyPr>
          <a:lstStyle/>
          <a:p>
            <a:pPr algn="ctr">
              <a:spcAft>
                <a:spcPts val="600"/>
              </a:spcAft>
              <a:buSzPct val="125000"/>
              <a:buNone/>
              <a:defRPr/>
            </a:pPr>
            <a:r>
              <a:rPr lang="en-US" sz="3500" b="1" dirty="0" smtClean="0">
                <a:latin typeface="Arial" pitchFamily="34" charset="0"/>
                <a:cs typeface="Arial" pitchFamily="34" charset="0"/>
              </a:rPr>
              <a:t>STAAR L Online Test Administrations</a:t>
            </a:r>
            <a:endParaRPr lang="en-US" sz="3500" dirty="0" smtClean="0">
              <a:latin typeface="Arial" pitchFamily="34" charset="0"/>
              <a:cs typeface="Arial" pitchFamily="34" charset="0"/>
            </a:endParaRPr>
          </a:p>
          <a:p>
            <a:pPr>
              <a:buSzPct val="125000"/>
              <a:defRPr/>
            </a:pPr>
            <a:r>
              <a:rPr lang="en-US" sz="2600" dirty="0" smtClean="0">
                <a:latin typeface="Arial" pitchFamily="34" charset="0"/>
                <a:cs typeface="Arial" pitchFamily="34" charset="0"/>
              </a:rPr>
              <a:t>District and campus coordinators, in conjunction with technology staff, will need to follow steps to prepare for, conduct, and complete online testing</a:t>
            </a:r>
          </a:p>
          <a:p>
            <a:pPr>
              <a:buSzPct val="125000"/>
              <a:defRPr/>
            </a:pPr>
            <a:r>
              <a:rPr lang="en-US" sz="2600" dirty="0" smtClean="0">
                <a:latin typeface="Arial" pitchFamily="34" charset="0"/>
                <a:cs typeface="Arial" pitchFamily="34" charset="0"/>
              </a:rPr>
              <a:t>Technology staff must be available for assistance during test administration</a:t>
            </a:r>
          </a:p>
          <a:p>
            <a:pPr>
              <a:buNone/>
              <a:defRPr/>
            </a:pPr>
            <a:endParaRPr lang="en-US" b="1" dirty="0" smtClean="0"/>
          </a:p>
          <a:p>
            <a:pPr>
              <a:defRPr/>
            </a:pPr>
            <a:endParaRPr lang="en-US" dirty="0"/>
          </a:p>
        </p:txBody>
      </p:sp>
    </p:spTree>
  </p:cSld>
  <p:clrMapOvr>
    <a:masterClrMapping/>
  </p:clrMapOvr>
  <p:transition spd="slow">
    <p:wipe dir="d"/>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105400"/>
          </a:xfrm>
        </p:spPr>
        <p:txBody>
          <a:bodyPr>
            <a:normAutofit/>
          </a:bodyPr>
          <a:lstStyle/>
          <a:p>
            <a:pPr algn="ctr">
              <a:spcAft>
                <a:spcPts val="600"/>
              </a:spcAft>
              <a:buSzPct val="125000"/>
              <a:buNone/>
              <a:defRPr/>
            </a:pPr>
            <a:r>
              <a:rPr lang="en-US" sz="3500" b="1" dirty="0" smtClean="0">
                <a:latin typeface="Arial" pitchFamily="34" charset="0"/>
                <a:cs typeface="Arial" pitchFamily="34" charset="0"/>
              </a:rPr>
              <a:t>STAAR L Online Test Administrations</a:t>
            </a:r>
            <a:endParaRPr lang="en-US" sz="3500" dirty="0" smtClean="0">
              <a:latin typeface="Arial" pitchFamily="34" charset="0"/>
              <a:cs typeface="Arial" pitchFamily="34" charset="0"/>
            </a:endParaRPr>
          </a:p>
          <a:p>
            <a:pPr>
              <a:buSzPct val="125000"/>
              <a:defRPr/>
            </a:pPr>
            <a:r>
              <a:rPr lang="en-US" sz="2600" dirty="0" smtClean="0">
                <a:latin typeface="Arial"/>
                <a:cs typeface="Arial"/>
              </a:rPr>
              <a:t>Ensure that there is one pair of </a:t>
            </a:r>
            <a:r>
              <a:rPr lang="en-US" sz="2600" dirty="0" smtClean="0">
                <a:solidFill>
                  <a:srgbClr val="E24472"/>
                </a:solidFill>
                <a:latin typeface="Arial"/>
                <a:cs typeface="Arial"/>
              </a:rPr>
              <a:t>headphones</a:t>
            </a:r>
            <a:r>
              <a:rPr lang="en-US" sz="2600" dirty="0" smtClean="0">
                <a:latin typeface="Arial"/>
                <a:cs typeface="Arial"/>
              </a:rPr>
              <a:t> per student for administrations of STAAR L in which multiple students are tested in the same room (STAAR L online interface allows students to hear words read aloud)</a:t>
            </a:r>
          </a:p>
          <a:p>
            <a:pPr>
              <a:buSzPct val="125000"/>
              <a:defRPr/>
            </a:pPr>
            <a:r>
              <a:rPr lang="en-US" sz="2600" dirty="0" smtClean="0">
                <a:latin typeface="Arial" pitchFamily="34" charset="0"/>
                <a:cs typeface="Arial" pitchFamily="34" charset="0"/>
              </a:rPr>
              <a:t>Keep in mind that students taking STAAR L online may be eligible to use a bilingual dictionary and/or receive extra time</a:t>
            </a:r>
          </a:p>
          <a:p>
            <a:pPr>
              <a:buNone/>
              <a:defRPr/>
            </a:pPr>
            <a:endParaRPr lang="en-US" b="1" dirty="0" smtClean="0"/>
          </a:p>
          <a:p>
            <a:pPr>
              <a:defRPr/>
            </a:pPr>
            <a:endParaRPr lang="en-US" dirty="0"/>
          </a:p>
        </p:txBody>
      </p:sp>
    </p:spTree>
  </p:cSld>
  <p:clrMapOvr>
    <a:masterClrMapping/>
  </p:clrMapOvr>
  <p:transition spd="slow">
    <p:wipe dir="d"/>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029200"/>
          </a:xfrm>
        </p:spPr>
        <p:txBody>
          <a:bodyPr>
            <a:normAutofit/>
          </a:bodyPr>
          <a:lstStyle/>
          <a:p>
            <a:pPr algn="ctr">
              <a:spcAft>
                <a:spcPts val="600"/>
              </a:spcAft>
              <a:buSzPct val="125000"/>
              <a:buNone/>
              <a:defRPr/>
            </a:pPr>
            <a:r>
              <a:rPr lang="en-US" sz="3500" b="1" dirty="0" smtClean="0">
                <a:latin typeface="Arial" pitchFamily="34" charset="0"/>
                <a:cs typeface="Arial" pitchFamily="34" charset="0"/>
              </a:rPr>
              <a:t>STAAR L Online Test Administrations</a:t>
            </a:r>
            <a:endParaRPr lang="en-US" sz="3500" dirty="0" smtClean="0">
              <a:latin typeface="Arial" pitchFamily="34" charset="0"/>
              <a:cs typeface="Arial" pitchFamily="34" charset="0"/>
            </a:endParaRPr>
          </a:p>
          <a:p>
            <a:pPr>
              <a:buSzPct val="125000"/>
              <a:defRPr/>
            </a:pPr>
            <a:r>
              <a:rPr lang="en-US" sz="2600" dirty="0" smtClean="0">
                <a:latin typeface="Arial" pitchFamily="34" charset="0"/>
                <a:cs typeface="Arial" pitchFamily="34" charset="0"/>
              </a:rPr>
              <a:t>Like TELPAS, testing personnel will log in and submit tests for students in </a:t>
            </a:r>
            <a:r>
              <a:rPr lang="en-US" sz="2600" dirty="0" smtClean="0">
                <a:solidFill>
                  <a:srgbClr val="E24472"/>
                </a:solidFill>
                <a:latin typeface="Arial" pitchFamily="34" charset="0"/>
                <a:cs typeface="Arial" pitchFamily="34" charset="0"/>
              </a:rPr>
              <a:t>grades 3–5</a:t>
            </a:r>
          </a:p>
          <a:p>
            <a:pPr>
              <a:buSzPct val="125000"/>
              <a:defRPr/>
            </a:pPr>
            <a:r>
              <a:rPr lang="en-US" sz="2600" dirty="0" smtClean="0">
                <a:latin typeface="Arial" pitchFamily="34" charset="0"/>
                <a:cs typeface="Arial" pitchFamily="34" charset="0"/>
              </a:rPr>
              <a:t>All STAAR L tests contain 3 test administrator-guided sample questions to familiarize students with linguistic accommodation tools available in interface</a:t>
            </a:r>
          </a:p>
          <a:p>
            <a:pPr>
              <a:buSzPct val="125000"/>
              <a:defRPr/>
            </a:pPr>
            <a:r>
              <a:rPr lang="en-US" sz="2600" dirty="0" smtClean="0">
                <a:latin typeface="Arial" pitchFamily="34" charset="0"/>
                <a:cs typeface="Arial" pitchFamily="34" charset="0"/>
              </a:rPr>
              <a:t>Remember, the best way to prepare students for testing in the STAAR L interface is to have them complete the online tutorial</a:t>
            </a:r>
          </a:p>
          <a:p>
            <a:pPr>
              <a:buNone/>
              <a:defRPr/>
            </a:pPr>
            <a:endParaRPr lang="en-US" b="1" dirty="0" smtClean="0"/>
          </a:p>
          <a:p>
            <a:pPr>
              <a:defRPr/>
            </a:pPr>
            <a:endParaRPr lang="en-US" dirty="0"/>
          </a:p>
        </p:txBody>
      </p:sp>
    </p:spTree>
  </p:cSld>
  <p:clrMapOvr>
    <a:masterClrMapping/>
  </p:clrMapOvr>
  <p:transition spd="slow">
    <p:wipe dir="d"/>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04800" y="762000"/>
            <a:ext cx="8534400" cy="5334000"/>
          </a:xfrm>
        </p:spPr>
        <p:txBody>
          <a:bodyPr>
            <a:normAutofit fontScale="85000" lnSpcReduction="20000"/>
          </a:bodyPr>
          <a:lstStyle/>
          <a:p>
            <a:pPr algn="ctr">
              <a:buNone/>
            </a:pPr>
            <a:r>
              <a:rPr lang="en-US" b="1" dirty="0" smtClean="0">
                <a:latin typeface="Arial" pitchFamily="34" charset="0"/>
                <a:cs typeface="Arial" pitchFamily="34" charset="0"/>
              </a:rPr>
              <a:t>Paper Answer Document Coding for ELLs</a:t>
            </a:r>
          </a:p>
          <a:p>
            <a:pPr>
              <a:buNone/>
            </a:pPr>
            <a:endParaRPr lang="en-US" sz="1300" b="1" dirty="0" smtClean="0">
              <a:solidFill>
                <a:srgbClr val="E24472"/>
              </a:solidFill>
              <a:latin typeface="Arial" pitchFamily="34" charset="0"/>
              <a:cs typeface="Arial" pitchFamily="34" charset="0"/>
            </a:endParaRPr>
          </a:p>
          <a:p>
            <a:pPr>
              <a:buNone/>
            </a:pPr>
            <a:r>
              <a:rPr lang="en-US" sz="2600" b="1" dirty="0" smtClean="0">
                <a:solidFill>
                  <a:srgbClr val="E24472"/>
                </a:solidFill>
                <a:latin typeface="Arial" pitchFamily="34" charset="0"/>
                <a:cs typeface="Arial" pitchFamily="34" charset="0"/>
              </a:rPr>
              <a:t>STAAR and STAAR Modified</a:t>
            </a:r>
          </a:p>
          <a:p>
            <a:pPr lvl="0">
              <a:defRPr/>
            </a:pPr>
            <a:r>
              <a:rPr lang="en-US" sz="2600" dirty="0" smtClean="0">
                <a:latin typeface="Arial" pitchFamily="34" charset="0"/>
                <a:cs typeface="Arial" pitchFamily="34" charset="0"/>
              </a:rPr>
              <a:t>Linguistic accommodations to be marked along with other accommodations </a:t>
            </a:r>
          </a:p>
          <a:p>
            <a:pPr>
              <a:spcBef>
                <a:spcPts val="1200"/>
              </a:spcBef>
              <a:buNone/>
            </a:pPr>
            <a:r>
              <a:rPr lang="en-US" sz="2600" b="1" dirty="0" smtClean="0">
                <a:solidFill>
                  <a:srgbClr val="E24472"/>
                </a:solidFill>
                <a:latin typeface="Arial" pitchFamily="34" charset="0"/>
                <a:cs typeface="Arial" pitchFamily="34" charset="0"/>
              </a:rPr>
              <a:t>STAAR L</a:t>
            </a:r>
          </a:p>
          <a:p>
            <a:pPr lvl="0">
              <a:defRPr/>
            </a:pPr>
            <a:r>
              <a:rPr lang="en-US" sz="2600" dirty="0" smtClean="0">
                <a:latin typeface="Arial" pitchFamily="34" charset="0"/>
                <a:cs typeface="Arial" pitchFamily="34" charset="0"/>
              </a:rPr>
              <a:t>STAAR answer documents no longer used for STAAR L</a:t>
            </a:r>
          </a:p>
          <a:p>
            <a:pPr lvl="0">
              <a:defRPr/>
            </a:pPr>
            <a:r>
              <a:rPr lang="en-US" sz="2600" dirty="0" smtClean="0">
                <a:latin typeface="Arial" pitchFamily="34" charset="0"/>
                <a:cs typeface="Arial" pitchFamily="34" charset="0"/>
              </a:rPr>
              <a:t>So, no “L” bubble in Test Taken Info field or STAAR L linguistic accommodations on STAAR answer documents </a:t>
            </a:r>
          </a:p>
          <a:p>
            <a:pPr lvl="0">
              <a:spcAft>
                <a:spcPts val="600"/>
              </a:spcAft>
              <a:defRPr/>
            </a:pPr>
            <a:r>
              <a:rPr lang="en-US" sz="2600" dirty="0" smtClean="0">
                <a:latin typeface="Arial" pitchFamily="34" charset="0"/>
                <a:cs typeface="Arial" pitchFamily="34" charset="0"/>
              </a:rPr>
              <a:t>Students taking a TEA-approved paper administration of STAAR L will record answers in the test booklet; a test administrator will transcribe responses into special online form</a:t>
            </a:r>
          </a:p>
          <a:p>
            <a:pPr>
              <a:buNone/>
              <a:defRPr/>
            </a:pPr>
            <a:r>
              <a:rPr lang="en-US" sz="2600" b="1" dirty="0" smtClean="0">
                <a:solidFill>
                  <a:srgbClr val="E24472"/>
                </a:solidFill>
                <a:latin typeface="Arial" pitchFamily="34" charset="0"/>
                <a:cs typeface="Arial" pitchFamily="34" charset="0"/>
              </a:rPr>
              <a:t>Spanish STAAR </a:t>
            </a:r>
          </a:p>
          <a:p>
            <a:pPr lvl="0">
              <a:defRPr/>
            </a:pPr>
            <a:r>
              <a:rPr lang="en-US" sz="2600" dirty="0" smtClean="0">
                <a:latin typeface="Arial" pitchFamily="34" charset="0"/>
                <a:cs typeface="Arial" pitchFamily="34" charset="0"/>
              </a:rPr>
              <a:t>STAAR and STAAR Spanish share same answer document. Remember, no linguistic accommodations ever to be coded for STAAR Spanish</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533400" y="685800"/>
            <a:ext cx="8153400" cy="5410200"/>
          </a:xfrm>
        </p:spPr>
        <p:txBody>
          <a:bodyPr>
            <a:normAutofit/>
          </a:bodyPr>
          <a:lstStyle/>
          <a:p>
            <a:pPr algn="ctr">
              <a:buNone/>
            </a:pPr>
            <a:r>
              <a:rPr lang="en-US" sz="2400" b="1" dirty="0" smtClean="0">
                <a:latin typeface="Arial" pitchFamily="34" charset="0"/>
                <a:cs typeface="Arial" pitchFamily="34" charset="0"/>
              </a:rPr>
              <a:t>Paper Answer Document Coding</a:t>
            </a:r>
          </a:p>
          <a:p>
            <a:pPr algn="ctr">
              <a:buNone/>
            </a:pPr>
            <a:r>
              <a:rPr lang="en-US" sz="2400" b="1" dirty="0" smtClean="0">
                <a:latin typeface="Arial" pitchFamily="34" charset="0"/>
                <a:cs typeface="Arial" pitchFamily="34" charset="0"/>
              </a:rPr>
              <a:t>Linguistic Accommodation Summary (3–8 and EOC)</a:t>
            </a:r>
            <a:endParaRPr lang="en-US" sz="2400" dirty="0">
              <a:latin typeface="Arial" pitchFamily="34" charset="0"/>
              <a:cs typeface="Arial" pitchFamily="34" charset="0"/>
            </a:endParaRPr>
          </a:p>
        </p:txBody>
      </p:sp>
      <p:sp>
        <p:nvSpPr>
          <p:cNvPr id="3" name="Rectangle 43"/>
          <p:cNvSpPr txBox="1">
            <a:spLocks noChangeArrowheads="1"/>
          </p:cNvSpPr>
          <p:nvPr/>
        </p:nvSpPr>
        <p:spPr>
          <a:xfrm>
            <a:off x="609600" y="5638800"/>
            <a:ext cx="8077200" cy="457200"/>
          </a:xfrm>
          <a:prstGeom prst="rect">
            <a:avLst/>
          </a:prstGeom>
          <a:solidFill>
            <a:srgbClr val="F7EAE9"/>
          </a:solidFill>
          <a:effectLst/>
        </p:spPr>
        <p:txBody>
          <a:bodyPr vert="horz" lIns="91440" tIns="45720" rIns="91440" bIns="45720" rtlCol="0">
            <a:normAutofit/>
          </a:bodyPr>
          <a:lstStyle/>
          <a:p>
            <a:pPr marL="120650" indent="-120650">
              <a:lnSpc>
                <a:spcPct val="80000"/>
              </a:lnSpc>
              <a:spcBef>
                <a:spcPct val="20000"/>
              </a:spcBef>
              <a:buFont typeface="Wingdings" charset="2"/>
              <a:buNone/>
              <a:defRPr/>
            </a:pPr>
            <a:r>
              <a:rPr lang="en-US" sz="1400" dirty="0" smtClean="0">
                <a:solidFill>
                  <a:prstClr val="black"/>
                </a:solidFill>
                <a:latin typeface="Arial" pitchFamily="34" charset="0"/>
                <a:cs typeface="Arial" pitchFamily="34" charset="0"/>
              </a:rPr>
              <a:t>*Dictionaries are </a:t>
            </a:r>
            <a:r>
              <a:rPr lang="en-US" sz="1400" u="sng" dirty="0" smtClean="0">
                <a:solidFill>
                  <a:prstClr val="black"/>
                </a:solidFill>
                <a:latin typeface="Arial" pitchFamily="34" charset="0"/>
                <a:cs typeface="Arial" pitchFamily="34" charset="0"/>
              </a:rPr>
              <a:t>linguistic accommodations</a:t>
            </a:r>
            <a:r>
              <a:rPr lang="en-US" sz="1400" dirty="0" smtClean="0">
                <a:solidFill>
                  <a:prstClr val="black"/>
                </a:solidFill>
                <a:latin typeface="Arial" pitchFamily="34" charset="0"/>
                <a:cs typeface="Arial" pitchFamily="34" charset="0"/>
              </a:rPr>
              <a:t> on reading and writing tests (English versions) in grades 3–5 only; in grade 6 and up, they are part of dictionary policy for all students</a:t>
            </a:r>
          </a:p>
        </p:txBody>
      </p:sp>
      <p:graphicFrame>
        <p:nvGraphicFramePr>
          <p:cNvPr id="4" name="Group 33"/>
          <p:cNvGraphicFramePr>
            <a:graphicFrameLocks noGrp="1"/>
          </p:cNvGraphicFramePr>
          <p:nvPr/>
        </p:nvGraphicFramePr>
        <p:xfrm>
          <a:off x="1799184" y="1660338"/>
          <a:ext cx="5135016" cy="1921062"/>
        </p:xfrm>
        <a:graphic>
          <a:graphicData uri="http://schemas.openxmlformats.org/drawingml/2006/table">
            <a:tbl>
              <a:tblPr/>
              <a:tblGrid>
                <a:gridCol w="1786698"/>
                <a:gridCol w="1636225"/>
                <a:gridCol w="1712093"/>
              </a:tblGrid>
              <a:tr h="305832">
                <a:tc>
                  <a:txBody>
                    <a:bodyPr/>
                    <a:lstStyle/>
                    <a:p>
                      <a:pPr marL="0" marR="0" lvl="0" indent="0" algn="ctr" defTabSz="914400" rtl="0" eaLnBrk="1" fontAlgn="base" latinLnBrk="0" hangingPunct="1">
                        <a:lnSpc>
                          <a:spcPct val="100000"/>
                        </a:lnSpc>
                        <a:spcBef>
                          <a:spcPct val="0"/>
                        </a:spcBef>
                        <a:spcAft>
                          <a:spcPct val="0"/>
                        </a:spcAft>
                        <a:buClr>
                          <a:srgbClr val="D5B17D"/>
                        </a:buClr>
                        <a:buSzPct val="80000"/>
                        <a:buFontTx/>
                        <a:buNone/>
                        <a:tabLst/>
                      </a:pPr>
                      <a:r>
                        <a:rPr kumimoji="0" lang="en-US" sz="1300" b="1" i="0" u="none" strike="noStrike" cap="none" normalizeH="0" baseline="0" dirty="0" smtClean="0">
                          <a:ln>
                            <a:noFill/>
                          </a:ln>
                          <a:solidFill>
                            <a:schemeClr val="tx1"/>
                          </a:solidFill>
                          <a:effectLst/>
                          <a:latin typeface="Arial" pitchFamily="34" charset="0"/>
                          <a:cs typeface="Arial" pitchFamily="34" charset="0"/>
                        </a:rPr>
                        <a:t>Subject/Course Area</a:t>
                      </a:r>
                    </a:p>
                  </a:txBody>
                  <a:tcPr marL="35742" marR="35742" marT="36417" marB="36417" horzOverflow="overflow">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E24472"/>
                    </a:solidFill>
                  </a:tcPr>
                </a:tc>
                <a:tc>
                  <a:txBody>
                    <a:bodyPr/>
                    <a:lstStyle/>
                    <a:p>
                      <a:pPr marL="0" marR="0" lvl="0" indent="0" algn="ctr" defTabSz="914400" rtl="0" eaLnBrk="1" fontAlgn="base" latinLnBrk="0" hangingPunct="1">
                        <a:lnSpc>
                          <a:spcPct val="100000"/>
                        </a:lnSpc>
                        <a:spcBef>
                          <a:spcPct val="0"/>
                        </a:spcBef>
                        <a:spcAft>
                          <a:spcPct val="0"/>
                        </a:spcAft>
                        <a:buClr>
                          <a:srgbClr val="D5B17D"/>
                        </a:buClr>
                        <a:buSzPct val="80000"/>
                        <a:buFontTx/>
                        <a:buNone/>
                        <a:tabLst/>
                      </a:pPr>
                      <a:r>
                        <a:rPr kumimoji="0" lang="en-US" sz="1500" b="1" i="0" u="none" strike="noStrike" cap="none" normalizeH="0" baseline="0" dirty="0" smtClean="0">
                          <a:ln>
                            <a:noFill/>
                          </a:ln>
                          <a:solidFill>
                            <a:srgbClr val="E24472"/>
                          </a:solidFill>
                          <a:effectLst/>
                          <a:latin typeface="Arial" pitchFamily="34" charset="0"/>
                          <a:cs typeface="Arial" pitchFamily="34" charset="0"/>
                        </a:rPr>
                        <a:t>STAAR</a:t>
                      </a:r>
                    </a:p>
                  </a:txBody>
                  <a:tcPr marL="35742" marR="35742" marT="36417" marB="36417" horzOverflow="overflow">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F4C5CA"/>
                    </a:solidFill>
                  </a:tcPr>
                </a:tc>
                <a:tc>
                  <a:txBody>
                    <a:bodyPr/>
                    <a:lstStyle/>
                    <a:p>
                      <a:pPr marL="0" marR="0" lvl="0" indent="0" algn="ctr" defTabSz="914400" rtl="0" eaLnBrk="1" fontAlgn="base" latinLnBrk="0" hangingPunct="1">
                        <a:lnSpc>
                          <a:spcPct val="100000"/>
                        </a:lnSpc>
                        <a:spcBef>
                          <a:spcPct val="0"/>
                        </a:spcBef>
                        <a:spcAft>
                          <a:spcPct val="0"/>
                        </a:spcAft>
                        <a:buClr>
                          <a:srgbClr val="D5B17D"/>
                        </a:buClr>
                        <a:buSzPct val="80000"/>
                        <a:buFontTx/>
                        <a:buNone/>
                        <a:tabLst/>
                      </a:pPr>
                      <a:r>
                        <a:rPr kumimoji="0" lang="en-US" sz="1500" b="1" i="0" u="none" strike="noStrike" cap="none" normalizeH="0" baseline="0" dirty="0" smtClean="0">
                          <a:ln>
                            <a:noFill/>
                          </a:ln>
                          <a:solidFill>
                            <a:srgbClr val="E24472"/>
                          </a:solidFill>
                          <a:effectLst/>
                          <a:latin typeface="Arial" pitchFamily="34" charset="0"/>
                          <a:cs typeface="Arial" pitchFamily="34" charset="0"/>
                        </a:rPr>
                        <a:t>STAAR Modified</a:t>
                      </a:r>
                    </a:p>
                  </a:txBody>
                  <a:tcPr marL="35742" marR="35742" marT="36417" marB="364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F4C5CA"/>
                    </a:solidFill>
                  </a:tcPr>
                </a:tc>
              </a:tr>
              <a:tr h="843403">
                <a:tc>
                  <a:txBody>
                    <a:bodyPr/>
                    <a:lstStyle/>
                    <a:p>
                      <a:pPr marL="0" marR="0" lvl="0" indent="0" algn="ctr" defTabSz="914400" rtl="0" eaLnBrk="1" fontAlgn="base" latinLnBrk="0" hangingPunct="1">
                        <a:lnSpc>
                          <a:spcPct val="100000"/>
                        </a:lnSpc>
                        <a:spcBef>
                          <a:spcPct val="0"/>
                        </a:spcBef>
                        <a:spcAft>
                          <a:spcPct val="0"/>
                        </a:spcAft>
                        <a:buClr>
                          <a:srgbClr val="D5B17D"/>
                        </a:buClr>
                        <a:buSzPct val="80000"/>
                        <a:buFontTx/>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Mathematics, Science, </a:t>
                      </a:r>
                    </a:p>
                    <a:p>
                      <a:pPr marL="0" marR="0" lvl="0" indent="0" algn="ctr" defTabSz="914400" rtl="0" eaLnBrk="1" fontAlgn="base" latinLnBrk="0" hangingPunct="1">
                        <a:lnSpc>
                          <a:spcPct val="100000"/>
                        </a:lnSpc>
                        <a:spcBef>
                          <a:spcPct val="0"/>
                        </a:spcBef>
                        <a:spcAft>
                          <a:spcPct val="0"/>
                        </a:spcAft>
                        <a:buClr>
                          <a:srgbClr val="D5B17D"/>
                        </a:buClr>
                        <a:buSzPct val="80000"/>
                        <a:buFontTx/>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Social Studies</a:t>
                      </a:r>
                    </a:p>
                  </a:txBody>
                  <a:tcPr marL="35742" marR="35742" marT="36417" marB="36417" anchor="ctr" horzOverflow="overflow">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24472"/>
                    </a:solidFill>
                  </a:tcPr>
                </a:tc>
                <a:tc>
                  <a:txBody>
                    <a:bodyPr/>
                    <a:lstStyle/>
                    <a:p>
                      <a:pPr marL="0" marR="0" lvl="0" indent="0" algn="ctr" defTabSz="914400" rtl="0" eaLnBrk="1" fontAlgn="base" latinLnBrk="0" hangingPunct="1">
                        <a:lnSpc>
                          <a:spcPct val="100000"/>
                        </a:lnSpc>
                        <a:spcBef>
                          <a:spcPct val="0"/>
                        </a:spcBef>
                        <a:spcAft>
                          <a:spcPct val="0"/>
                        </a:spcAft>
                        <a:buClr>
                          <a:srgbClr val="D5B17D"/>
                        </a:buClr>
                        <a:buSzPct val="80000"/>
                        <a:buFontTx/>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BD  XT</a:t>
                      </a:r>
                    </a:p>
                  </a:txBody>
                  <a:tcPr marL="35742" marR="35742" marT="36417" marB="36417" anchor="ctr" horzOverflow="overflow">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C5CA"/>
                    </a:solidFill>
                  </a:tcPr>
                </a:tc>
                <a:tc>
                  <a:txBody>
                    <a:bodyPr/>
                    <a:lstStyle/>
                    <a:p>
                      <a:pPr marL="0" marR="0" lvl="0" indent="0" algn="ctr" defTabSz="914400" rtl="0" eaLnBrk="1" fontAlgn="base" latinLnBrk="0" hangingPunct="1">
                        <a:lnSpc>
                          <a:spcPct val="100000"/>
                        </a:lnSpc>
                        <a:spcBef>
                          <a:spcPct val="0"/>
                        </a:spcBef>
                        <a:spcAft>
                          <a:spcPct val="0"/>
                        </a:spcAft>
                        <a:buClr>
                          <a:srgbClr val="D5B17D"/>
                        </a:buClr>
                        <a:buSzPct val="80000"/>
                        <a:buFontTx/>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BD   XT </a:t>
                      </a:r>
                    </a:p>
                    <a:p>
                      <a:pPr marL="0" marR="0" lvl="0" indent="0" algn="ctr" defTabSz="914400" rtl="0" eaLnBrk="1" fontAlgn="base" latinLnBrk="0" hangingPunct="1">
                        <a:lnSpc>
                          <a:spcPct val="100000"/>
                        </a:lnSpc>
                        <a:spcBef>
                          <a:spcPct val="0"/>
                        </a:spcBef>
                        <a:spcAft>
                          <a:spcPct val="0"/>
                        </a:spcAft>
                        <a:buClr>
                          <a:srgbClr val="D5B17D"/>
                        </a:buClr>
                        <a:buSzPct val="80000"/>
                        <a:buFontTx/>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CE    RA</a:t>
                      </a:r>
                    </a:p>
                    <a:p>
                      <a:pPr marL="0" marR="0" lvl="0" indent="0" algn="ctr" defTabSz="914400" rtl="0" eaLnBrk="1" fontAlgn="base" latinLnBrk="0" hangingPunct="1">
                        <a:lnSpc>
                          <a:spcPct val="100000"/>
                        </a:lnSpc>
                        <a:spcBef>
                          <a:spcPct val="0"/>
                        </a:spcBef>
                        <a:spcAft>
                          <a:spcPct val="0"/>
                        </a:spcAft>
                        <a:buClr>
                          <a:srgbClr val="D5B17D"/>
                        </a:buClr>
                        <a:buSzPct val="80000"/>
                        <a:buFontTx/>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BG   OT</a:t>
                      </a:r>
                    </a:p>
                  </a:txBody>
                  <a:tcPr marL="35742" marR="35742" marT="36417" marB="364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C5CA"/>
                    </a:solidFill>
                  </a:tcPr>
                </a:tc>
              </a:tr>
              <a:tr h="771827">
                <a:tc>
                  <a:txBody>
                    <a:bodyPr/>
                    <a:lstStyle/>
                    <a:p>
                      <a:pPr marL="0" marR="0" lvl="0" indent="0" algn="ctr" defTabSz="914400" rtl="0" eaLnBrk="1" fontAlgn="base" latinLnBrk="0" hangingPunct="1">
                        <a:lnSpc>
                          <a:spcPct val="100000"/>
                        </a:lnSpc>
                        <a:spcBef>
                          <a:spcPct val="0"/>
                        </a:spcBef>
                        <a:spcAft>
                          <a:spcPct val="0"/>
                        </a:spcAft>
                        <a:buClr>
                          <a:srgbClr val="D5B17D"/>
                        </a:buClr>
                        <a:buSzPct val="80000"/>
                        <a:buFontTx/>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Reading, </a:t>
                      </a:r>
                    </a:p>
                    <a:p>
                      <a:pPr marL="0" marR="0" lvl="0" indent="0" algn="ctr" defTabSz="914400" rtl="0" eaLnBrk="1" fontAlgn="base" latinLnBrk="0" hangingPunct="1">
                        <a:lnSpc>
                          <a:spcPct val="100000"/>
                        </a:lnSpc>
                        <a:spcBef>
                          <a:spcPct val="0"/>
                        </a:spcBef>
                        <a:spcAft>
                          <a:spcPct val="0"/>
                        </a:spcAft>
                        <a:buClr>
                          <a:srgbClr val="D5B17D"/>
                        </a:buClr>
                        <a:buSzPct val="80000"/>
                        <a:buFontTx/>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Writing</a:t>
                      </a:r>
                    </a:p>
                  </a:txBody>
                  <a:tcPr marL="35742" marR="35742" marT="36417" marB="36417" anchor="ctr" horzOverflow="overflow">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24472"/>
                    </a:solidFill>
                  </a:tcPr>
                </a:tc>
                <a:tc>
                  <a:txBody>
                    <a:bodyPr/>
                    <a:lstStyle/>
                    <a:p>
                      <a:pPr marL="0" marR="0" lvl="0" indent="0" algn="ctr" defTabSz="914400" rtl="0" eaLnBrk="1" fontAlgn="base" latinLnBrk="0" hangingPunct="1">
                        <a:lnSpc>
                          <a:spcPct val="100000"/>
                        </a:lnSpc>
                        <a:spcBef>
                          <a:spcPct val="0"/>
                        </a:spcBef>
                        <a:spcAft>
                          <a:spcPct val="0"/>
                        </a:spcAft>
                        <a:buClr>
                          <a:srgbClr val="D5B17D"/>
                        </a:buClr>
                        <a:buSzPct val="80000"/>
                        <a:buFontTx/>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D*   XT</a:t>
                      </a:r>
                    </a:p>
                    <a:p>
                      <a:pPr marL="0" marR="0" lvl="0" indent="0" algn="ctr" defTabSz="914400" rtl="0" eaLnBrk="1" fontAlgn="base" latinLnBrk="0" hangingPunct="1">
                        <a:lnSpc>
                          <a:spcPct val="100000"/>
                        </a:lnSpc>
                        <a:spcBef>
                          <a:spcPct val="0"/>
                        </a:spcBef>
                        <a:spcAft>
                          <a:spcPct val="0"/>
                        </a:spcAft>
                        <a:buClr>
                          <a:srgbClr val="D5B17D"/>
                        </a:buClr>
                        <a:buSzPct val="80000"/>
                        <a:buFontTx/>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CP   CS</a:t>
                      </a:r>
                    </a:p>
                  </a:txBody>
                  <a:tcPr marL="35742" marR="35742" marT="36417" marB="36417" anchor="ctr" horzOverflow="overflow">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C5CA"/>
                    </a:solidFill>
                  </a:tcPr>
                </a:tc>
                <a:tc>
                  <a:txBody>
                    <a:bodyPr/>
                    <a:lstStyle/>
                    <a:p>
                      <a:pPr marL="0" marR="0" lvl="0" indent="0" algn="ctr" defTabSz="914400" rtl="0" eaLnBrk="1" fontAlgn="base" latinLnBrk="0" hangingPunct="1">
                        <a:lnSpc>
                          <a:spcPct val="100000"/>
                        </a:lnSpc>
                        <a:spcBef>
                          <a:spcPct val="0"/>
                        </a:spcBef>
                        <a:spcAft>
                          <a:spcPct val="0"/>
                        </a:spcAft>
                        <a:buClr>
                          <a:srgbClr val="D5B17D"/>
                        </a:buClr>
                        <a:buSzPct val="80000"/>
                        <a:buFontTx/>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D*    XT</a:t>
                      </a:r>
                    </a:p>
                    <a:p>
                      <a:pPr marL="0" marR="0" lvl="0" indent="0" algn="ctr" defTabSz="914400" rtl="0" eaLnBrk="1" fontAlgn="base" latinLnBrk="0" hangingPunct="1">
                        <a:lnSpc>
                          <a:spcPct val="100000"/>
                        </a:lnSpc>
                        <a:spcBef>
                          <a:spcPct val="0"/>
                        </a:spcBef>
                        <a:spcAft>
                          <a:spcPct val="0"/>
                        </a:spcAft>
                        <a:buClr>
                          <a:srgbClr val="D5B17D"/>
                        </a:buClr>
                        <a:buSzPct val="80000"/>
                        <a:buFontTx/>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CE    RA</a:t>
                      </a:r>
                    </a:p>
                    <a:p>
                      <a:pPr marL="0" marR="0" lvl="0" indent="0" algn="ctr" defTabSz="914400" rtl="0" eaLnBrk="1" fontAlgn="base" latinLnBrk="0" hangingPunct="1">
                        <a:lnSpc>
                          <a:spcPct val="100000"/>
                        </a:lnSpc>
                        <a:spcBef>
                          <a:spcPct val="0"/>
                        </a:spcBef>
                        <a:spcAft>
                          <a:spcPct val="0"/>
                        </a:spcAft>
                        <a:buClr>
                          <a:srgbClr val="D5B17D"/>
                        </a:buClr>
                        <a:buSzPct val="80000"/>
                        <a:buFontTx/>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        OT</a:t>
                      </a:r>
                    </a:p>
                  </a:txBody>
                  <a:tcPr marL="35742" marR="35742" marT="36417" marB="364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C5CA"/>
                    </a:solidFill>
                  </a:tcPr>
                </a:tc>
              </a:tr>
            </a:tbl>
          </a:graphicData>
        </a:graphic>
      </p:graphicFrame>
      <p:graphicFrame>
        <p:nvGraphicFramePr>
          <p:cNvPr id="5" name="Group 34"/>
          <p:cNvGraphicFramePr>
            <a:graphicFrameLocks noGrp="1"/>
          </p:cNvGraphicFramePr>
          <p:nvPr/>
        </p:nvGraphicFramePr>
        <p:xfrm>
          <a:off x="1676400" y="3733800"/>
          <a:ext cx="5426742" cy="1769610"/>
        </p:xfrm>
        <a:graphic>
          <a:graphicData uri="http://schemas.openxmlformats.org/drawingml/2006/table">
            <a:tbl>
              <a:tblPr/>
              <a:tblGrid>
                <a:gridCol w="5426742"/>
              </a:tblGrid>
              <a:tr h="1769610">
                <a:tc>
                  <a:txBody>
                    <a:bodyPr/>
                    <a:lstStyle/>
                    <a:p>
                      <a:pPr marL="0" marR="0" lvl="0" indent="0" algn="l" defTabSz="914400" rtl="0" eaLnBrk="1" fontAlgn="base" latinLnBrk="0" hangingPunct="1">
                        <a:lnSpc>
                          <a:spcPct val="100000"/>
                        </a:lnSpc>
                        <a:spcBef>
                          <a:spcPct val="0"/>
                        </a:spcBef>
                        <a:spcAft>
                          <a:spcPct val="0"/>
                        </a:spcAft>
                        <a:buClr>
                          <a:srgbClr val="D5B17D"/>
                        </a:buClr>
                        <a:buSzPct val="80000"/>
                        <a:buFont typeface="Wingdings" charset="2"/>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BD   Bilingual Dictionary</a:t>
                      </a:r>
                    </a:p>
                    <a:p>
                      <a:pPr marL="0" marR="0" lvl="0" indent="0" algn="l" defTabSz="914400" rtl="0" eaLnBrk="1" fontAlgn="base" latinLnBrk="0" hangingPunct="1">
                        <a:lnSpc>
                          <a:spcPct val="100000"/>
                        </a:lnSpc>
                        <a:spcBef>
                          <a:spcPct val="0"/>
                        </a:spcBef>
                        <a:spcAft>
                          <a:spcPct val="0"/>
                        </a:spcAft>
                        <a:buClr>
                          <a:srgbClr val="D5B17D"/>
                        </a:buClr>
                        <a:buSzPct val="80000"/>
                        <a:buFont typeface="Wingdings" charset="2"/>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BG   Bilingual Glossary</a:t>
                      </a:r>
                    </a:p>
                    <a:p>
                      <a:pPr marL="0" marR="0" lvl="0" indent="0" algn="l" defTabSz="914400" rtl="0" eaLnBrk="1" fontAlgn="base" latinLnBrk="0" hangingPunct="1">
                        <a:lnSpc>
                          <a:spcPct val="100000"/>
                        </a:lnSpc>
                        <a:spcBef>
                          <a:spcPct val="0"/>
                        </a:spcBef>
                        <a:spcAft>
                          <a:spcPct val="0"/>
                        </a:spcAft>
                        <a:buClr>
                          <a:srgbClr val="D5B17D"/>
                        </a:buClr>
                        <a:buSzPct val="80000"/>
                        <a:buFont typeface="Wingdings" charset="2"/>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CE   Clarification in Eng – Eligible Words </a:t>
                      </a:r>
                    </a:p>
                    <a:p>
                      <a:pPr marL="0" marR="0" lvl="0" indent="0" algn="l" defTabSz="914400" rtl="0" eaLnBrk="1" fontAlgn="base" latinLnBrk="0" hangingPunct="1">
                        <a:lnSpc>
                          <a:spcPct val="100000"/>
                        </a:lnSpc>
                        <a:spcBef>
                          <a:spcPct val="0"/>
                        </a:spcBef>
                        <a:spcAft>
                          <a:spcPct val="0"/>
                        </a:spcAft>
                        <a:buClr>
                          <a:srgbClr val="D5B17D"/>
                        </a:buClr>
                        <a:buSzPct val="80000"/>
                        <a:buFont typeface="Wingdings" charset="2"/>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CP   </a:t>
                      </a:r>
                      <a:r>
                        <a:rPr kumimoji="0" lang="en-US" sz="1200" b="1" i="0" u="sng" strike="noStrike" cap="none" normalizeH="0" baseline="0" dirty="0" smtClean="0">
                          <a:ln>
                            <a:noFill/>
                          </a:ln>
                          <a:solidFill>
                            <a:schemeClr val="tx1"/>
                          </a:solidFill>
                          <a:effectLst/>
                          <a:latin typeface="Arial" pitchFamily="34" charset="0"/>
                          <a:cs typeface="Arial" pitchFamily="34" charset="0"/>
                        </a:rPr>
                        <a:t>C</a:t>
                      </a:r>
                      <a:r>
                        <a:rPr kumimoji="0" lang="en-US" sz="1200" b="1" i="0" u="none" strike="noStrike" cap="none" normalizeH="0" baseline="0" dirty="0" smtClean="0">
                          <a:ln>
                            <a:noFill/>
                          </a:ln>
                          <a:solidFill>
                            <a:schemeClr val="tx1"/>
                          </a:solidFill>
                          <a:effectLst/>
                          <a:latin typeface="Arial" pitchFamily="34" charset="0"/>
                          <a:cs typeface="Arial" pitchFamily="34" charset="0"/>
                        </a:rPr>
                        <a:t>larification in Eng – Eligible Words in Writing </a:t>
                      </a:r>
                      <a:r>
                        <a:rPr kumimoji="0" lang="en-US" sz="1200" b="1" i="0" u="sng" strike="noStrike" cap="none" normalizeH="0" baseline="0" dirty="0" smtClean="0">
                          <a:ln>
                            <a:noFill/>
                          </a:ln>
                          <a:solidFill>
                            <a:schemeClr val="tx1"/>
                          </a:solidFill>
                          <a:effectLst/>
                          <a:latin typeface="Arial" pitchFamily="34" charset="0"/>
                          <a:cs typeface="Arial" pitchFamily="34" charset="0"/>
                        </a:rPr>
                        <a:t>P</a:t>
                      </a:r>
                      <a:r>
                        <a:rPr kumimoji="0" lang="en-US" sz="1200" b="1" i="0" u="none" strike="noStrike" cap="none" normalizeH="0" baseline="0" dirty="0" smtClean="0">
                          <a:ln>
                            <a:noFill/>
                          </a:ln>
                          <a:solidFill>
                            <a:schemeClr val="tx1"/>
                          </a:solidFill>
                          <a:effectLst/>
                          <a:latin typeface="Arial" pitchFamily="34" charset="0"/>
                          <a:cs typeface="Arial" pitchFamily="34" charset="0"/>
                        </a:rPr>
                        <a:t>rompts</a:t>
                      </a:r>
                    </a:p>
                    <a:p>
                      <a:pPr marL="0" marR="0" lvl="0" indent="0" algn="l" defTabSz="914400" rtl="0" eaLnBrk="1" fontAlgn="base" latinLnBrk="0" hangingPunct="1">
                        <a:lnSpc>
                          <a:spcPct val="100000"/>
                        </a:lnSpc>
                        <a:spcBef>
                          <a:spcPct val="0"/>
                        </a:spcBef>
                        <a:spcAft>
                          <a:spcPct val="0"/>
                        </a:spcAft>
                        <a:buClr>
                          <a:srgbClr val="D5B17D"/>
                        </a:buClr>
                        <a:buSzPct val="80000"/>
                        <a:buFont typeface="Wingdings" charset="2"/>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CS   </a:t>
                      </a:r>
                      <a:r>
                        <a:rPr kumimoji="0" lang="en-US" sz="1200" b="1" i="0" u="sng" strike="noStrike" cap="none" normalizeH="0" baseline="0" dirty="0" smtClean="0">
                          <a:ln>
                            <a:noFill/>
                          </a:ln>
                          <a:solidFill>
                            <a:schemeClr val="tx1"/>
                          </a:solidFill>
                          <a:effectLst/>
                          <a:latin typeface="Arial" pitchFamily="34" charset="0"/>
                          <a:cs typeface="Arial" pitchFamily="34" charset="0"/>
                        </a:rPr>
                        <a:t>C</a:t>
                      </a:r>
                      <a:r>
                        <a:rPr kumimoji="0" lang="en-US" sz="1200" b="1" i="0" u="none" strike="noStrike" cap="none" normalizeH="0" baseline="0" dirty="0" smtClean="0">
                          <a:ln>
                            <a:noFill/>
                          </a:ln>
                          <a:solidFill>
                            <a:schemeClr val="tx1"/>
                          </a:solidFill>
                          <a:effectLst/>
                          <a:latin typeface="Arial" pitchFamily="34" charset="0"/>
                          <a:cs typeface="Arial" pitchFamily="34" charset="0"/>
                        </a:rPr>
                        <a:t>larification in Eng – Eligible Words in </a:t>
                      </a:r>
                      <a:r>
                        <a:rPr kumimoji="0" lang="en-US" sz="1200" b="1" i="0" u="sng" strike="noStrike" cap="none" normalizeH="0" baseline="0" dirty="0" smtClean="0">
                          <a:ln>
                            <a:noFill/>
                          </a:ln>
                          <a:solidFill>
                            <a:schemeClr val="tx1"/>
                          </a:solidFill>
                          <a:effectLst/>
                          <a:latin typeface="Arial" pitchFamily="34" charset="0"/>
                          <a:cs typeface="Arial" pitchFamily="34" charset="0"/>
                        </a:rPr>
                        <a:t>S</a:t>
                      </a:r>
                      <a:r>
                        <a:rPr kumimoji="0" lang="en-US" sz="1200" b="1" i="0" u="none" strike="noStrike" cap="none" normalizeH="0" baseline="0" dirty="0" smtClean="0">
                          <a:ln>
                            <a:noFill/>
                          </a:ln>
                          <a:solidFill>
                            <a:schemeClr val="tx1"/>
                          </a:solidFill>
                          <a:effectLst/>
                          <a:latin typeface="Arial" pitchFamily="34" charset="0"/>
                          <a:cs typeface="Arial" pitchFamily="34" charset="0"/>
                        </a:rPr>
                        <a:t>hort-Answer Reading Qs</a:t>
                      </a:r>
                    </a:p>
                    <a:p>
                      <a:pPr marL="0" marR="0" lvl="0" indent="0" algn="l" defTabSz="914400" rtl="0" eaLnBrk="1" fontAlgn="base" latinLnBrk="0" hangingPunct="1">
                        <a:lnSpc>
                          <a:spcPct val="100000"/>
                        </a:lnSpc>
                        <a:spcBef>
                          <a:spcPct val="0"/>
                        </a:spcBef>
                        <a:spcAft>
                          <a:spcPct val="0"/>
                        </a:spcAft>
                        <a:buClr>
                          <a:srgbClr val="D5B17D"/>
                        </a:buClr>
                        <a:buSzPct val="80000"/>
                        <a:buFont typeface="Wingdings" charset="2"/>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D     Dictionary (various types)</a:t>
                      </a:r>
                    </a:p>
                    <a:p>
                      <a:pPr marL="0" marR="0" lvl="0" indent="0" algn="l" defTabSz="914400" rtl="0" eaLnBrk="1" fontAlgn="base" latinLnBrk="0" hangingPunct="1">
                        <a:lnSpc>
                          <a:spcPct val="100000"/>
                        </a:lnSpc>
                        <a:spcBef>
                          <a:spcPct val="0"/>
                        </a:spcBef>
                        <a:spcAft>
                          <a:spcPct val="0"/>
                        </a:spcAft>
                        <a:buClr>
                          <a:srgbClr val="D5B17D"/>
                        </a:buClr>
                        <a:buSzPct val="80000"/>
                        <a:buFont typeface="Wingdings" charset="2"/>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OT   Oral Translation</a:t>
                      </a:r>
                    </a:p>
                    <a:p>
                      <a:pPr marL="0" marR="0" lvl="0" indent="0" algn="l" defTabSz="914400" rtl="0" eaLnBrk="1" fontAlgn="base" latinLnBrk="0" hangingPunct="1">
                        <a:lnSpc>
                          <a:spcPct val="100000"/>
                        </a:lnSpc>
                        <a:spcBef>
                          <a:spcPct val="0"/>
                        </a:spcBef>
                        <a:spcAft>
                          <a:spcPct val="0"/>
                        </a:spcAft>
                        <a:buClr>
                          <a:srgbClr val="D5B17D"/>
                        </a:buClr>
                        <a:buSzPct val="80000"/>
                        <a:buFont typeface="Wingdings" charset="2"/>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RA   Reading Aloud of Eligible Text</a:t>
                      </a:r>
                    </a:p>
                    <a:p>
                      <a:pPr marL="0" marR="0" lvl="0" indent="0" algn="l" defTabSz="914400" rtl="0" eaLnBrk="1" fontAlgn="base" latinLnBrk="0" hangingPunct="1">
                        <a:lnSpc>
                          <a:spcPct val="100000"/>
                        </a:lnSpc>
                        <a:spcBef>
                          <a:spcPct val="0"/>
                        </a:spcBef>
                        <a:spcAft>
                          <a:spcPct val="0"/>
                        </a:spcAft>
                        <a:buClr>
                          <a:srgbClr val="D5B17D"/>
                        </a:buClr>
                        <a:buSzPct val="80000"/>
                        <a:buFont typeface="Wingdings" charset="2"/>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XT   Extra Time (same day)</a:t>
                      </a:r>
                    </a:p>
                  </a:txBody>
                  <a:tcPr marL="77969" marR="77969" marT="38985" marB="38985" horzOverflow="overflow">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solidFill>
                      <a:srgbClr val="F4C5CA"/>
                    </a:solidFill>
                  </a:tcPr>
                </a:tc>
              </a:tr>
            </a:tbl>
          </a:graphicData>
        </a:graphic>
      </p:graphicFrame>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04800" y="838200"/>
            <a:ext cx="8534400" cy="4343400"/>
          </a:xfrm>
        </p:spPr>
        <p:txBody>
          <a:bodyPr>
            <a:normAutofit/>
          </a:bodyPr>
          <a:lstStyle/>
          <a:p>
            <a:pPr algn="ctr">
              <a:buNone/>
            </a:pPr>
            <a:r>
              <a:rPr lang="en-US" sz="2800" b="1" dirty="0" smtClean="0">
                <a:latin typeface="Arial" pitchFamily="34" charset="0"/>
                <a:cs typeface="Arial" pitchFamily="34" charset="0"/>
              </a:rPr>
              <a:t>Recording Linguistic Accommodations for Online Tests</a:t>
            </a:r>
          </a:p>
          <a:p>
            <a:pPr algn="ctr">
              <a:buNone/>
            </a:pPr>
            <a:r>
              <a:rPr lang="en-US" sz="2800" b="1" dirty="0" smtClean="0">
                <a:solidFill>
                  <a:srgbClr val="E24472"/>
                </a:solidFill>
                <a:latin typeface="Arial" pitchFamily="34" charset="0"/>
                <a:cs typeface="Arial" pitchFamily="34" charset="0"/>
              </a:rPr>
              <a:t>STAAR EOC and STAAR L Grades 3–8 and EOC</a:t>
            </a:r>
          </a:p>
          <a:p>
            <a:pPr algn="ctr">
              <a:buNone/>
            </a:pPr>
            <a:endParaRPr lang="en-US" sz="1200" b="1" dirty="0" smtClean="0">
              <a:latin typeface="Arial" pitchFamily="34" charset="0"/>
              <a:cs typeface="Arial" pitchFamily="34" charset="0"/>
            </a:endParaRPr>
          </a:p>
          <a:p>
            <a:pPr lvl="0"/>
            <a:r>
              <a:rPr lang="en-US" sz="2400" dirty="0" smtClean="0">
                <a:latin typeface="Arial" pitchFamily="34" charset="0"/>
                <a:cs typeface="Arial" pitchFamily="34" charset="0"/>
              </a:rPr>
              <a:t>Linguistic accommodations to be recorded along with other applicable accommodations on the </a:t>
            </a:r>
            <a:r>
              <a:rPr lang="en-US" sz="2400" b="1" dirty="0" smtClean="0">
                <a:latin typeface="Arial" pitchFamily="34" charset="0"/>
                <a:cs typeface="Arial" pitchFamily="34" charset="0"/>
              </a:rPr>
              <a:t>Student Test Details screen </a:t>
            </a:r>
            <a:r>
              <a:rPr lang="en-US" sz="2400" dirty="0" smtClean="0">
                <a:latin typeface="Arial" pitchFamily="34" charset="0"/>
                <a:cs typeface="Arial" pitchFamily="34" charset="0"/>
              </a:rPr>
              <a:t>in the </a:t>
            </a:r>
            <a:r>
              <a:rPr lang="en-US" sz="2400" b="1" dirty="0" smtClean="0">
                <a:latin typeface="Arial" pitchFamily="34" charset="0"/>
                <a:cs typeface="Arial" pitchFamily="34" charset="0"/>
              </a:rPr>
              <a:t>Assessment Management System</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04800" y="838200"/>
            <a:ext cx="8534400" cy="5181600"/>
          </a:xfrm>
        </p:spPr>
        <p:txBody>
          <a:bodyPr>
            <a:normAutofit/>
          </a:bodyPr>
          <a:lstStyle/>
          <a:p>
            <a:pPr algn="ctr">
              <a:buNone/>
            </a:pPr>
            <a:r>
              <a:rPr lang="en-US" sz="2800" b="1" dirty="0" smtClean="0">
                <a:latin typeface="Arial" pitchFamily="34" charset="0"/>
                <a:cs typeface="Arial" pitchFamily="34" charset="0"/>
              </a:rPr>
              <a:t>Recording Linguistic Accommodations in the Assessment Management System</a:t>
            </a:r>
          </a:p>
          <a:p>
            <a:pPr algn="ctr">
              <a:buNone/>
            </a:pPr>
            <a:r>
              <a:rPr lang="en-US" sz="2800" b="1" dirty="0" smtClean="0">
                <a:solidFill>
                  <a:srgbClr val="E24472"/>
                </a:solidFill>
                <a:latin typeface="Arial" pitchFamily="34" charset="0"/>
                <a:cs typeface="Arial" pitchFamily="34" charset="0"/>
              </a:rPr>
              <a:t>STAAR L Grades 3–8 and EOC</a:t>
            </a:r>
          </a:p>
          <a:p>
            <a:pPr algn="ctr">
              <a:buNone/>
            </a:pPr>
            <a:endParaRPr lang="en-US" sz="1200" b="1" dirty="0" smtClean="0">
              <a:latin typeface="Arial" pitchFamily="34" charset="0"/>
              <a:cs typeface="Arial" pitchFamily="34" charset="0"/>
            </a:endParaRPr>
          </a:p>
          <a:p>
            <a:r>
              <a:rPr lang="en-US" sz="2200" b="1" dirty="0" smtClean="0">
                <a:latin typeface="Arial" pitchFamily="34" charset="0"/>
                <a:cs typeface="Arial" pitchFamily="34" charset="0"/>
              </a:rPr>
              <a:t>All students </a:t>
            </a:r>
            <a:r>
              <a:rPr lang="en-US" sz="2200" dirty="0" smtClean="0">
                <a:latin typeface="Arial" pitchFamily="34" charset="0"/>
                <a:cs typeface="Arial" pitchFamily="34" charset="0"/>
              </a:rPr>
              <a:t>taking STAAR L have access to the accommodations of clarification in English and reading aloud of text in the online interface</a:t>
            </a:r>
          </a:p>
          <a:p>
            <a:r>
              <a:rPr lang="en-US" sz="2200" dirty="0" smtClean="0">
                <a:latin typeface="Arial" pitchFamily="34" charset="0"/>
                <a:cs typeface="Arial" pitchFamily="34" charset="0"/>
              </a:rPr>
              <a:t>For this reason, the fields for these accommodations will NOT be active on the Student Test Details screen</a:t>
            </a:r>
          </a:p>
          <a:p>
            <a:r>
              <a:rPr lang="en-US" sz="2200" dirty="0" smtClean="0">
                <a:latin typeface="Arial" pitchFamily="34" charset="0"/>
                <a:cs typeface="Arial" pitchFamily="34" charset="0"/>
              </a:rPr>
              <a:t>The accommodations of bilingual dictionary and extra time should be recorded if they were made available to the student</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04800" y="914400"/>
            <a:ext cx="8534400" cy="4876800"/>
          </a:xfrm>
        </p:spPr>
        <p:txBody>
          <a:bodyPr>
            <a:normAutofit/>
          </a:bodyPr>
          <a:lstStyle/>
          <a:p>
            <a:pPr algn="ctr">
              <a:buNone/>
            </a:pPr>
            <a:r>
              <a:rPr lang="en-US" b="1" dirty="0" smtClean="0">
                <a:latin typeface="Arial" pitchFamily="34" charset="0"/>
                <a:cs typeface="Arial" pitchFamily="34" charset="0"/>
              </a:rPr>
              <a:t>General Guideline for Recording </a:t>
            </a:r>
            <a:br>
              <a:rPr lang="en-US" b="1" dirty="0" smtClean="0">
                <a:latin typeface="Arial" pitchFamily="34" charset="0"/>
                <a:cs typeface="Arial" pitchFamily="34" charset="0"/>
              </a:rPr>
            </a:br>
            <a:r>
              <a:rPr lang="en-US" b="1" dirty="0" smtClean="0">
                <a:latin typeface="Arial" pitchFamily="34" charset="0"/>
                <a:cs typeface="Arial" pitchFamily="34" charset="0"/>
              </a:rPr>
              <a:t>Linguistic Accommodations</a:t>
            </a:r>
          </a:p>
          <a:p>
            <a:pPr>
              <a:buNone/>
            </a:pPr>
            <a:endParaRPr lang="en-US" sz="1300" b="1" dirty="0" smtClean="0">
              <a:solidFill>
                <a:srgbClr val="E24472"/>
              </a:solidFill>
              <a:latin typeface="Arial" pitchFamily="34" charset="0"/>
              <a:cs typeface="Arial" pitchFamily="34" charset="0"/>
            </a:endParaRPr>
          </a:p>
          <a:p>
            <a:pPr marL="0" algn="ctr">
              <a:buNone/>
            </a:pPr>
            <a:endParaRPr lang="en-US" sz="2600" b="1" dirty="0" smtClean="0">
              <a:solidFill>
                <a:srgbClr val="E24472"/>
              </a:solidFill>
              <a:latin typeface="Arial" pitchFamily="34" charset="0"/>
              <a:cs typeface="Arial" pitchFamily="34" charset="0"/>
            </a:endParaRPr>
          </a:p>
          <a:p>
            <a:pPr marL="0" algn="ctr">
              <a:buNone/>
            </a:pPr>
            <a:r>
              <a:rPr lang="en-US" sz="2600" b="1" dirty="0" smtClean="0">
                <a:solidFill>
                  <a:srgbClr val="E24472"/>
                </a:solidFill>
                <a:latin typeface="Arial" pitchFamily="34" charset="0"/>
                <a:cs typeface="Arial" pitchFamily="34" charset="0"/>
              </a:rPr>
              <a:t>Whether the student tested on paper or online, record the accommodations that were pre-determined by the LPAC and made available to the student during testing, even if the student did not use the accommodation</a:t>
            </a:r>
            <a:endParaRPr lang="en-US" sz="2600" dirty="0" smtClean="0">
              <a:latin typeface="Arial" pitchFamily="34" charset="0"/>
              <a:cs typeface="Arial"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Autofit/>
          </a:bodyPr>
          <a:lstStyle/>
          <a:p>
            <a:pPr>
              <a:buNone/>
            </a:pPr>
            <a:r>
              <a:rPr lang="en-US" sz="2400" b="1" i="1" dirty="0" smtClean="0"/>
              <a:t>It’s the law!</a:t>
            </a:r>
          </a:p>
          <a:p>
            <a:pPr>
              <a:buNone/>
            </a:pPr>
            <a:endParaRPr lang="en-US" sz="1400" b="1" i="1" dirty="0" smtClean="0"/>
          </a:p>
          <a:p>
            <a:pPr>
              <a:buNone/>
            </a:pPr>
            <a:r>
              <a:rPr lang="en-US" sz="2400" dirty="0" smtClean="0"/>
              <a:t> Violation of security or confidentiality of any test required by the Texas Education Code (TEC) Chapter 39, Subchapter B, shall be prohibited. A person who engages in conduct prohibited by the </a:t>
            </a:r>
            <a:r>
              <a:rPr lang="en-US" sz="2400" i="1" dirty="0" smtClean="0"/>
              <a:t>Test Security Supplement </a:t>
            </a:r>
            <a:r>
              <a:rPr lang="en-US" sz="2400" dirty="0" smtClean="0"/>
              <a:t>may be subject to sanction of credentials.</a:t>
            </a:r>
          </a:p>
          <a:p>
            <a:pPr>
              <a:buNone/>
            </a:pPr>
            <a:endParaRPr lang="en-US" sz="1400" dirty="0" smtClean="0"/>
          </a:p>
          <a:p>
            <a:pPr>
              <a:spcBef>
                <a:spcPts val="0"/>
              </a:spcBef>
              <a:buNone/>
            </a:pPr>
            <a:r>
              <a:rPr lang="en-US" sz="2400" dirty="0" smtClean="0"/>
              <a:t>Conduct that violates security and </a:t>
            </a:r>
          </a:p>
          <a:p>
            <a:pPr>
              <a:spcBef>
                <a:spcPts val="0"/>
              </a:spcBef>
              <a:buNone/>
            </a:pPr>
            <a:r>
              <a:rPr lang="en-US" sz="2400" dirty="0" smtClean="0"/>
              <a:t>     confidentiality of a test is defined as any </a:t>
            </a:r>
          </a:p>
          <a:p>
            <a:pPr>
              <a:spcBef>
                <a:spcPts val="0"/>
              </a:spcBef>
              <a:buNone/>
            </a:pPr>
            <a:r>
              <a:rPr lang="en-US" sz="2400" dirty="0" smtClean="0"/>
              <a:t>     departure from the test administration </a:t>
            </a:r>
          </a:p>
          <a:p>
            <a:pPr>
              <a:spcBef>
                <a:spcPts val="0"/>
              </a:spcBef>
              <a:buNone/>
            </a:pPr>
            <a:r>
              <a:rPr lang="en-US" sz="2400" dirty="0" smtClean="0"/>
              <a:t>     procedures established in the </a:t>
            </a:r>
          </a:p>
          <a:p>
            <a:pPr>
              <a:spcBef>
                <a:spcPts val="0"/>
              </a:spcBef>
              <a:buNone/>
            </a:pPr>
            <a:r>
              <a:rPr lang="en-US" sz="2400" i="1" dirty="0" smtClean="0"/>
              <a:t>     Test Security Supplement </a:t>
            </a:r>
            <a:r>
              <a:rPr lang="en-US" sz="2400" dirty="0" smtClean="0"/>
              <a:t>and all other </a:t>
            </a:r>
          </a:p>
          <a:p>
            <a:pPr>
              <a:spcBef>
                <a:spcPts val="0"/>
              </a:spcBef>
              <a:buNone/>
            </a:pPr>
            <a:r>
              <a:rPr lang="en-US" sz="2400" dirty="0" smtClean="0"/>
              <a:t>     test administration materials.  </a:t>
            </a:r>
          </a:p>
          <a:p>
            <a:pPr>
              <a:buNone/>
            </a:pPr>
            <a:r>
              <a:rPr lang="en-US" sz="2400" dirty="0" smtClean="0"/>
              <a:t>  </a:t>
            </a:r>
          </a:p>
          <a:p>
            <a:pPr>
              <a:buNone/>
            </a:pPr>
            <a:endParaRPr lang="en-US" sz="1000" dirty="0" smtClean="0"/>
          </a:p>
        </p:txBody>
      </p:sp>
      <p:sp>
        <p:nvSpPr>
          <p:cNvPr id="3" name="TextBox 2"/>
          <p:cNvSpPr txBox="1"/>
          <p:nvPr/>
        </p:nvSpPr>
        <p:spPr>
          <a:xfrm>
            <a:off x="2514600" y="152400"/>
            <a:ext cx="4114800" cy="461665"/>
          </a:xfrm>
          <a:prstGeom prst="rect">
            <a:avLst/>
          </a:prstGeom>
          <a:noFill/>
        </p:spPr>
        <p:txBody>
          <a:bodyPr wrap="square" rtlCol="0">
            <a:spAutoFit/>
          </a:bodyPr>
          <a:lstStyle/>
          <a:p>
            <a:pPr algn="r"/>
            <a:r>
              <a:rPr lang="en-US" sz="2400" b="1" dirty="0" smtClean="0">
                <a:solidFill>
                  <a:prstClr val="black"/>
                </a:solidFill>
              </a:rPr>
              <a:t>Security</a:t>
            </a:r>
            <a:r>
              <a:rPr lang="en-US" sz="2400" dirty="0" smtClean="0">
                <a:solidFill>
                  <a:prstClr val="black"/>
                </a:solidFill>
              </a:rPr>
              <a:t> </a:t>
            </a:r>
            <a:r>
              <a:rPr lang="en-US" sz="2400" b="1" dirty="0" smtClean="0">
                <a:solidFill>
                  <a:prstClr val="black"/>
                </a:solidFill>
              </a:rPr>
              <a:t>Supplement</a:t>
            </a:r>
            <a:r>
              <a:rPr lang="en-US" sz="2400" dirty="0" smtClean="0">
                <a:solidFill>
                  <a:prstClr val="black"/>
                </a:solidFill>
              </a:rPr>
              <a:t> </a:t>
            </a:r>
            <a:endParaRPr lang="en-US" sz="2400" dirty="0">
              <a:solidFill>
                <a:prstClr val="black"/>
              </a:solidFill>
            </a:endParaRPr>
          </a:p>
        </p:txBody>
      </p:sp>
      <p:pic>
        <p:nvPicPr>
          <p:cNvPr id="4" name="Picture 3"/>
          <p:cNvPicPr>
            <a:picLocks noChangeAspect="1" noChangeArrowheads="1"/>
          </p:cNvPicPr>
          <p:nvPr/>
        </p:nvPicPr>
        <p:blipFill>
          <a:blip r:embed="rId3" cstate="print"/>
          <a:srcRect/>
          <a:stretch>
            <a:fillRect/>
          </a:stretch>
        </p:blipFill>
        <p:spPr bwMode="auto">
          <a:xfrm>
            <a:off x="6172200" y="3581400"/>
            <a:ext cx="1752600" cy="2291152"/>
          </a:xfrm>
          <a:prstGeom prst="rect">
            <a:avLst/>
          </a:prstGeom>
          <a:noFill/>
          <a:ln w="9525">
            <a:noFill/>
            <a:miter lim="800000"/>
            <a:headEnd/>
            <a:tailEnd/>
          </a:ln>
          <a:effectLst>
            <a:outerShdw blurRad="50800" dist="38100" dir="2700000" sx="101000" sy="101000" algn="tl" rotWithShape="0">
              <a:prstClr val="black">
                <a:alpha val="40000"/>
              </a:prstClr>
            </a:outerShdw>
          </a:effec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81000" y="914400"/>
            <a:ext cx="8458200" cy="4191000"/>
          </a:xfrm>
        </p:spPr>
        <p:txBody>
          <a:bodyPr>
            <a:normAutofit/>
          </a:bodyPr>
          <a:lstStyle/>
          <a:p>
            <a:pPr algn="ctr">
              <a:buNone/>
            </a:pPr>
            <a:r>
              <a:rPr lang="en-US" sz="2800" b="1" dirty="0" smtClean="0">
                <a:latin typeface="Arial" pitchFamily="34" charset="0"/>
                <a:cs typeface="Arial" pitchFamily="34" charset="0"/>
              </a:rPr>
              <a:t>Recording Asylee/Refugee Information</a:t>
            </a:r>
          </a:p>
          <a:p>
            <a:pPr algn="ctr">
              <a:buNone/>
            </a:pPr>
            <a:r>
              <a:rPr lang="en-US" sz="2800" b="1" dirty="0" smtClean="0">
                <a:solidFill>
                  <a:srgbClr val="E24472"/>
                </a:solidFill>
                <a:latin typeface="Arial" pitchFamily="34" charset="0"/>
                <a:cs typeface="Arial" pitchFamily="34" charset="0"/>
              </a:rPr>
              <a:t>DCCM, Appendix B</a:t>
            </a:r>
          </a:p>
          <a:p>
            <a:pPr algn="ctr">
              <a:buNone/>
            </a:pPr>
            <a:endParaRPr lang="en-US" sz="1200" b="1" dirty="0" smtClean="0">
              <a:solidFill>
                <a:srgbClr val="E24472"/>
              </a:solidFill>
              <a:latin typeface="Arial" pitchFamily="34" charset="0"/>
              <a:cs typeface="Arial" pitchFamily="34" charset="0"/>
            </a:endParaRPr>
          </a:p>
          <a:p>
            <a:r>
              <a:rPr lang="en-US" sz="2400" dirty="0" smtClean="0">
                <a:latin typeface="Arial" pitchFamily="34" charset="0"/>
                <a:cs typeface="Arial" pitchFamily="34" charset="0"/>
              </a:rPr>
              <a:t>Information about qualifying unschooled ELL asylees and refugees will be collected as part of the </a:t>
            </a:r>
            <a:r>
              <a:rPr lang="en-US" sz="2400" b="1" dirty="0" smtClean="0">
                <a:latin typeface="Arial" pitchFamily="34" charset="0"/>
                <a:cs typeface="Arial" pitchFamily="34" charset="0"/>
              </a:rPr>
              <a:t>additional data collection for TELPAS</a:t>
            </a:r>
          </a:p>
          <a:p>
            <a:r>
              <a:rPr lang="en-US" sz="2400" dirty="0" smtClean="0">
                <a:latin typeface="Arial" pitchFamily="34" charset="0"/>
                <a:cs typeface="Arial" pitchFamily="34" charset="0"/>
              </a:rPr>
              <a:t>This information is </a:t>
            </a:r>
            <a:r>
              <a:rPr lang="en-US" sz="2400" b="1" dirty="0" smtClean="0">
                <a:latin typeface="Arial" pitchFamily="34" charset="0"/>
                <a:cs typeface="Arial" pitchFamily="34" charset="0"/>
              </a:rPr>
              <a:t>necessary to exclude eligible students’ STAAR results</a:t>
            </a:r>
            <a:r>
              <a:rPr lang="en-US" sz="2400" dirty="0" smtClean="0">
                <a:latin typeface="Arial" pitchFamily="34" charset="0"/>
                <a:cs typeface="Arial" pitchFamily="34" charset="0"/>
              </a:rPr>
              <a:t> from state accountability ratings and will NOT be gathered during STAAR data collection</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algn="ctr">
              <a:buNone/>
            </a:pPr>
            <a:r>
              <a:rPr lang="en-US" b="1" dirty="0" smtClean="0">
                <a:latin typeface="Arial" pitchFamily="34" charset="0"/>
                <a:cs typeface="Arial" pitchFamily="34" charset="0"/>
              </a:rPr>
              <a:t>Preparing ELLs for Testing with Linguistic Accommodations</a:t>
            </a:r>
          </a:p>
          <a:p>
            <a:pPr>
              <a:spcBef>
                <a:spcPts val="1200"/>
              </a:spcBef>
            </a:pPr>
            <a:r>
              <a:rPr lang="en-US" sz="2400" dirty="0" smtClean="0">
                <a:latin typeface="Arial" pitchFamily="34" charset="0"/>
                <a:cs typeface="Arial" pitchFamily="34" charset="0"/>
              </a:rPr>
              <a:t>In training test administrators with ELLs in their sessions, make sure to review this section of test administrator manuals</a:t>
            </a:r>
          </a:p>
          <a:p>
            <a:pPr>
              <a:spcBef>
                <a:spcPts val="1200"/>
              </a:spcBef>
            </a:pPr>
            <a:r>
              <a:rPr lang="en-US" sz="2400" dirty="0" smtClean="0">
                <a:latin typeface="Arial" pitchFamily="34" charset="0"/>
                <a:cs typeface="Arial" pitchFamily="34" charset="0"/>
              </a:rPr>
              <a:t>Administration “</a:t>
            </a:r>
            <a:r>
              <a:rPr lang="en-US" sz="2400" b="1" dirty="0" smtClean="0">
                <a:latin typeface="Arial" pitchFamily="34" charset="0"/>
                <a:cs typeface="Arial" pitchFamily="34" charset="0"/>
              </a:rPr>
              <a:t>SAY</a:t>
            </a:r>
            <a:r>
              <a:rPr lang="en-US" sz="2400" dirty="0" smtClean="0">
                <a:latin typeface="Arial" pitchFamily="34" charset="0"/>
                <a:cs typeface="Arial" pitchFamily="34" charset="0"/>
              </a:rPr>
              <a:t>” directions assume ELLs have been told in advance </a:t>
            </a:r>
          </a:p>
          <a:p>
            <a:pPr marL="801688" lvl="1" indent="-336550">
              <a:spcBef>
                <a:spcPts val="1200"/>
              </a:spcBef>
            </a:pPr>
            <a:r>
              <a:rPr lang="en-US" sz="2400" dirty="0" smtClean="0">
                <a:latin typeface="Arial" pitchFamily="34" charset="0"/>
                <a:cs typeface="Arial" pitchFamily="34" charset="0"/>
              </a:rPr>
              <a:t>how their sessions will be conducted </a:t>
            </a:r>
          </a:p>
          <a:p>
            <a:pPr marL="801688" lvl="1" indent="-336550">
              <a:spcBef>
                <a:spcPts val="1200"/>
              </a:spcBef>
            </a:pPr>
            <a:r>
              <a:rPr lang="en-US" sz="2400" dirty="0" smtClean="0">
                <a:latin typeface="Arial" pitchFamily="34" charset="0"/>
                <a:cs typeface="Arial" pitchFamily="34" charset="0"/>
              </a:rPr>
              <a:t>what type of accommodations they may receive</a:t>
            </a:r>
          </a:p>
          <a:p>
            <a:endParaRPr lang="en-US" dirty="0" smtClean="0"/>
          </a:p>
          <a:p>
            <a:pPr algn="ctr">
              <a:buNone/>
            </a:pPr>
            <a:endParaRPr lang="en-US" dirty="0">
              <a:latin typeface="Arial" pitchFamily="34" charset="0"/>
              <a:cs typeface="Arial" pitchFamily="34"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pPr algn="ctr">
              <a:buNone/>
            </a:pPr>
            <a:r>
              <a:rPr lang="en-US" b="1" dirty="0" smtClean="0">
                <a:latin typeface="Arial" pitchFamily="34" charset="0"/>
                <a:cs typeface="Arial" pitchFamily="34" charset="0"/>
              </a:rPr>
              <a:t>Helping ELLs Understand </a:t>
            </a:r>
            <a:br>
              <a:rPr lang="en-US" b="1" dirty="0" smtClean="0">
                <a:latin typeface="Arial" pitchFamily="34" charset="0"/>
                <a:cs typeface="Arial" pitchFamily="34" charset="0"/>
              </a:rPr>
            </a:br>
            <a:r>
              <a:rPr lang="en-US" b="1" dirty="0" smtClean="0">
                <a:latin typeface="Arial" pitchFamily="34" charset="0"/>
                <a:cs typeface="Arial" pitchFamily="34" charset="0"/>
              </a:rPr>
              <a:t>Test Directions</a:t>
            </a:r>
          </a:p>
          <a:p>
            <a:r>
              <a:rPr lang="en-US" sz="2100" dirty="0" smtClean="0">
                <a:latin typeface="Arial" pitchFamily="34" charset="0"/>
                <a:cs typeface="Arial" pitchFamily="34" charset="0"/>
              </a:rPr>
              <a:t>For all tests, ELLs may be helped to understand “</a:t>
            </a:r>
            <a:r>
              <a:rPr lang="en-US" sz="2100" b="1" dirty="0" smtClean="0">
                <a:latin typeface="Arial" pitchFamily="34" charset="0"/>
                <a:cs typeface="Arial" pitchFamily="34" charset="0"/>
              </a:rPr>
              <a:t>SAY</a:t>
            </a:r>
            <a:r>
              <a:rPr lang="en-US" sz="2100" dirty="0" smtClean="0">
                <a:latin typeface="Arial" pitchFamily="34" charset="0"/>
                <a:cs typeface="Arial" pitchFamily="34" charset="0"/>
              </a:rPr>
              <a:t>” directions and test booklet directions that introduce test sections or item formats. TA is allowed to:</a:t>
            </a:r>
          </a:p>
          <a:p>
            <a:pPr lvl="1">
              <a:buFont typeface="Courier New" pitchFamily="49" charset="0"/>
              <a:buChar char="o"/>
            </a:pPr>
            <a:r>
              <a:rPr lang="en-US" sz="2100" dirty="0" smtClean="0">
                <a:latin typeface="Arial" pitchFamily="34" charset="0"/>
                <a:cs typeface="Arial" pitchFamily="34" charset="0"/>
              </a:rPr>
              <a:t>paraphrase</a:t>
            </a:r>
          </a:p>
          <a:p>
            <a:pPr lvl="1">
              <a:buFont typeface="Courier New" pitchFamily="49" charset="0"/>
              <a:buChar char="o"/>
            </a:pPr>
            <a:r>
              <a:rPr lang="en-US" sz="2100" dirty="0" smtClean="0">
                <a:latin typeface="Arial" pitchFamily="34" charset="0"/>
                <a:cs typeface="Arial" pitchFamily="34" charset="0"/>
              </a:rPr>
              <a:t>translate</a:t>
            </a:r>
          </a:p>
          <a:p>
            <a:pPr lvl="1">
              <a:buFont typeface="Courier New" pitchFamily="49" charset="0"/>
              <a:buChar char="o"/>
            </a:pPr>
            <a:r>
              <a:rPr lang="en-US" sz="2100" dirty="0" smtClean="0">
                <a:latin typeface="Arial" pitchFamily="34" charset="0"/>
                <a:cs typeface="Arial" pitchFamily="34" charset="0"/>
              </a:rPr>
              <a:t>repeat </a:t>
            </a:r>
          </a:p>
          <a:p>
            <a:pPr lvl="1">
              <a:buFont typeface="Courier New" pitchFamily="49" charset="0"/>
              <a:buChar char="o"/>
            </a:pPr>
            <a:r>
              <a:rPr lang="en-US" sz="2100" dirty="0" smtClean="0">
                <a:latin typeface="Arial" pitchFamily="34" charset="0"/>
                <a:cs typeface="Arial" pitchFamily="34" charset="0"/>
              </a:rPr>
              <a:t>read directions aloud</a:t>
            </a:r>
          </a:p>
          <a:p>
            <a:r>
              <a:rPr lang="en-US" sz="2100" dirty="0" smtClean="0">
                <a:latin typeface="Arial" pitchFamily="34" charset="0"/>
                <a:cs typeface="Arial" pitchFamily="34" charset="0"/>
              </a:rPr>
              <a:t>TA is </a:t>
            </a:r>
            <a:r>
              <a:rPr lang="en-US" sz="2100" b="1" dirty="0" smtClean="0">
                <a:solidFill>
                  <a:srgbClr val="E24472"/>
                </a:solidFill>
                <a:latin typeface="Arial" pitchFamily="34" charset="0"/>
                <a:cs typeface="Arial" pitchFamily="34" charset="0"/>
              </a:rPr>
              <a:t>not</a:t>
            </a:r>
            <a:r>
              <a:rPr lang="en-US" sz="2100" dirty="0" smtClean="0">
                <a:solidFill>
                  <a:srgbClr val="0000CC"/>
                </a:solidFill>
                <a:latin typeface="Arial" pitchFamily="34" charset="0"/>
                <a:cs typeface="Arial" pitchFamily="34" charset="0"/>
              </a:rPr>
              <a:t> </a:t>
            </a:r>
            <a:r>
              <a:rPr lang="en-US" sz="2100" dirty="0" smtClean="0">
                <a:latin typeface="Arial" pitchFamily="34" charset="0"/>
                <a:cs typeface="Arial" pitchFamily="34" charset="0"/>
              </a:rPr>
              <a:t>allowed to add directions that are substantively different (no pointers, no test-taking strategies, etc.)</a:t>
            </a:r>
          </a:p>
          <a:p>
            <a:r>
              <a:rPr lang="en-US" sz="2100" dirty="0" smtClean="0">
                <a:latin typeface="Arial" pitchFamily="34" charset="0"/>
                <a:cs typeface="Arial" pitchFamily="34" charset="0"/>
              </a:rPr>
              <a:t>With the exception of STAAR L, STAAR tests have no sample items; familiarize new ELLs with item formats ahead of time using released items on TEA website</a:t>
            </a:r>
            <a:endParaRPr lang="en-US" sz="2000" dirty="0" smtClean="0">
              <a:latin typeface="Arial" pitchFamily="34" charset="0"/>
              <a:cs typeface="Arial" pitchFamily="34" charset="0"/>
            </a:endParaRPr>
          </a:p>
          <a:p>
            <a:pPr>
              <a:buFont typeface="Wingdings" charset="2"/>
              <a:buNone/>
            </a:pPr>
            <a:endParaRPr lang="en-US" sz="2200" dirty="0" smtClean="0">
              <a:latin typeface="Arial" pitchFamily="34" charset="0"/>
              <a:cs typeface="Arial" pitchFamily="34" charset="0"/>
            </a:endParaRPr>
          </a:p>
          <a:p>
            <a:pPr algn="ctr">
              <a:buNone/>
            </a:pPr>
            <a:endParaRPr lang="en-US" dirty="0">
              <a:latin typeface="Arial" pitchFamily="34" charset="0"/>
              <a:cs typeface="Arial" pitchFamily="34"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533400" y="838200"/>
            <a:ext cx="8153400" cy="5029200"/>
          </a:xfrm>
        </p:spPr>
        <p:txBody>
          <a:bodyPr>
            <a:normAutofit fontScale="92500" lnSpcReduction="10000"/>
          </a:bodyPr>
          <a:lstStyle/>
          <a:p>
            <a:pPr algn="ctr">
              <a:buNone/>
            </a:pPr>
            <a:r>
              <a:rPr lang="en-US" b="1" dirty="0" smtClean="0">
                <a:latin typeface="Arial" pitchFamily="34" charset="0"/>
                <a:cs typeface="Arial" pitchFamily="34" charset="0"/>
              </a:rPr>
              <a:t>Assessing New Immigrants </a:t>
            </a:r>
            <a:br>
              <a:rPr lang="en-US" b="1" dirty="0" smtClean="0">
                <a:latin typeface="Arial" pitchFamily="34" charset="0"/>
                <a:cs typeface="Arial" pitchFamily="34" charset="0"/>
              </a:rPr>
            </a:br>
            <a:r>
              <a:rPr lang="en-US" b="1" dirty="0" smtClean="0">
                <a:latin typeface="Arial" pitchFamily="34" charset="0"/>
                <a:cs typeface="Arial" pitchFamily="34" charset="0"/>
              </a:rPr>
              <a:t>Who Know Little English</a:t>
            </a:r>
          </a:p>
          <a:p>
            <a:pPr>
              <a:spcBef>
                <a:spcPts val="1200"/>
              </a:spcBef>
            </a:pPr>
            <a:r>
              <a:rPr lang="en-US" sz="2800" dirty="0" smtClean="0">
                <a:latin typeface="Arial" pitchFamily="34" charset="0"/>
                <a:cs typeface="Arial" pitchFamily="34" charset="0"/>
              </a:rPr>
              <a:t>In isolated situations in which completing an assessment is not in the best interest of student (e.g., newly arrived ELL who knows too little English), campus coordinator, with other appropriate personnel, may decide to submit test for scoring without requiring student to complete test</a:t>
            </a:r>
          </a:p>
          <a:p>
            <a:pPr>
              <a:spcBef>
                <a:spcPts val="1200"/>
              </a:spcBef>
            </a:pPr>
            <a:r>
              <a:rPr lang="en-US" sz="2800" dirty="0" smtClean="0">
                <a:latin typeface="Arial" pitchFamily="34" charset="0"/>
                <a:cs typeface="Arial" pitchFamily="34" charset="0"/>
              </a:rPr>
              <a:t>Circumstances should be documented and communicated to student’s parents after test administration</a:t>
            </a:r>
          </a:p>
          <a:p>
            <a:pPr>
              <a:buNone/>
            </a:pPr>
            <a:endParaRPr lang="en-US" dirty="0" smtClean="0">
              <a:latin typeface="Arial" pitchFamily="34" charset="0"/>
              <a:cs typeface="Arial" pitchFamily="34"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lgn="ctr">
              <a:buNone/>
            </a:pPr>
            <a:r>
              <a:rPr lang="en-US" b="1" dirty="0" smtClean="0"/>
              <a:t>Affective Needs of ELLs</a:t>
            </a:r>
          </a:p>
          <a:p>
            <a:pPr>
              <a:spcBef>
                <a:spcPct val="30000"/>
              </a:spcBef>
              <a:buNone/>
            </a:pPr>
            <a:r>
              <a:rPr lang="en-US" sz="2200" b="1" dirty="0" smtClean="0">
                <a:solidFill>
                  <a:srgbClr val="E24472"/>
                </a:solidFill>
                <a:latin typeface="Arial" pitchFamily="34" charset="0"/>
                <a:cs typeface="Arial" pitchFamily="34" charset="0"/>
              </a:rPr>
              <a:t>Recently Arrived ELLs</a:t>
            </a:r>
          </a:p>
          <a:p>
            <a:pPr>
              <a:spcBef>
                <a:spcPct val="30000"/>
              </a:spcBef>
            </a:pPr>
            <a:r>
              <a:rPr lang="en-US" sz="2200" dirty="0" smtClean="0">
                <a:latin typeface="Arial" pitchFamily="34" charset="0"/>
                <a:cs typeface="Arial" pitchFamily="34" charset="0"/>
              </a:rPr>
              <a:t>Meeting affective needs of ELLs who are new to the U.S. is important in instruction and testing</a:t>
            </a:r>
          </a:p>
          <a:p>
            <a:pPr>
              <a:spcBef>
                <a:spcPct val="30000"/>
              </a:spcBef>
            </a:pPr>
            <a:r>
              <a:rPr lang="en-US" sz="2200" dirty="0" smtClean="0">
                <a:latin typeface="Arial" pitchFamily="34" charset="0"/>
                <a:cs typeface="Arial" pitchFamily="34" charset="0"/>
              </a:rPr>
              <a:t>Sending encouraging, calm vibrations goes a long way</a:t>
            </a:r>
          </a:p>
          <a:p>
            <a:pPr>
              <a:spcBef>
                <a:spcPct val="30000"/>
              </a:spcBef>
            </a:pPr>
            <a:r>
              <a:rPr lang="en-US" sz="2200" dirty="0" smtClean="0">
                <a:latin typeface="Arial" pitchFamily="34" charset="0"/>
                <a:cs typeface="Arial" pitchFamily="34" charset="0"/>
              </a:rPr>
              <a:t>Help new ELLs look at first year of test results as good information to use in setting and meeting goals for following year</a:t>
            </a:r>
          </a:p>
          <a:p>
            <a:pPr>
              <a:spcBef>
                <a:spcPct val="60000"/>
              </a:spcBef>
              <a:buNone/>
            </a:pPr>
            <a:r>
              <a:rPr lang="en-US" sz="2200" b="1" dirty="0" smtClean="0">
                <a:solidFill>
                  <a:srgbClr val="E24472"/>
                </a:solidFill>
                <a:latin typeface="Arial" pitchFamily="34" charset="0"/>
                <a:cs typeface="Arial" pitchFamily="34" charset="0"/>
              </a:rPr>
              <a:t>All ELLs</a:t>
            </a:r>
          </a:p>
          <a:p>
            <a:pPr>
              <a:spcBef>
                <a:spcPct val="30000"/>
              </a:spcBef>
            </a:pPr>
            <a:r>
              <a:rPr lang="en-US" sz="2200" dirty="0" smtClean="0">
                <a:latin typeface="Arial" pitchFamily="34" charset="0"/>
                <a:cs typeface="Arial" pitchFamily="34" charset="0"/>
              </a:rPr>
              <a:t>Encourage practices that involve all ELLs in setting and reaching goals for English acquisition and academic achievement</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2"/>
          <p:cNvSpPr>
            <a:spLocks noGrp="1"/>
          </p:cNvSpPr>
          <p:nvPr>
            <p:ph idx="1"/>
          </p:nvPr>
        </p:nvSpPr>
        <p:spPr>
          <a:xfrm>
            <a:off x="304800" y="914400"/>
            <a:ext cx="8534400" cy="5029200"/>
          </a:xfrm>
        </p:spPr>
        <p:txBody>
          <a:bodyPr>
            <a:normAutofit fontScale="85000" lnSpcReduction="20000"/>
          </a:bodyPr>
          <a:lstStyle/>
          <a:p>
            <a:pPr marL="365760" indent="-256032" algn="ctr" eaLnBrk="1" fontAlgn="auto" hangingPunct="1">
              <a:spcAft>
                <a:spcPts val="0"/>
              </a:spcAft>
              <a:buClr>
                <a:schemeClr val="accent3"/>
              </a:buClr>
              <a:buFont typeface="Arial" charset="0"/>
              <a:buNone/>
              <a:defRPr/>
            </a:pPr>
            <a:endParaRPr lang="en-US" sz="1000" b="1" dirty="0" smtClean="0">
              <a:latin typeface="Arial" pitchFamily="34" charset="0"/>
              <a:cs typeface="Arial" pitchFamily="34" charset="0"/>
            </a:endParaRPr>
          </a:p>
          <a:p>
            <a:pPr algn="ctr">
              <a:buSzPct val="128000"/>
              <a:buFontTx/>
              <a:buNone/>
              <a:defRPr/>
            </a:pPr>
            <a:r>
              <a:rPr lang="en-US" sz="3000" b="1" dirty="0" smtClean="0">
                <a:latin typeface="Arial" pitchFamily="34" charset="0"/>
                <a:cs typeface="Arial" pitchFamily="34" charset="0"/>
              </a:rPr>
              <a:t>Paper Administrations </a:t>
            </a:r>
          </a:p>
          <a:p>
            <a:pPr algn="ctr">
              <a:spcBef>
                <a:spcPts val="600"/>
              </a:spcBef>
              <a:buSzPct val="128000"/>
              <a:buFontTx/>
              <a:buNone/>
              <a:defRPr/>
            </a:pPr>
            <a:r>
              <a:rPr lang="en-US" sz="3000" b="1" dirty="0" smtClean="0">
                <a:latin typeface="Arial" pitchFamily="34" charset="0"/>
                <a:cs typeface="Arial" pitchFamily="34" charset="0"/>
              </a:rPr>
              <a:t>of TELPAS Reading and STAAR L </a:t>
            </a:r>
          </a:p>
          <a:p>
            <a:pPr algn="ctr">
              <a:spcBef>
                <a:spcPts val="600"/>
              </a:spcBef>
              <a:buSzPct val="128000"/>
              <a:buFontTx/>
              <a:buNone/>
              <a:defRPr/>
            </a:pPr>
            <a:r>
              <a:rPr lang="en-US" sz="3000" b="1" dirty="0" smtClean="0">
                <a:solidFill>
                  <a:srgbClr val="E24472"/>
                </a:solidFill>
                <a:latin typeface="Arial" pitchFamily="34" charset="0"/>
                <a:cs typeface="Arial" pitchFamily="34" charset="0"/>
              </a:rPr>
              <a:t>Spring 2013</a:t>
            </a:r>
          </a:p>
          <a:p>
            <a:pPr>
              <a:buSzPct val="128000"/>
              <a:buFont typeface="Georgia"/>
              <a:buChar char="•"/>
              <a:defRPr/>
            </a:pPr>
            <a:endParaRPr lang="en-US" sz="2800" dirty="0" smtClean="0">
              <a:latin typeface="Arial" pitchFamily="34" charset="0"/>
              <a:cs typeface="Arial" pitchFamily="34" charset="0"/>
            </a:endParaRPr>
          </a:p>
          <a:p>
            <a:pPr>
              <a:buSzPct val="128000"/>
              <a:buFont typeface="Georgia"/>
              <a:buChar char="•"/>
              <a:defRPr/>
            </a:pPr>
            <a:r>
              <a:rPr lang="en-US" sz="2800" dirty="0" smtClean="0">
                <a:latin typeface="Arial" pitchFamily="34" charset="0"/>
                <a:cs typeface="Arial" pitchFamily="34" charset="0"/>
              </a:rPr>
              <a:t>Process </a:t>
            </a:r>
            <a:r>
              <a:rPr lang="en-US" sz="2800" b="1" dirty="0" smtClean="0">
                <a:latin typeface="Arial" pitchFamily="34" charset="0"/>
                <a:cs typeface="Arial" pitchFamily="34" charset="0"/>
              </a:rPr>
              <a:t>not changing, </a:t>
            </a:r>
            <a:r>
              <a:rPr lang="en-US" sz="2800" dirty="0" smtClean="0">
                <a:latin typeface="Arial" pitchFamily="34" charset="0"/>
                <a:cs typeface="Arial" pitchFamily="34" charset="0"/>
              </a:rPr>
              <a:t>but being expanded to include STAAR L</a:t>
            </a:r>
          </a:p>
          <a:p>
            <a:pPr>
              <a:buSzPct val="128000"/>
              <a:buFont typeface="Georgia"/>
              <a:buChar char="•"/>
              <a:defRPr/>
            </a:pPr>
            <a:r>
              <a:rPr lang="en-US" sz="2800" b="1" dirty="0" smtClean="0">
                <a:latin typeface="Arial" pitchFamily="34" charset="0"/>
                <a:cs typeface="Arial" pitchFamily="34" charset="0"/>
              </a:rPr>
              <a:t>Paper test booklets (including large print, if applicable) approved by TEA in rare circumstances</a:t>
            </a:r>
          </a:p>
          <a:p>
            <a:pPr lvl="1">
              <a:buFont typeface="Georgia"/>
              <a:buChar char="•"/>
              <a:defRPr/>
            </a:pPr>
            <a:r>
              <a:rPr lang="en-US" dirty="0" smtClean="0">
                <a:latin typeface="Arial" pitchFamily="34" charset="0"/>
                <a:cs typeface="Arial" pitchFamily="34" charset="0"/>
              </a:rPr>
              <a:t>Accommodations that are not available in </a:t>
            </a:r>
            <a:r>
              <a:rPr lang="en-US" dirty="0" err="1" smtClean="0">
                <a:latin typeface="Arial" pitchFamily="34" charset="0"/>
                <a:cs typeface="Arial" pitchFamily="34" charset="0"/>
              </a:rPr>
              <a:t>TestNav</a:t>
            </a:r>
            <a:endParaRPr lang="en-US" dirty="0" smtClean="0">
              <a:latin typeface="Arial" pitchFamily="34" charset="0"/>
              <a:cs typeface="Arial" pitchFamily="34" charset="0"/>
            </a:endParaRPr>
          </a:p>
          <a:p>
            <a:pPr lvl="1">
              <a:buFont typeface="Georgia"/>
              <a:buChar char="•"/>
              <a:defRPr/>
            </a:pPr>
            <a:r>
              <a:rPr lang="en-US" dirty="0" smtClean="0">
                <a:latin typeface="Arial" pitchFamily="34" charset="0"/>
                <a:cs typeface="Arial" pitchFamily="34" charset="0"/>
              </a:rPr>
              <a:t>Unavoidable technological problems that make online testing impossible</a:t>
            </a:r>
          </a:p>
          <a:p>
            <a:pPr lvl="1">
              <a:buFont typeface="Georgia"/>
              <a:buChar char="•"/>
              <a:defRPr/>
            </a:pPr>
            <a:r>
              <a:rPr lang="en-US" dirty="0" smtClean="0">
                <a:latin typeface="Arial" pitchFamily="34" charset="0"/>
                <a:cs typeface="Arial" pitchFamily="34" charset="0"/>
              </a:rPr>
              <a:t>Other special situations (e.g., homebound students, JJAEPs, etc.)</a:t>
            </a:r>
          </a:p>
          <a:p>
            <a:pPr lvl="1">
              <a:buFont typeface="Georgia"/>
              <a:buChar char="•"/>
              <a:defRPr/>
            </a:pPr>
            <a:endParaRPr lang="en-US" sz="2000" b="1" dirty="0" smtClean="0">
              <a:latin typeface="Arial" pitchFamily="34" charset="0"/>
              <a:cs typeface="Arial" pitchFamily="34" charset="0"/>
            </a:endParaRPr>
          </a:p>
          <a:p>
            <a:pPr marL="365760" indent="-256032" eaLnBrk="1" fontAlgn="auto" hangingPunct="1">
              <a:spcBef>
                <a:spcPts val="1800"/>
              </a:spcBef>
              <a:spcAft>
                <a:spcPts val="0"/>
              </a:spcAft>
              <a:buClr>
                <a:schemeClr val="accent3"/>
              </a:buClr>
              <a:buFont typeface="Wingdings" pitchFamily="2" charset="2"/>
              <a:buNone/>
              <a:defRPr/>
            </a:pPr>
            <a:endParaRPr lang="en-US" dirty="0" smtClean="0">
              <a:latin typeface="Arial" pitchFamily="34" charset="0"/>
              <a:cs typeface="Arial" pitchFamily="34" charset="0"/>
            </a:endParaRPr>
          </a:p>
          <a:p>
            <a:pPr marL="365760" indent="-256032" eaLnBrk="1" fontAlgn="auto" hangingPunct="1">
              <a:spcBef>
                <a:spcPts val="1800"/>
              </a:spcBef>
              <a:spcAft>
                <a:spcPts val="0"/>
              </a:spcAft>
              <a:buClr>
                <a:schemeClr val="accent3"/>
              </a:buClr>
              <a:buFont typeface="Georgia"/>
              <a:buChar char="•"/>
              <a:defRPr/>
            </a:pPr>
            <a:endParaRPr lang="en-US" dirty="0" smtClean="0">
              <a:latin typeface="Arial" pitchFamily="34" charset="0"/>
              <a:cs typeface="Arial" pitchFamily="34" charset="0"/>
            </a:endParaRPr>
          </a:p>
          <a:p>
            <a:pPr marL="365760" indent="-256032" eaLnBrk="1" fontAlgn="auto" hangingPunct="1">
              <a:spcAft>
                <a:spcPts val="0"/>
              </a:spcAft>
              <a:buClr>
                <a:schemeClr val="accent3"/>
              </a:buClr>
              <a:buFont typeface="Arial" charset="0"/>
              <a:buNone/>
              <a:defRPr/>
            </a:pPr>
            <a:endParaRPr lang="en-US" dirty="0" smtClean="0">
              <a:latin typeface="Arial" pitchFamily="34" charset="0"/>
              <a:cs typeface="Arial" pitchFamily="34" charset="0"/>
            </a:endParaRPr>
          </a:p>
        </p:txBody>
      </p:sp>
    </p:spTree>
  </p:cSld>
  <p:clrMapOvr>
    <a:masterClrMapping/>
  </p:clrMapOvr>
  <p:transition spd="slow">
    <p:wipe dir="d"/>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2"/>
          <p:cNvSpPr>
            <a:spLocks noGrp="1"/>
          </p:cNvSpPr>
          <p:nvPr>
            <p:ph idx="1"/>
          </p:nvPr>
        </p:nvSpPr>
        <p:spPr>
          <a:xfrm>
            <a:off x="304800" y="838200"/>
            <a:ext cx="8610600" cy="5181600"/>
          </a:xfrm>
        </p:spPr>
        <p:txBody>
          <a:bodyPr>
            <a:normAutofit/>
          </a:bodyPr>
          <a:lstStyle/>
          <a:p>
            <a:pPr marL="365760" indent="-256032" algn="ctr" eaLnBrk="1" fontAlgn="auto" hangingPunct="1">
              <a:spcAft>
                <a:spcPts val="0"/>
              </a:spcAft>
              <a:buClr>
                <a:schemeClr val="accent3"/>
              </a:buClr>
              <a:buFont typeface="Arial" charset="0"/>
              <a:buNone/>
              <a:defRPr/>
            </a:pPr>
            <a:endParaRPr lang="en-US" sz="1000" b="1" dirty="0" smtClean="0"/>
          </a:p>
          <a:p>
            <a:pPr marL="365760" indent="-256032" algn="ctr">
              <a:buClr>
                <a:schemeClr val="accent3"/>
              </a:buClr>
              <a:buNone/>
              <a:defRPr/>
            </a:pPr>
            <a:endParaRPr lang="en-US" sz="800" b="1" dirty="0" smtClean="0">
              <a:latin typeface="Arial" pitchFamily="34" charset="0"/>
              <a:cs typeface="Arial" pitchFamily="34" charset="0"/>
            </a:endParaRPr>
          </a:p>
          <a:p>
            <a:pPr algn="ctr">
              <a:spcAft>
                <a:spcPts val="1200"/>
              </a:spcAft>
              <a:buSzPct val="128000"/>
              <a:buFontTx/>
              <a:buNone/>
              <a:defRPr/>
            </a:pPr>
            <a:r>
              <a:rPr lang="en-US" sz="2800" b="1" dirty="0" smtClean="0">
                <a:latin typeface="Arial" pitchFamily="34" charset="0"/>
                <a:cs typeface="Arial" pitchFamily="34" charset="0"/>
              </a:rPr>
              <a:t>Paper Administrations of TELPAS Reading and STAAR L                                                          </a:t>
            </a:r>
            <a:r>
              <a:rPr lang="en-US" sz="2800" b="1" dirty="0" smtClean="0">
                <a:solidFill>
                  <a:srgbClr val="E24472"/>
                </a:solidFill>
                <a:latin typeface="Arial" pitchFamily="34" charset="0"/>
                <a:cs typeface="Arial" pitchFamily="34" charset="0"/>
              </a:rPr>
              <a:t>Special Request Process</a:t>
            </a:r>
          </a:p>
          <a:p>
            <a:pPr marL="274320" indent="-274320" eaLnBrk="1" fontAlgn="auto" hangingPunct="1">
              <a:spcAft>
                <a:spcPct val="20000"/>
              </a:spcAft>
              <a:buFont typeface="Wingdings 2"/>
              <a:buChar char=""/>
              <a:defRPr/>
            </a:pPr>
            <a:endParaRPr lang="en-US" sz="1200" dirty="0" smtClean="0">
              <a:latin typeface="Arial" pitchFamily="34" charset="0"/>
              <a:cs typeface="Arial" pitchFamily="34" charset="0"/>
            </a:endParaRPr>
          </a:p>
          <a:p>
            <a:pPr marL="274320" indent="-274320" eaLnBrk="1" fontAlgn="auto" hangingPunct="1">
              <a:spcAft>
                <a:spcPct val="20000"/>
              </a:spcAft>
              <a:buFont typeface="Wingdings 2"/>
              <a:buChar char=""/>
              <a:defRPr/>
            </a:pPr>
            <a:r>
              <a:rPr lang="en-US" sz="2800" dirty="0" smtClean="0">
                <a:latin typeface="Arial" pitchFamily="34" charset="0"/>
                <a:cs typeface="Arial" pitchFamily="34" charset="0"/>
              </a:rPr>
              <a:t>There will be </a:t>
            </a:r>
            <a:r>
              <a:rPr lang="en-US" sz="2800" b="1" dirty="0" smtClean="0">
                <a:latin typeface="Arial" pitchFamily="34" charset="0"/>
                <a:cs typeface="Arial" pitchFamily="34" charset="0"/>
              </a:rPr>
              <a:t>one</a:t>
            </a:r>
            <a:r>
              <a:rPr lang="en-US" sz="2800" dirty="0" smtClean="0">
                <a:latin typeface="Arial" pitchFamily="34" charset="0"/>
                <a:cs typeface="Arial" pitchFamily="34" charset="0"/>
              </a:rPr>
              <a:t> paper request form that includes STAAR L and TELPAS</a:t>
            </a:r>
          </a:p>
          <a:p>
            <a:pPr marL="274320" indent="-274320" eaLnBrk="1" fontAlgn="auto" hangingPunct="1">
              <a:spcAft>
                <a:spcPct val="20000"/>
              </a:spcAft>
              <a:buFont typeface="Wingdings 2"/>
              <a:buChar char=""/>
              <a:defRPr/>
            </a:pPr>
            <a:r>
              <a:rPr lang="en-US" sz="2800" dirty="0" smtClean="0">
                <a:latin typeface="Arial" pitchFamily="34" charset="0"/>
                <a:cs typeface="Arial" pitchFamily="34" charset="0"/>
              </a:rPr>
              <a:t>Districts may, but are not required to, submit STAAR L and TELPAS paper requests on same form</a:t>
            </a:r>
          </a:p>
          <a:p>
            <a:pPr marL="365760" indent="-256032" eaLnBrk="1" fontAlgn="auto" hangingPunct="1">
              <a:spcAft>
                <a:spcPts val="0"/>
              </a:spcAft>
              <a:buClr>
                <a:schemeClr val="accent3"/>
              </a:buClr>
              <a:buFont typeface="Arial" charset="0"/>
              <a:buNone/>
              <a:defRPr/>
            </a:pPr>
            <a:endParaRPr lang="en-US" dirty="0" smtClean="0"/>
          </a:p>
        </p:txBody>
      </p:sp>
    </p:spTree>
  </p:cSld>
  <p:clrMapOvr>
    <a:masterClrMapping/>
  </p:clrMapOvr>
  <p:transition spd="slow">
    <p:wipe dir="d"/>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2"/>
          <p:cNvSpPr>
            <a:spLocks noGrp="1"/>
          </p:cNvSpPr>
          <p:nvPr>
            <p:ph idx="1"/>
          </p:nvPr>
        </p:nvSpPr>
        <p:spPr>
          <a:xfrm>
            <a:off x="304800" y="838200"/>
            <a:ext cx="8534400" cy="5181600"/>
          </a:xfrm>
        </p:spPr>
        <p:txBody>
          <a:bodyPr>
            <a:normAutofit fontScale="92500" lnSpcReduction="20000"/>
          </a:bodyPr>
          <a:lstStyle/>
          <a:p>
            <a:pPr marL="365760" indent="-256032" algn="ctr" eaLnBrk="1" fontAlgn="auto" hangingPunct="1">
              <a:spcAft>
                <a:spcPts val="0"/>
              </a:spcAft>
              <a:buClr>
                <a:schemeClr val="accent3"/>
              </a:buClr>
              <a:buFont typeface="Arial" charset="0"/>
              <a:buNone/>
              <a:defRPr/>
            </a:pPr>
            <a:endParaRPr lang="en-US" sz="1000" b="1" dirty="0" smtClean="0"/>
          </a:p>
          <a:p>
            <a:pPr algn="ctr">
              <a:buSzPct val="128000"/>
              <a:buFontTx/>
              <a:buNone/>
              <a:defRPr/>
            </a:pPr>
            <a:r>
              <a:rPr lang="en-US" sz="3000" b="1" dirty="0" smtClean="0">
                <a:latin typeface="Arial" pitchFamily="34" charset="0"/>
                <a:cs typeface="Arial" pitchFamily="34" charset="0"/>
              </a:rPr>
              <a:t>Paper Administrations of TELPAS Reading and STAAR L </a:t>
            </a:r>
          </a:p>
          <a:p>
            <a:pPr algn="ctr">
              <a:buSzPct val="128000"/>
              <a:buFontTx/>
              <a:buNone/>
              <a:defRPr/>
            </a:pPr>
            <a:r>
              <a:rPr lang="en-US" sz="3000" b="1" dirty="0" smtClean="0">
                <a:solidFill>
                  <a:srgbClr val="E24472"/>
                </a:solidFill>
                <a:latin typeface="Arial" pitchFamily="34" charset="0"/>
                <a:cs typeface="Arial" pitchFamily="34" charset="0"/>
              </a:rPr>
              <a:t>Special Request Process</a:t>
            </a:r>
          </a:p>
          <a:p>
            <a:pPr marL="274320" indent="-274320">
              <a:spcAft>
                <a:spcPct val="20000"/>
              </a:spcAft>
              <a:buSzPct val="85000"/>
              <a:buFont typeface="Wingdings 2"/>
              <a:buChar char=""/>
              <a:defRPr/>
            </a:pPr>
            <a:endParaRPr lang="en-US" sz="2800" dirty="0" smtClean="0">
              <a:latin typeface="Arial" pitchFamily="34" charset="0"/>
              <a:cs typeface="Arial" pitchFamily="34" charset="0"/>
            </a:endParaRPr>
          </a:p>
          <a:p>
            <a:pPr marL="274320" indent="-274320">
              <a:spcAft>
                <a:spcPct val="20000"/>
              </a:spcAft>
              <a:buSzPct val="85000"/>
              <a:buFont typeface="Wingdings 2"/>
              <a:buChar char=""/>
              <a:defRPr/>
            </a:pPr>
            <a:r>
              <a:rPr lang="en-US" sz="2800" dirty="0" smtClean="0">
                <a:latin typeface="Arial" pitchFamily="34" charset="0"/>
                <a:cs typeface="Arial" pitchFamily="34" charset="0"/>
              </a:rPr>
              <a:t>Submit paper request form to </a:t>
            </a:r>
            <a:r>
              <a:rPr lang="en-US" sz="2800" dirty="0" smtClean="0">
                <a:solidFill>
                  <a:schemeClr val="accent2">
                    <a:lumMod val="75000"/>
                  </a:schemeClr>
                </a:solidFill>
                <a:latin typeface="Arial" pitchFamily="34" charset="0"/>
                <a:cs typeface="Arial" pitchFamily="34" charset="0"/>
                <a:hlinkClick r:id="rId3"/>
              </a:rPr>
              <a:t>Ell.Tests@tea.state.tx.us</a:t>
            </a:r>
            <a:endParaRPr lang="en-US" sz="2800" dirty="0" smtClean="0">
              <a:solidFill>
                <a:schemeClr val="accent2">
                  <a:lumMod val="75000"/>
                </a:schemeClr>
              </a:solidFill>
              <a:latin typeface="Arial" pitchFamily="34" charset="0"/>
              <a:cs typeface="Arial" pitchFamily="34" charset="0"/>
            </a:endParaRPr>
          </a:p>
          <a:p>
            <a:pPr marL="274320" indent="-274320">
              <a:spcAft>
                <a:spcPct val="20000"/>
              </a:spcAft>
              <a:buSzPct val="85000"/>
              <a:buFont typeface="Wingdings 2"/>
              <a:buChar char=""/>
              <a:defRPr/>
            </a:pPr>
            <a:r>
              <a:rPr lang="en-US" sz="2800" dirty="0" smtClean="0">
                <a:latin typeface="Arial" pitchFamily="34" charset="0"/>
                <a:cs typeface="Arial" pitchFamily="34" charset="0"/>
              </a:rPr>
              <a:t>Submit request at least </a:t>
            </a:r>
            <a:r>
              <a:rPr lang="en-US" sz="2800" b="1" dirty="0" smtClean="0">
                <a:latin typeface="Arial" pitchFamily="34" charset="0"/>
                <a:cs typeface="Arial" pitchFamily="34" charset="0"/>
              </a:rPr>
              <a:t>2 weeks before testing </a:t>
            </a:r>
            <a:r>
              <a:rPr lang="en-US" sz="2800" dirty="0" smtClean="0">
                <a:latin typeface="Arial" pitchFamily="34" charset="0"/>
                <a:cs typeface="Arial" pitchFamily="34" charset="0"/>
              </a:rPr>
              <a:t>to allow for processing and shipping</a:t>
            </a:r>
          </a:p>
          <a:p>
            <a:pPr marL="274320" indent="-274320">
              <a:spcAft>
                <a:spcPct val="20000"/>
              </a:spcAft>
              <a:buSzPct val="85000"/>
              <a:buFont typeface="Wingdings 2"/>
              <a:buChar char=""/>
              <a:defRPr/>
            </a:pPr>
            <a:r>
              <a:rPr lang="en-US" sz="2800" dirty="0" smtClean="0">
                <a:latin typeface="Arial" pitchFamily="34" charset="0"/>
                <a:cs typeface="Arial" pitchFamily="34" charset="0"/>
              </a:rPr>
              <a:t>If request is approved, TEA will notify district and order booklets</a:t>
            </a:r>
          </a:p>
          <a:p>
            <a:pPr marL="274320" indent="-274320">
              <a:spcAft>
                <a:spcPct val="20000"/>
              </a:spcAft>
              <a:buSzPct val="85000"/>
              <a:buFont typeface="Wingdings 2"/>
              <a:buChar char=""/>
              <a:defRPr/>
            </a:pPr>
            <a:r>
              <a:rPr lang="en-US" sz="2800" dirty="0" smtClean="0">
                <a:latin typeface="Arial" pitchFamily="34" charset="0"/>
                <a:cs typeface="Arial" pitchFamily="34" charset="0"/>
              </a:rPr>
              <a:t>For STAAR L, shipment will include ECGs for test administrators to use when providing clarification in English </a:t>
            </a:r>
            <a:endParaRPr lang="en-US" dirty="0" smtClean="0"/>
          </a:p>
          <a:p>
            <a:pPr marL="365760" indent="-256032" eaLnBrk="1" fontAlgn="auto" hangingPunct="1">
              <a:spcAft>
                <a:spcPts val="0"/>
              </a:spcAft>
              <a:buClr>
                <a:schemeClr val="accent3"/>
              </a:buClr>
              <a:buFont typeface="Arial" charset="0"/>
              <a:buNone/>
              <a:defRPr/>
            </a:pPr>
            <a:endParaRPr lang="en-US" dirty="0" smtClean="0"/>
          </a:p>
        </p:txBody>
      </p:sp>
    </p:spTree>
  </p:cSld>
  <p:clrMapOvr>
    <a:masterClrMapping/>
  </p:clrMapOvr>
  <p:transition spd="slow">
    <p:wipe dir="d"/>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2"/>
          <p:cNvSpPr>
            <a:spLocks noGrp="1"/>
          </p:cNvSpPr>
          <p:nvPr>
            <p:ph idx="1"/>
          </p:nvPr>
        </p:nvSpPr>
        <p:spPr>
          <a:xfrm>
            <a:off x="457200" y="914400"/>
            <a:ext cx="8382000" cy="5029200"/>
          </a:xfrm>
        </p:spPr>
        <p:txBody>
          <a:bodyPr>
            <a:normAutofit/>
          </a:bodyPr>
          <a:lstStyle/>
          <a:p>
            <a:pPr algn="ctr">
              <a:buSzPct val="128000"/>
              <a:buFontTx/>
              <a:buNone/>
              <a:defRPr/>
            </a:pPr>
            <a:r>
              <a:rPr lang="en-US" sz="2800" b="1" dirty="0" smtClean="0">
                <a:latin typeface="Arial" pitchFamily="34" charset="0"/>
                <a:cs typeface="Arial" pitchFamily="34" charset="0"/>
              </a:rPr>
              <a:t>Paper Administrations of TELPAS Reading and STAAR L </a:t>
            </a:r>
          </a:p>
          <a:p>
            <a:pPr algn="ctr">
              <a:buSzPct val="128000"/>
              <a:buFontTx/>
              <a:buNone/>
              <a:defRPr/>
            </a:pPr>
            <a:r>
              <a:rPr lang="en-US" sz="2800" b="1" dirty="0" smtClean="0">
                <a:solidFill>
                  <a:srgbClr val="E24472"/>
                </a:solidFill>
                <a:latin typeface="Arial" pitchFamily="34" charset="0"/>
                <a:cs typeface="Arial" pitchFamily="34" charset="0"/>
              </a:rPr>
              <a:t>Transcription of Answers</a:t>
            </a:r>
          </a:p>
          <a:p>
            <a:pPr marL="274320" indent="-274320" eaLnBrk="1" fontAlgn="auto" hangingPunct="1">
              <a:spcAft>
                <a:spcPct val="20000"/>
              </a:spcAft>
              <a:buSzPct val="89000"/>
              <a:buFont typeface="Wingdings 2"/>
              <a:buChar char=""/>
              <a:defRPr/>
            </a:pPr>
            <a:endParaRPr lang="en-US" sz="2600" dirty="0" smtClean="0">
              <a:latin typeface="Arial" pitchFamily="34" charset="0"/>
              <a:cs typeface="Arial" pitchFamily="34" charset="0"/>
            </a:endParaRPr>
          </a:p>
          <a:p>
            <a:pPr marL="274320" indent="-274320" eaLnBrk="1" fontAlgn="auto" hangingPunct="1">
              <a:spcAft>
                <a:spcPct val="20000"/>
              </a:spcAft>
              <a:buSzPct val="89000"/>
              <a:buFont typeface="Wingdings 2"/>
              <a:buChar char=""/>
              <a:defRPr/>
            </a:pPr>
            <a:r>
              <a:rPr lang="en-US" sz="2600" dirty="0" smtClean="0">
                <a:latin typeface="Arial" pitchFamily="34" charset="0"/>
                <a:cs typeface="Arial" pitchFamily="34" charset="0"/>
              </a:rPr>
              <a:t>There will be </a:t>
            </a:r>
            <a:r>
              <a:rPr lang="en-US" sz="2600" b="1" dirty="0" smtClean="0">
                <a:latin typeface="Arial" pitchFamily="34" charset="0"/>
                <a:cs typeface="Arial" pitchFamily="34" charset="0"/>
              </a:rPr>
              <a:t>no paper answer document </a:t>
            </a:r>
            <a:r>
              <a:rPr lang="en-US" sz="2600" dirty="0" smtClean="0">
                <a:latin typeface="Arial" pitchFamily="34" charset="0"/>
                <a:cs typeface="Arial" pitchFamily="34" charset="0"/>
              </a:rPr>
              <a:t>for students approved to test on paper</a:t>
            </a:r>
          </a:p>
          <a:p>
            <a:pPr marL="274320" indent="-274320" eaLnBrk="1" fontAlgn="auto" hangingPunct="1">
              <a:spcAft>
                <a:spcPct val="20000"/>
              </a:spcAft>
              <a:buSzPct val="89000"/>
              <a:buFont typeface="Wingdings 2"/>
              <a:buChar char=""/>
              <a:defRPr/>
            </a:pPr>
            <a:r>
              <a:rPr lang="en-US" sz="2600" dirty="0" smtClean="0">
                <a:latin typeface="Arial" pitchFamily="34" charset="0"/>
                <a:cs typeface="Arial" pitchFamily="34" charset="0"/>
              </a:rPr>
              <a:t>Test administrators will transcribe student responses into a special online transcription form</a:t>
            </a:r>
            <a:endParaRPr lang="en-US" sz="2800" dirty="0" smtClean="0">
              <a:latin typeface="Arial" pitchFamily="34" charset="0"/>
              <a:cs typeface="Arial" pitchFamily="34" charset="0"/>
            </a:endParaRPr>
          </a:p>
          <a:p>
            <a:pPr marL="365760" indent="-256032" eaLnBrk="1" fontAlgn="auto" hangingPunct="1">
              <a:spcBef>
                <a:spcPts val="1800"/>
              </a:spcBef>
              <a:spcAft>
                <a:spcPts val="0"/>
              </a:spcAft>
              <a:buClr>
                <a:schemeClr val="accent3"/>
              </a:buClr>
              <a:buFont typeface="Wingdings" pitchFamily="2" charset="2"/>
              <a:buNone/>
              <a:defRPr/>
            </a:pPr>
            <a:endParaRPr lang="en-US" dirty="0" smtClean="0">
              <a:latin typeface="Arial" pitchFamily="34" charset="0"/>
              <a:cs typeface="Arial" pitchFamily="34" charset="0"/>
            </a:endParaRPr>
          </a:p>
          <a:p>
            <a:pPr marL="365760" indent="-256032" eaLnBrk="1" fontAlgn="auto" hangingPunct="1">
              <a:spcBef>
                <a:spcPts val="1800"/>
              </a:spcBef>
              <a:spcAft>
                <a:spcPts val="0"/>
              </a:spcAft>
              <a:buClr>
                <a:schemeClr val="accent3"/>
              </a:buClr>
              <a:buFont typeface="Georgia"/>
              <a:buChar char="•"/>
              <a:defRPr/>
            </a:pPr>
            <a:endParaRPr lang="en-US" dirty="0" smtClean="0">
              <a:latin typeface="Arial" pitchFamily="34" charset="0"/>
              <a:cs typeface="Arial" pitchFamily="34" charset="0"/>
            </a:endParaRPr>
          </a:p>
          <a:p>
            <a:pPr marL="365760" indent="-256032" eaLnBrk="1" fontAlgn="auto" hangingPunct="1">
              <a:spcAft>
                <a:spcPts val="0"/>
              </a:spcAft>
              <a:buClr>
                <a:schemeClr val="accent3"/>
              </a:buClr>
              <a:buFont typeface="Arial" charset="0"/>
              <a:buNone/>
              <a:defRPr/>
            </a:pPr>
            <a:endParaRPr lang="en-US" dirty="0" smtClean="0">
              <a:latin typeface="Arial" pitchFamily="34" charset="0"/>
              <a:cs typeface="Arial" pitchFamily="34" charset="0"/>
            </a:endParaRPr>
          </a:p>
        </p:txBody>
      </p:sp>
    </p:spTree>
  </p:cSld>
  <p:clrMapOvr>
    <a:masterClrMapping/>
  </p:clrMapOvr>
  <p:transition spd="slow">
    <p:wipe dir="d"/>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2"/>
          <p:cNvSpPr>
            <a:spLocks noGrp="1"/>
          </p:cNvSpPr>
          <p:nvPr>
            <p:ph idx="1"/>
          </p:nvPr>
        </p:nvSpPr>
        <p:spPr>
          <a:xfrm>
            <a:off x="457200" y="914400"/>
            <a:ext cx="8382000" cy="5029200"/>
          </a:xfrm>
        </p:spPr>
        <p:txBody>
          <a:bodyPr>
            <a:normAutofit fontScale="92500" lnSpcReduction="20000"/>
          </a:bodyPr>
          <a:lstStyle/>
          <a:p>
            <a:pPr algn="ctr">
              <a:buSzPct val="128000"/>
              <a:buFontTx/>
              <a:buNone/>
              <a:defRPr/>
            </a:pPr>
            <a:r>
              <a:rPr lang="en-US" sz="3000" b="1" dirty="0" smtClean="0">
                <a:latin typeface="Arial" pitchFamily="34" charset="0"/>
                <a:cs typeface="Arial" pitchFamily="34" charset="0"/>
              </a:rPr>
              <a:t>Paper Administrations of </a:t>
            </a:r>
          </a:p>
          <a:p>
            <a:pPr algn="ctr">
              <a:buSzPct val="128000"/>
              <a:buFontTx/>
              <a:buNone/>
              <a:defRPr/>
            </a:pPr>
            <a:r>
              <a:rPr lang="en-US" sz="3000" b="1" dirty="0" smtClean="0">
                <a:latin typeface="Arial" pitchFamily="34" charset="0"/>
                <a:cs typeface="Arial" pitchFamily="34" charset="0"/>
              </a:rPr>
              <a:t>TELPAS Reading and STAAR L </a:t>
            </a:r>
          </a:p>
          <a:p>
            <a:pPr algn="ctr">
              <a:buSzPct val="128000"/>
              <a:buFontTx/>
              <a:buNone/>
              <a:defRPr/>
            </a:pPr>
            <a:r>
              <a:rPr lang="en-US" sz="3000" b="1" dirty="0" smtClean="0">
                <a:solidFill>
                  <a:srgbClr val="E24472"/>
                </a:solidFill>
                <a:latin typeface="Arial" pitchFamily="34" charset="0"/>
                <a:cs typeface="Arial" pitchFamily="34" charset="0"/>
              </a:rPr>
              <a:t>Manuals</a:t>
            </a:r>
          </a:p>
          <a:p>
            <a:pPr marL="274320" indent="-274320" eaLnBrk="1" fontAlgn="auto" hangingPunct="1">
              <a:spcAft>
                <a:spcPct val="20000"/>
              </a:spcAft>
              <a:buSzPct val="89000"/>
              <a:buFont typeface="Wingdings 2"/>
              <a:buChar char=""/>
              <a:defRPr/>
            </a:pPr>
            <a:r>
              <a:rPr lang="en-US" sz="2800" dirty="0" smtClean="0">
                <a:latin typeface="Arial" pitchFamily="34" charset="0"/>
                <a:cs typeface="Arial" pitchFamily="34" charset="0"/>
              </a:rPr>
              <a:t>TELPAS Coordinator and Test Administrator Supplement for Paper Administrations</a:t>
            </a:r>
          </a:p>
          <a:p>
            <a:pPr marL="274320" indent="-274320">
              <a:spcAft>
                <a:spcPct val="20000"/>
              </a:spcAft>
              <a:buSzPct val="89000"/>
              <a:buFont typeface="Wingdings 2"/>
              <a:buChar char=""/>
              <a:defRPr/>
            </a:pPr>
            <a:r>
              <a:rPr lang="en-US" sz="2800" dirty="0" smtClean="0">
                <a:latin typeface="Arial" pitchFamily="34" charset="0"/>
                <a:cs typeface="Arial" pitchFamily="34" charset="0"/>
              </a:rPr>
              <a:t>STAAR L Coordinator and Test Administrator Supplement for Paper Administrations</a:t>
            </a:r>
          </a:p>
          <a:p>
            <a:pPr marL="274320" indent="-274320">
              <a:spcAft>
                <a:spcPct val="20000"/>
              </a:spcAft>
              <a:buSzPct val="85000"/>
              <a:buFont typeface="Wingdings 2"/>
              <a:buChar char=""/>
              <a:defRPr/>
            </a:pPr>
            <a:r>
              <a:rPr lang="en-US" sz="2800" dirty="0" smtClean="0">
                <a:latin typeface="Arial" pitchFamily="34" charset="0"/>
                <a:cs typeface="Arial" pitchFamily="34" charset="0"/>
              </a:rPr>
              <a:t>Included in shipments of paper booklets </a:t>
            </a:r>
          </a:p>
          <a:p>
            <a:pPr marL="274320" indent="-274320">
              <a:spcAft>
                <a:spcPct val="20000"/>
              </a:spcAft>
              <a:buSzPct val="85000"/>
              <a:buFont typeface="Wingdings 2"/>
              <a:buChar char=""/>
              <a:defRPr/>
            </a:pPr>
            <a:r>
              <a:rPr lang="en-US" sz="2800" dirty="0" smtClean="0">
                <a:latin typeface="Arial" pitchFamily="34" charset="0"/>
                <a:cs typeface="Arial" pitchFamily="34" charset="0"/>
              </a:rPr>
              <a:t>Posted on the Coordinator Manual Resources page</a:t>
            </a:r>
          </a:p>
          <a:p>
            <a:pPr marL="274320" indent="-274320">
              <a:spcAft>
                <a:spcPct val="20000"/>
              </a:spcAft>
              <a:buSzPct val="95000"/>
              <a:buFont typeface="Wingdings 2"/>
              <a:buChar char=""/>
              <a:defRPr/>
            </a:pPr>
            <a:r>
              <a:rPr lang="en-US" sz="2800" dirty="0" smtClean="0">
                <a:latin typeface="Arial" pitchFamily="34" charset="0"/>
                <a:cs typeface="Arial" pitchFamily="34" charset="0"/>
              </a:rPr>
              <a:t>TELPAS and STAAR administration manuals do </a:t>
            </a:r>
            <a:r>
              <a:rPr lang="en-US" sz="2800" b="1" u="sng" dirty="0" smtClean="0">
                <a:latin typeface="Arial" pitchFamily="34" charset="0"/>
                <a:cs typeface="Arial" pitchFamily="34" charset="0"/>
              </a:rPr>
              <a:t>not</a:t>
            </a:r>
            <a:r>
              <a:rPr lang="en-US" sz="2800" dirty="0" smtClean="0">
                <a:latin typeface="Arial" pitchFamily="34" charset="0"/>
                <a:cs typeface="Arial" pitchFamily="34" charset="0"/>
              </a:rPr>
              <a:t> include instructions for paper-based testing </a:t>
            </a:r>
          </a:p>
          <a:p>
            <a:pPr marL="365760" indent="-256032" eaLnBrk="1" fontAlgn="auto" hangingPunct="1">
              <a:spcBef>
                <a:spcPts val="1800"/>
              </a:spcBef>
              <a:spcAft>
                <a:spcPts val="0"/>
              </a:spcAft>
              <a:buClr>
                <a:schemeClr val="accent3"/>
              </a:buClr>
              <a:buFont typeface="Wingdings" pitchFamily="2" charset="2"/>
              <a:buNone/>
              <a:defRPr/>
            </a:pPr>
            <a:endParaRPr lang="en-US" dirty="0" smtClean="0">
              <a:latin typeface="Arial" pitchFamily="34" charset="0"/>
              <a:cs typeface="Arial" pitchFamily="34" charset="0"/>
            </a:endParaRPr>
          </a:p>
          <a:p>
            <a:pPr marL="365760" indent="-256032" eaLnBrk="1" fontAlgn="auto" hangingPunct="1">
              <a:spcBef>
                <a:spcPts val="1800"/>
              </a:spcBef>
              <a:spcAft>
                <a:spcPts val="0"/>
              </a:spcAft>
              <a:buClr>
                <a:schemeClr val="accent3"/>
              </a:buClr>
              <a:buFont typeface="Georgia"/>
              <a:buChar char="•"/>
              <a:defRPr/>
            </a:pPr>
            <a:endParaRPr lang="en-US" dirty="0" smtClean="0">
              <a:latin typeface="Arial" pitchFamily="34" charset="0"/>
              <a:cs typeface="Arial" pitchFamily="34" charset="0"/>
            </a:endParaRPr>
          </a:p>
          <a:p>
            <a:pPr marL="365760" indent="-256032" eaLnBrk="1" fontAlgn="auto" hangingPunct="1">
              <a:spcAft>
                <a:spcPts val="0"/>
              </a:spcAft>
              <a:buClr>
                <a:schemeClr val="accent3"/>
              </a:buClr>
              <a:buFont typeface="Arial" charset="0"/>
              <a:buNone/>
              <a:defRPr/>
            </a:pPr>
            <a:endParaRPr lang="en-US" dirty="0" smtClean="0">
              <a:latin typeface="Arial" pitchFamily="34" charset="0"/>
              <a:cs typeface="Arial" pitchFamily="34" charset="0"/>
            </a:endParaRPr>
          </a:p>
        </p:txBody>
      </p:sp>
    </p:spTree>
  </p:cSld>
  <p:clrMapOvr>
    <a:masterClrMapping/>
  </p:clrMapOvr>
  <p:transition spd="slow">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685800" y="838200"/>
            <a:ext cx="8229600" cy="5181600"/>
          </a:xfrm>
        </p:spPr>
        <p:txBody>
          <a:bodyPr>
            <a:noAutofit/>
          </a:bodyPr>
          <a:lstStyle/>
          <a:p>
            <a:pPr>
              <a:buNone/>
            </a:pPr>
            <a:r>
              <a:rPr lang="en-US" sz="2400" b="1" i="1" dirty="0" smtClean="0"/>
              <a:t>It’s the law!</a:t>
            </a:r>
          </a:p>
          <a:p>
            <a:pPr>
              <a:buNone/>
            </a:pPr>
            <a:endParaRPr lang="en-US" sz="1000" i="1" dirty="0" smtClean="0"/>
          </a:p>
          <a:p>
            <a:pPr>
              <a:buNone/>
            </a:pPr>
            <a:r>
              <a:rPr lang="en-US" sz="2400" dirty="0" smtClean="0"/>
              <a:t>Any person who violates, assists in the violation of, or solicits another to violate or assist in the violation of test security or confidentiality, and any person who fails to report such a violation is subject to … penalties. </a:t>
            </a:r>
          </a:p>
          <a:p>
            <a:pPr>
              <a:buNone/>
            </a:pPr>
            <a:endParaRPr lang="en-US" sz="2400" dirty="0" smtClean="0"/>
          </a:p>
          <a:p>
            <a:pPr>
              <a:buNone/>
            </a:pPr>
            <a:r>
              <a:rPr lang="en-US" sz="2400" dirty="0" smtClean="0"/>
              <a:t>Release or disclosure of confidential test content could result in criminal prosecution under TEC §39.0303 … and section 37.10 of the Texas Penal Code.  </a:t>
            </a:r>
          </a:p>
          <a:p>
            <a:pPr>
              <a:buNone/>
            </a:pPr>
            <a:endParaRPr lang="en-US" sz="2400" dirty="0" smtClean="0"/>
          </a:p>
        </p:txBody>
      </p:sp>
      <p:sp>
        <p:nvSpPr>
          <p:cNvPr id="3" name="TextBox 2"/>
          <p:cNvSpPr txBox="1"/>
          <p:nvPr/>
        </p:nvSpPr>
        <p:spPr>
          <a:xfrm>
            <a:off x="2514600" y="152400"/>
            <a:ext cx="4114800" cy="461665"/>
          </a:xfrm>
          <a:prstGeom prst="rect">
            <a:avLst/>
          </a:prstGeom>
          <a:noFill/>
        </p:spPr>
        <p:txBody>
          <a:bodyPr wrap="square" rtlCol="0">
            <a:spAutoFit/>
          </a:bodyPr>
          <a:lstStyle/>
          <a:p>
            <a:pPr algn="r"/>
            <a:r>
              <a:rPr lang="en-US" sz="2400" b="1" dirty="0" smtClean="0">
                <a:solidFill>
                  <a:prstClr val="black"/>
                </a:solidFill>
              </a:rPr>
              <a:t>Security</a:t>
            </a:r>
            <a:r>
              <a:rPr lang="en-US" sz="2400" dirty="0" smtClean="0">
                <a:solidFill>
                  <a:prstClr val="black"/>
                </a:solidFill>
              </a:rPr>
              <a:t> </a:t>
            </a:r>
            <a:r>
              <a:rPr lang="en-US" sz="2400" b="1" dirty="0" smtClean="0">
                <a:solidFill>
                  <a:prstClr val="black"/>
                </a:solidFill>
              </a:rPr>
              <a:t>Supplement</a:t>
            </a:r>
            <a:r>
              <a:rPr lang="en-US" sz="2400" dirty="0" smtClean="0">
                <a:solidFill>
                  <a:prstClr val="black"/>
                </a:solidFill>
              </a:rPr>
              <a:t> </a:t>
            </a:r>
            <a:endParaRPr lang="en-US" sz="2400" dirty="0">
              <a:solidFill>
                <a:prstClr val="black"/>
              </a:solidFil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2"/>
          <p:cNvSpPr>
            <a:spLocks noGrp="1"/>
          </p:cNvSpPr>
          <p:nvPr>
            <p:ph idx="1"/>
          </p:nvPr>
        </p:nvSpPr>
        <p:spPr>
          <a:xfrm>
            <a:off x="457200" y="990600"/>
            <a:ext cx="8382000" cy="5029200"/>
          </a:xfrm>
        </p:spPr>
        <p:txBody>
          <a:bodyPr>
            <a:normAutofit lnSpcReduction="10000"/>
          </a:bodyPr>
          <a:lstStyle/>
          <a:p>
            <a:pPr marL="274320" indent="-274320" algn="ctr" eaLnBrk="1" fontAlgn="auto" hangingPunct="1">
              <a:spcAft>
                <a:spcPct val="20000"/>
              </a:spcAft>
              <a:buFontTx/>
              <a:buNone/>
              <a:defRPr/>
            </a:pPr>
            <a:endParaRPr lang="en-US" b="1" dirty="0" smtClean="0">
              <a:latin typeface="Arial" pitchFamily="34" charset="0"/>
              <a:cs typeface="Arial" pitchFamily="34" charset="0"/>
            </a:endParaRPr>
          </a:p>
          <a:p>
            <a:pPr marL="274320" indent="-274320" algn="ctr" eaLnBrk="1" fontAlgn="auto" hangingPunct="1">
              <a:spcAft>
                <a:spcPct val="20000"/>
              </a:spcAft>
              <a:buFontTx/>
              <a:buNone/>
              <a:defRPr/>
            </a:pPr>
            <a:r>
              <a:rPr lang="en-US" b="1" dirty="0" smtClean="0">
                <a:latin typeface="Arial" pitchFamily="34" charset="0"/>
                <a:cs typeface="Arial" pitchFamily="34" charset="0"/>
              </a:rPr>
              <a:t>Keep in Mind…</a:t>
            </a:r>
          </a:p>
          <a:p>
            <a:pPr marL="274320" indent="-274320" eaLnBrk="1" fontAlgn="auto" hangingPunct="1">
              <a:spcAft>
                <a:spcPts val="0"/>
              </a:spcAft>
              <a:buSzPct val="80000"/>
              <a:buFont typeface="Wingdings 2"/>
              <a:buChar char=""/>
              <a:defRPr/>
            </a:pPr>
            <a:r>
              <a:rPr lang="en-US" dirty="0" smtClean="0">
                <a:latin typeface="Arial" pitchFamily="34" charset="0"/>
                <a:cs typeface="Arial" pitchFamily="34" charset="0"/>
              </a:rPr>
              <a:t>Paper testing won’t be approved on basis that student </a:t>
            </a:r>
          </a:p>
          <a:p>
            <a:pPr marL="674370" lvl="1" indent="-274320" eaLnBrk="1" fontAlgn="auto" hangingPunct="1">
              <a:spcAft>
                <a:spcPts val="0"/>
              </a:spcAft>
              <a:buSzPct val="85000"/>
              <a:buFont typeface="Wingdings 2"/>
              <a:buChar char=""/>
              <a:defRPr/>
            </a:pPr>
            <a:r>
              <a:rPr lang="en-US" dirty="0" smtClean="0">
                <a:latin typeface="Arial" pitchFamily="34" charset="0"/>
                <a:cs typeface="Arial" pitchFamily="34" charset="0"/>
              </a:rPr>
              <a:t>knows very little English </a:t>
            </a:r>
          </a:p>
          <a:p>
            <a:pPr marL="674370" lvl="1" indent="-274320" eaLnBrk="1" fontAlgn="auto" hangingPunct="1">
              <a:spcAft>
                <a:spcPts val="0"/>
              </a:spcAft>
              <a:buSzPct val="85000"/>
              <a:buFont typeface="Wingdings 2"/>
              <a:buChar char=""/>
              <a:defRPr/>
            </a:pPr>
            <a:r>
              <a:rPr lang="en-US" dirty="0" smtClean="0">
                <a:latin typeface="Arial" pitchFamily="34" charset="0"/>
                <a:cs typeface="Arial" pitchFamily="34" charset="0"/>
              </a:rPr>
              <a:t>has limited exposure to computers</a:t>
            </a:r>
          </a:p>
          <a:p>
            <a:pPr marL="274320" indent="-274320" algn="ctr" eaLnBrk="1" fontAlgn="auto" hangingPunct="1">
              <a:spcAft>
                <a:spcPts val="0"/>
              </a:spcAft>
              <a:buFont typeface="Georgia" pitchFamily="18" charset="0"/>
              <a:buNone/>
              <a:defRPr/>
            </a:pPr>
            <a:endParaRPr lang="en-US" b="1" dirty="0" smtClean="0">
              <a:solidFill>
                <a:schemeClr val="accent2">
                  <a:lumMod val="75000"/>
                </a:schemeClr>
              </a:solidFill>
              <a:latin typeface="Arial" pitchFamily="34" charset="0"/>
              <a:cs typeface="Arial" pitchFamily="34" charset="0"/>
            </a:endParaRPr>
          </a:p>
          <a:p>
            <a:pPr marL="274320" indent="-274320" algn="ctr" eaLnBrk="1" fontAlgn="auto" hangingPunct="1">
              <a:spcAft>
                <a:spcPts val="0"/>
              </a:spcAft>
              <a:buFont typeface="Georgia" pitchFamily="18" charset="0"/>
              <a:buNone/>
              <a:defRPr/>
            </a:pPr>
            <a:r>
              <a:rPr lang="en-US" b="1" dirty="0" smtClean="0">
                <a:solidFill>
                  <a:srgbClr val="E24472"/>
                </a:solidFill>
                <a:latin typeface="Arial" pitchFamily="34" charset="0"/>
                <a:cs typeface="Arial" pitchFamily="34" charset="0"/>
              </a:rPr>
              <a:t>Don’t forget the TELPAS and STAAR L online student tutorials!</a:t>
            </a:r>
          </a:p>
          <a:p>
            <a:pPr marL="365760" indent="-256032" eaLnBrk="1" fontAlgn="auto" hangingPunct="1">
              <a:spcBef>
                <a:spcPts val="1800"/>
              </a:spcBef>
              <a:spcAft>
                <a:spcPts val="0"/>
              </a:spcAft>
              <a:buClr>
                <a:schemeClr val="accent3"/>
              </a:buClr>
              <a:buFont typeface="Wingdings" pitchFamily="2" charset="2"/>
              <a:buNone/>
              <a:defRPr/>
            </a:pPr>
            <a:endParaRPr lang="en-US" dirty="0" smtClean="0">
              <a:latin typeface="Arial" pitchFamily="34" charset="0"/>
              <a:cs typeface="Arial" pitchFamily="34" charset="0"/>
            </a:endParaRPr>
          </a:p>
          <a:p>
            <a:pPr marL="365760" indent="-256032" eaLnBrk="1" fontAlgn="auto" hangingPunct="1">
              <a:spcBef>
                <a:spcPts val="1800"/>
              </a:spcBef>
              <a:spcAft>
                <a:spcPts val="0"/>
              </a:spcAft>
              <a:buClr>
                <a:schemeClr val="accent3"/>
              </a:buClr>
              <a:buFont typeface="Georgia"/>
              <a:buChar char="•"/>
              <a:defRPr/>
            </a:pPr>
            <a:endParaRPr lang="en-US" dirty="0" smtClean="0">
              <a:latin typeface="Arial" pitchFamily="34" charset="0"/>
              <a:cs typeface="Arial" pitchFamily="34" charset="0"/>
            </a:endParaRPr>
          </a:p>
          <a:p>
            <a:pPr marL="365760" indent="-256032" eaLnBrk="1" fontAlgn="auto" hangingPunct="1">
              <a:spcAft>
                <a:spcPts val="0"/>
              </a:spcAft>
              <a:buClr>
                <a:schemeClr val="accent3"/>
              </a:buClr>
              <a:buFont typeface="Arial" charset="0"/>
              <a:buNone/>
              <a:defRPr/>
            </a:pPr>
            <a:endParaRPr lang="en-US" dirty="0" smtClean="0">
              <a:latin typeface="Arial" pitchFamily="34" charset="0"/>
              <a:cs typeface="Arial" pitchFamily="34" charset="0"/>
            </a:endParaRPr>
          </a:p>
        </p:txBody>
      </p:sp>
    </p:spTree>
  </p:cSld>
  <p:clrMapOvr>
    <a:masterClrMapping/>
  </p:clrMapOvr>
  <p:transition spd="slow">
    <p:wipe dir="d"/>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chor="ctr">
            <a:normAutofit/>
          </a:bodyPr>
          <a:lstStyle/>
          <a:p>
            <a:pPr algn="ctr">
              <a:buNone/>
            </a:pPr>
            <a:r>
              <a:rPr lang="en-US" sz="6000" b="1" dirty="0" smtClean="0">
                <a:latin typeface="Arial" pitchFamily="34" charset="0"/>
                <a:cs typeface="Arial" pitchFamily="34" charset="0"/>
              </a:rPr>
              <a:t>TELPAS</a:t>
            </a:r>
            <a:endParaRPr lang="en-US" sz="6000" dirty="0" smtClean="0">
              <a:latin typeface="Arial" pitchFamily="34" charset="0"/>
              <a:cs typeface="Arial" pitchFamily="34"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marL="0" indent="0" algn="ctr">
              <a:buNone/>
            </a:pPr>
            <a:r>
              <a:rPr lang="en-US" b="1" dirty="0" smtClean="0">
                <a:latin typeface="Arial" pitchFamily="34" charset="0"/>
                <a:cs typeface="Arial" pitchFamily="34" charset="0"/>
              </a:rPr>
              <a:t>Texas English Language </a:t>
            </a:r>
            <a:br>
              <a:rPr lang="en-US" b="1" dirty="0" smtClean="0">
                <a:latin typeface="Arial" pitchFamily="34" charset="0"/>
                <a:cs typeface="Arial" pitchFamily="34" charset="0"/>
              </a:rPr>
            </a:br>
            <a:r>
              <a:rPr lang="en-US" b="1" dirty="0" smtClean="0">
                <a:latin typeface="Arial" pitchFamily="34" charset="0"/>
                <a:cs typeface="Arial" pitchFamily="34" charset="0"/>
              </a:rPr>
              <a:t>Proficiency Assessment System</a:t>
            </a:r>
          </a:p>
          <a:p>
            <a:pPr marL="0" indent="0" algn="ctr">
              <a:buNone/>
            </a:pPr>
            <a:r>
              <a:rPr lang="en-US" dirty="0" smtClean="0">
                <a:latin typeface="Arial" pitchFamily="34" charset="0"/>
                <a:cs typeface="Arial" pitchFamily="34" charset="0"/>
              </a:rPr>
              <a:t>K–12:</a:t>
            </a:r>
          </a:p>
          <a:p>
            <a:r>
              <a:rPr lang="en-US" dirty="0" smtClean="0">
                <a:latin typeface="Arial" pitchFamily="34" charset="0"/>
                <a:cs typeface="Arial" pitchFamily="34" charset="0"/>
              </a:rPr>
              <a:t>Listening</a:t>
            </a:r>
          </a:p>
          <a:p>
            <a:r>
              <a:rPr lang="en-US" dirty="0" smtClean="0">
                <a:latin typeface="Arial" pitchFamily="34" charset="0"/>
                <a:cs typeface="Arial" pitchFamily="34" charset="0"/>
              </a:rPr>
              <a:t>Speaking</a:t>
            </a:r>
          </a:p>
          <a:p>
            <a:r>
              <a:rPr lang="en-US" dirty="0" smtClean="0">
                <a:latin typeface="Arial" pitchFamily="34" charset="0"/>
                <a:cs typeface="Arial" pitchFamily="34" charset="0"/>
              </a:rPr>
              <a:t>Reading</a:t>
            </a:r>
          </a:p>
          <a:p>
            <a:r>
              <a:rPr lang="en-US" dirty="0" smtClean="0">
                <a:latin typeface="Arial" pitchFamily="34" charset="0"/>
                <a:cs typeface="Arial" pitchFamily="34" charset="0"/>
              </a:rPr>
              <a:t>Writing</a:t>
            </a:r>
            <a:endParaRPr lang="en-US" dirty="0">
              <a:latin typeface="Arial" pitchFamily="34" charset="0"/>
              <a:cs typeface="Arial" pitchFamily="34" charset="0"/>
            </a:endParaRPr>
          </a:p>
        </p:txBody>
      </p:sp>
    </p:spTree>
    <p:extLst>
      <p:ext uri="{BB962C8B-B14F-4D97-AF65-F5344CB8AC3E}">
        <p14:creationId xmlns:p14="http://schemas.microsoft.com/office/powerpoint/2010/main" val="412843241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85000" lnSpcReduction="20000"/>
          </a:bodyPr>
          <a:lstStyle/>
          <a:p>
            <a:pPr algn="ctr">
              <a:buNone/>
            </a:pPr>
            <a:r>
              <a:rPr lang="en-US" sz="3500" b="1" dirty="0" smtClean="0">
                <a:latin typeface="Arial" pitchFamily="34" charset="0"/>
                <a:cs typeface="Arial" pitchFamily="34" charset="0"/>
              </a:rPr>
              <a:t>Data Collection Change</a:t>
            </a:r>
          </a:p>
          <a:p>
            <a:pPr algn="ctr">
              <a:buNone/>
            </a:pPr>
            <a:r>
              <a:rPr lang="en-US" sz="2600" b="1" dirty="0" smtClean="0">
                <a:solidFill>
                  <a:srgbClr val="E24472"/>
                </a:solidFill>
                <a:latin typeface="Arial" pitchFamily="34" charset="0"/>
                <a:cs typeface="Arial" pitchFamily="34" charset="0"/>
              </a:rPr>
              <a:t>DCCM, Appendix B</a:t>
            </a:r>
          </a:p>
          <a:p>
            <a:r>
              <a:rPr lang="en-US" sz="2800" dirty="0" smtClean="0">
                <a:latin typeface="Arial" pitchFamily="34" charset="0"/>
                <a:cs typeface="Arial" pitchFamily="34" charset="0"/>
              </a:rPr>
              <a:t>Required additional data collection for ELLs with extenuating needs:</a:t>
            </a:r>
          </a:p>
          <a:p>
            <a:pPr lvl="1"/>
            <a:r>
              <a:rPr lang="en-US" sz="2400" dirty="0" smtClean="0">
                <a:latin typeface="Arial" pitchFamily="34" charset="0"/>
                <a:cs typeface="Arial" pitchFamily="34" charset="0"/>
              </a:rPr>
              <a:t>Unschooled ELL </a:t>
            </a:r>
            <a:r>
              <a:rPr lang="en-US" sz="2400" dirty="0" err="1" smtClean="0">
                <a:latin typeface="Arial" pitchFamily="34" charset="0"/>
                <a:cs typeface="Arial" pitchFamily="34" charset="0"/>
              </a:rPr>
              <a:t>asylees</a:t>
            </a:r>
            <a:r>
              <a:rPr lang="en-US" sz="2400" dirty="0" smtClean="0">
                <a:latin typeface="Arial" pitchFamily="34" charset="0"/>
                <a:cs typeface="Arial" pitchFamily="34" charset="0"/>
              </a:rPr>
              <a:t>/refugees</a:t>
            </a:r>
          </a:p>
          <a:p>
            <a:pPr lvl="1"/>
            <a:r>
              <a:rPr lang="en-US" sz="2400" dirty="0" smtClean="0">
                <a:latin typeface="Arial" pitchFamily="34" charset="0"/>
                <a:cs typeface="Arial" pitchFamily="34" charset="0"/>
              </a:rPr>
              <a:t>Other immigrant ELLs who enter U.S. with little prior schooling</a:t>
            </a:r>
          </a:p>
          <a:p>
            <a:pPr lvl="1"/>
            <a:r>
              <a:rPr lang="en-US" sz="2400" dirty="0" smtClean="0">
                <a:latin typeface="Arial" pitchFamily="34" charset="0"/>
                <a:cs typeface="Arial" pitchFamily="34" charset="0"/>
              </a:rPr>
              <a:t>First-year immigrant ELLs who enter U.S. schools late in the school year</a:t>
            </a:r>
          </a:p>
          <a:p>
            <a:pPr lvl="1"/>
            <a:r>
              <a:rPr lang="en-US" sz="2400" dirty="0" smtClean="0">
                <a:latin typeface="Arial" pitchFamily="34" charset="0"/>
                <a:cs typeface="Arial" pitchFamily="34" charset="0"/>
              </a:rPr>
              <a:t>ELLs who go back and forth between U.S. and another country within and across school years</a:t>
            </a:r>
          </a:p>
          <a:p>
            <a:pPr lvl="1"/>
            <a:r>
              <a:rPr lang="en-US" sz="2400" dirty="0" smtClean="0">
                <a:latin typeface="Arial" pitchFamily="34" charset="0"/>
                <a:cs typeface="Arial" pitchFamily="34" charset="0"/>
              </a:rPr>
              <a:t>ELLs with a disability that significantly affects growth in second language acquisition</a:t>
            </a:r>
          </a:p>
          <a:p>
            <a:r>
              <a:rPr lang="en-US" sz="2800" dirty="0">
                <a:latin typeface="Arial" pitchFamily="34" charset="0"/>
                <a:cs typeface="Arial" pitchFamily="34" charset="0"/>
              </a:rPr>
              <a:t>This information will be collected through the Agency Use fields on the TELPAS Student Registration Details page in the Assessment Management System</a:t>
            </a:r>
          </a:p>
        </p:txBody>
      </p:sp>
    </p:spTree>
    <p:extLst>
      <p:ext uri="{BB962C8B-B14F-4D97-AF65-F5344CB8AC3E}">
        <p14:creationId xmlns:p14="http://schemas.microsoft.com/office/powerpoint/2010/main" val="130783123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pPr marL="0" indent="0" algn="ctr">
              <a:buNone/>
            </a:pPr>
            <a:r>
              <a:rPr lang="en-US" b="1" dirty="0" smtClean="0">
                <a:latin typeface="Arial" pitchFamily="34" charset="0"/>
                <a:cs typeface="Arial" pitchFamily="34" charset="0"/>
              </a:rPr>
              <a:t>TELPAS Validity and Reliability Audit for Spring 2013</a:t>
            </a:r>
          </a:p>
          <a:p>
            <a:r>
              <a:rPr lang="en-US" sz="2800" dirty="0" smtClean="0">
                <a:latin typeface="Arial" pitchFamily="34" charset="0"/>
                <a:cs typeface="Arial" pitchFamily="34" charset="0"/>
              </a:rPr>
              <a:t>TEA will evaluate the writing domain in grades 2–12 by rescoring a statewide representative sample of student writing collections</a:t>
            </a:r>
          </a:p>
          <a:p>
            <a:r>
              <a:rPr lang="en-US" sz="2800" dirty="0" smtClean="0">
                <a:latin typeface="Arial" pitchFamily="34" charset="0"/>
                <a:cs typeface="Arial" pitchFamily="34" charset="0"/>
              </a:rPr>
              <a:t>Districts will be notified of the campuses selected for the audit in the spring</a:t>
            </a:r>
          </a:p>
          <a:p>
            <a:r>
              <a:rPr lang="en-US" sz="2800" dirty="0" smtClean="0">
                <a:latin typeface="Arial" pitchFamily="34" charset="0"/>
                <a:cs typeface="Arial" pitchFamily="34" charset="0"/>
              </a:rPr>
              <a:t>Information about rater adherence to the assessment protocol and district adherence to the required training and testing procedures will be collected</a:t>
            </a:r>
          </a:p>
        </p:txBody>
      </p:sp>
    </p:spTree>
    <p:extLst>
      <p:ext uri="{BB962C8B-B14F-4D97-AF65-F5344CB8AC3E}">
        <p14:creationId xmlns:p14="http://schemas.microsoft.com/office/powerpoint/2010/main" val="313751287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marL="0" indent="0" algn="ctr">
              <a:buNone/>
            </a:pPr>
            <a:r>
              <a:rPr lang="en-US" b="1" dirty="0" smtClean="0">
                <a:latin typeface="Arial" pitchFamily="34" charset="0"/>
                <a:cs typeface="Arial" pitchFamily="34" charset="0"/>
              </a:rPr>
              <a:t>ELL Progress Model</a:t>
            </a:r>
          </a:p>
          <a:p>
            <a:r>
              <a:rPr lang="en-US" sz="2800" u="sng" dirty="0" smtClean="0">
                <a:latin typeface="Arial" pitchFamily="34" charset="0"/>
                <a:cs typeface="Arial" pitchFamily="34" charset="0"/>
              </a:rPr>
              <a:t>In 2013</a:t>
            </a:r>
            <a:r>
              <a:rPr lang="en-US" sz="2800" dirty="0" smtClean="0">
                <a:latin typeface="Arial" pitchFamily="34" charset="0"/>
                <a:cs typeface="Arial" pitchFamily="34" charset="0"/>
              </a:rPr>
              <a:t>, TEA plans to release information in the state data file and student portal using current TELPAS domain weights and current TELPAS standards.</a:t>
            </a:r>
          </a:p>
          <a:p>
            <a:r>
              <a:rPr lang="en-US" sz="2800" u="sng" dirty="0" smtClean="0">
                <a:latin typeface="Arial" pitchFamily="34" charset="0"/>
                <a:cs typeface="Arial" pitchFamily="34" charset="0"/>
              </a:rPr>
              <a:t>In 2014</a:t>
            </a:r>
            <a:r>
              <a:rPr lang="en-US" sz="2800" dirty="0" smtClean="0">
                <a:latin typeface="Arial" pitchFamily="34" charset="0"/>
                <a:cs typeface="Arial" pitchFamily="34" charset="0"/>
              </a:rPr>
              <a:t>, ELL progress model to be used for accountability purposes and reported in the teacher, student, and analytic reporting portals using new domain weights and revised TELPAS standards.</a:t>
            </a:r>
            <a:endParaRPr lang="en-US" sz="2800" u="sng" dirty="0" smtClean="0">
              <a:latin typeface="Arial" pitchFamily="34" charset="0"/>
              <a:cs typeface="Arial" pitchFamily="34" charset="0"/>
            </a:endParaRPr>
          </a:p>
        </p:txBody>
      </p:sp>
    </p:spTree>
    <p:extLst>
      <p:ext uri="{BB962C8B-B14F-4D97-AF65-F5344CB8AC3E}">
        <p14:creationId xmlns:p14="http://schemas.microsoft.com/office/powerpoint/2010/main" val="196278155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lgn="ctr">
              <a:buNone/>
            </a:pPr>
            <a:r>
              <a:rPr lang="en-US" sz="2800" b="1" dirty="0" smtClean="0">
                <a:latin typeface="Arial" pitchFamily="34" charset="0"/>
                <a:cs typeface="Arial" pitchFamily="34" charset="0"/>
              </a:rPr>
              <a:t>Key Dates for Holistically Rated Components</a:t>
            </a:r>
          </a:p>
        </p:txBody>
      </p:sp>
      <p:graphicFrame>
        <p:nvGraphicFramePr>
          <p:cNvPr id="3" name="Group 51"/>
          <p:cNvGraphicFramePr>
            <a:graphicFrameLocks/>
          </p:cNvGraphicFramePr>
          <p:nvPr>
            <p:extLst>
              <p:ext uri="{D42A27DB-BD31-4B8C-83A1-F6EECF244321}">
                <p14:modId xmlns:p14="http://schemas.microsoft.com/office/powerpoint/2010/main" val="861091941"/>
              </p:ext>
            </p:extLst>
          </p:nvPr>
        </p:nvGraphicFramePr>
        <p:xfrm>
          <a:off x="762000" y="1524000"/>
          <a:ext cx="7718425" cy="4194175"/>
        </p:xfrm>
        <a:graphic>
          <a:graphicData uri="http://schemas.openxmlformats.org/drawingml/2006/table">
            <a:tbl>
              <a:tblPr/>
              <a:tblGrid>
                <a:gridCol w="1065555"/>
                <a:gridCol w="6652870"/>
              </a:tblGrid>
              <a:tr h="479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Arial" pitchFamily="34" charset="0"/>
                          <a:cs typeface="Arial" pitchFamily="34" charset="0"/>
                        </a:rPr>
                        <a:t>Date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2447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Arial" pitchFamily="34" charset="0"/>
                          <a:cs typeface="Arial" pitchFamily="34" charset="0"/>
                        </a:rPr>
                        <a:t>Activity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24472"/>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cs typeface="Arial" pitchFamily="34" charset="0"/>
                        </a:rPr>
                        <a:t>1/14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C5C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cs typeface="Arial" pitchFamily="34" charset="0"/>
                        </a:rPr>
                        <a:t>Assembling and Verifying Grades 2–12 Writing Collections Course available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C5CA"/>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cs typeface="Arial" pitchFamily="34" charset="0"/>
                        </a:rPr>
                        <a:t>1/25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C5C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cs typeface="Arial" pitchFamily="34" charset="0"/>
                        </a:rPr>
                        <a:t>End date for district coordinator training—all TELPAS components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C5CA"/>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cs typeface="Arial" pitchFamily="34" charset="0"/>
                        </a:rPr>
                        <a:t>1/28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C5C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cs typeface="Arial" pitchFamily="34" charset="0"/>
                        </a:rPr>
                        <a:t>Online basic training courses for new K–1 and 2–12 raters available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C5CA"/>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cs typeface="Arial" pitchFamily="34" charset="0"/>
                        </a:rPr>
                        <a:t>1/28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C5C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cs typeface="Arial" pitchFamily="34" charset="0"/>
                        </a:rPr>
                        <a:t>Supplemental support provider recorded Web-based training available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C5CA"/>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cs typeface="Arial" pitchFamily="34" charset="0"/>
                        </a:rPr>
                        <a:t>2/8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C5C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cs typeface="Arial" pitchFamily="34" charset="0"/>
                        </a:rPr>
                        <a:t>End date for campus coordinator training—holistically assessed components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C5CA"/>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cs typeface="Arial" pitchFamily="34" charset="0"/>
                        </a:rPr>
                        <a:t>2/18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C5C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cs typeface="Arial" pitchFamily="34" charset="0"/>
                        </a:rPr>
                        <a:t>End date for training raters and verifiers on administration procedures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C5CA"/>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cs typeface="Arial" pitchFamily="34" charset="0"/>
                        </a:rPr>
                        <a:t>2/18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C5C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cs typeface="Arial" pitchFamily="34" charset="0"/>
                        </a:rPr>
                        <a:t>Earliest eligibility date for TELPAS writing samples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C5CA"/>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cs typeface="Arial" pitchFamily="34" charset="0"/>
                        </a:rPr>
                        <a:t>2/18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C5C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cs typeface="Arial" pitchFamily="34" charset="0"/>
                        </a:rPr>
                        <a:t>Calibration window opens for new and returning raters—first 2 sets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C5CA"/>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cs typeface="Arial" pitchFamily="34" charset="0"/>
                        </a:rPr>
                        <a:t>2/27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C5C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cs typeface="Arial" pitchFamily="34" charset="0"/>
                        </a:rPr>
                        <a:t>Third and final calibration set available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C5CA"/>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cs typeface="Arial" pitchFamily="34" charset="0"/>
                        </a:rPr>
                        <a:t>3/18–4/10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C5C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cs typeface="Arial" pitchFamily="34" charset="0"/>
                        </a:rPr>
                        <a:t>TELPAS assessment window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C5CA"/>
                    </a:solidFill>
                  </a:tcPr>
                </a:tc>
              </a:tr>
            </a:tbl>
          </a:graphicData>
        </a:graphic>
      </p:graphicFrame>
    </p:spTree>
    <p:extLst>
      <p:ext uri="{BB962C8B-B14F-4D97-AF65-F5344CB8AC3E}">
        <p14:creationId xmlns:p14="http://schemas.microsoft.com/office/powerpoint/2010/main" val="159298351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pPr algn="ctr">
              <a:buNone/>
            </a:pPr>
            <a:r>
              <a:rPr lang="en-US" b="1" dirty="0" smtClean="0">
                <a:latin typeface="Arial" pitchFamily="34" charset="0"/>
                <a:cs typeface="Arial" pitchFamily="34" charset="0"/>
              </a:rPr>
              <a:t>Always Important to Emphasize</a:t>
            </a:r>
            <a:endParaRPr lang="en-US" sz="2800" dirty="0" smtClean="0">
              <a:latin typeface="Arial" pitchFamily="34" charset="0"/>
              <a:cs typeface="Arial" pitchFamily="34" charset="0"/>
            </a:endParaRPr>
          </a:p>
          <a:p>
            <a:r>
              <a:rPr lang="en-US" sz="2800" dirty="0" smtClean="0">
                <a:latin typeface="Arial" pitchFamily="34" charset="0"/>
                <a:cs typeface="Arial" pitchFamily="34" charset="0"/>
              </a:rPr>
              <a:t>Holistic rating training is key </a:t>
            </a:r>
          </a:p>
          <a:p>
            <a:r>
              <a:rPr lang="en-US" sz="2800" dirty="0" smtClean="0">
                <a:latin typeface="Arial" pitchFamily="34" charset="0"/>
                <a:cs typeface="Arial" pitchFamily="34" charset="0"/>
              </a:rPr>
              <a:t>Individuals must </a:t>
            </a:r>
            <a:r>
              <a:rPr lang="en-US" sz="2800" b="1" dirty="0" smtClean="0">
                <a:latin typeface="Arial" pitchFamily="34" charset="0"/>
                <a:cs typeface="Arial" pitchFamily="34" charset="0"/>
              </a:rPr>
              <a:t>complete</a:t>
            </a:r>
            <a:r>
              <a:rPr lang="en-US" sz="2800" dirty="0" smtClean="0">
                <a:latin typeface="Arial" pitchFamily="34" charset="0"/>
                <a:cs typeface="Arial" pitchFamily="34" charset="0"/>
              </a:rPr>
              <a:t> state-required training and calibration activities to be raters</a:t>
            </a:r>
          </a:p>
          <a:p>
            <a:r>
              <a:rPr lang="en-US" sz="2800" dirty="0" smtClean="0">
                <a:latin typeface="Arial" pitchFamily="34" charset="0"/>
                <a:cs typeface="Arial" pitchFamily="34" charset="0"/>
              </a:rPr>
              <a:t>Those who complete all requirements but don’t successfully calibrate by end of set 3 may be raters if district chooses, </a:t>
            </a:r>
            <a:r>
              <a:rPr lang="en-US" sz="2800" b="1" dirty="0" smtClean="0">
                <a:latin typeface="Arial" pitchFamily="34" charset="0"/>
                <a:cs typeface="Arial" pitchFamily="34" charset="0"/>
              </a:rPr>
              <a:t>but</a:t>
            </a:r>
            <a:r>
              <a:rPr lang="en-US" sz="2800" dirty="0" smtClean="0">
                <a:latin typeface="Arial" pitchFamily="34" charset="0"/>
                <a:cs typeface="Arial" pitchFamily="34" charset="0"/>
              </a:rPr>
              <a:t> districts must provide rating support in manner that assures valid and reliable assessment</a:t>
            </a:r>
          </a:p>
          <a:p>
            <a:r>
              <a:rPr lang="en-US" sz="2800" dirty="0" smtClean="0">
                <a:latin typeface="Arial" pitchFamily="34" charset="0"/>
                <a:cs typeface="Arial" pitchFamily="34" charset="0"/>
              </a:rPr>
              <a:t>Implement validity and reliability checks </a:t>
            </a:r>
            <a:r>
              <a:rPr lang="en-US" sz="2800" b="1" dirty="0" smtClean="0">
                <a:latin typeface="Arial" pitchFamily="34" charset="0"/>
                <a:cs typeface="Arial" pitchFamily="34" charset="0"/>
              </a:rPr>
              <a:t>during testing window</a:t>
            </a:r>
          </a:p>
        </p:txBody>
      </p:sp>
    </p:spTree>
    <p:extLst>
      <p:ext uri="{BB962C8B-B14F-4D97-AF65-F5344CB8AC3E}">
        <p14:creationId xmlns:p14="http://schemas.microsoft.com/office/powerpoint/2010/main" val="14667475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marL="0" indent="0" algn="ctr">
              <a:buNone/>
            </a:pPr>
            <a:r>
              <a:rPr lang="en-US" b="1" dirty="0" smtClean="0">
                <a:latin typeface="Arial" pitchFamily="34" charset="0"/>
                <a:cs typeface="Arial" pitchFamily="34" charset="0"/>
              </a:rPr>
              <a:t>Access to Supplemental Support Provider Training Materials</a:t>
            </a:r>
          </a:p>
          <a:p>
            <a:pPr marL="0" indent="0" algn="ctr">
              <a:buNone/>
            </a:pPr>
            <a:r>
              <a:rPr lang="en-US" sz="2800" b="1" dirty="0" smtClean="0">
                <a:solidFill>
                  <a:srgbClr val="E24472"/>
                </a:solidFill>
                <a:latin typeface="Arial" pitchFamily="34" charset="0"/>
                <a:cs typeface="Arial" pitchFamily="34" charset="0"/>
              </a:rPr>
              <a:t>DCCM, p. T-19</a:t>
            </a:r>
            <a:endParaRPr lang="en-US" sz="2800" dirty="0" smtClean="0">
              <a:solidFill>
                <a:srgbClr val="E24472"/>
              </a:solidFill>
              <a:latin typeface="Arial" pitchFamily="34" charset="0"/>
              <a:cs typeface="Arial" pitchFamily="34" charset="0"/>
            </a:endParaRPr>
          </a:p>
          <a:p>
            <a:r>
              <a:rPr lang="en-US" sz="2800" b="1" u="sng" dirty="0" smtClean="0">
                <a:latin typeface="Arial" pitchFamily="34" charset="0"/>
                <a:cs typeface="Arial" pitchFamily="34" charset="0"/>
              </a:rPr>
              <a:t>New:</a:t>
            </a:r>
            <a:r>
              <a:rPr lang="en-US" sz="2800" b="1" dirty="0" smtClean="0">
                <a:latin typeface="Arial" pitchFamily="34" charset="0"/>
                <a:cs typeface="Arial" pitchFamily="34" charset="0"/>
              </a:rPr>
              <a:t> </a:t>
            </a:r>
            <a:r>
              <a:rPr lang="en-US" sz="2800" dirty="0" smtClean="0">
                <a:latin typeface="Arial" pitchFamily="34" charset="0"/>
                <a:cs typeface="Arial" pitchFamily="34" charset="0"/>
              </a:rPr>
              <a:t>TELPAS Supplemental Support Provider role in the TrainingCenter</a:t>
            </a:r>
            <a:endParaRPr lang="en-US" sz="2800" dirty="0">
              <a:latin typeface="Arial" pitchFamily="34" charset="0"/>
              <a:cs typeface="Arial" pitchFamily="34" charset="0"/>
            </a:endParaRPr>
          </a:p>
          <a:p>
            <a:pPr lvl="1"/>
            <a:r>
              <a:rPr lang="en-US" sz="2400" dirty="0" smtClean="0">
                <a:latin typeface="Arial" pitchFamily="34" charset="0"/>
                <a:cs typeface="Arial" pitchFamily="34" charset="0"/>
              </a:rPr>
              <a:t>District or campus testing coordinator promotes user to this role</a:t>
            </a:r>
          </a:p>
          <a:p>
            <a:r>
              <a:rPr lang="en-US" sz="2800" dirty="0" smtClean="0">
                <a:latin typeface="Arial" pitchFamily="34" charset="0"/>
                <a:cs typeface="Arial" pitchFamily="34" charset="0"/>
              </a:rPr>
              <a:t>These materials will continue to be accessible from the coordinator resources section of the </a:t>
            </a:r>
            <a:r>
              <a:rPr lang="en-US" sz="2800" dirty="0" err="1" smtClean="0">
                <a:latin typeface="Arial" pitchFamily="34" charset="0"/>
                <a:cs typeface="Arial" pitchFamily="34" charset="0"/>
              </a:rPr>
              <a:t>TrainingCenter</a:t>
            </a:r>
            <a:endParaRPr lang="en-US" sz="2800" dirty="0" smtClean="0">
              <a:latin typeface="Arial" pitchFamily="34" charset="0"/>
              <a:cs typeface="Arial" pitchFamily="34" charset="0"/>
            </a:endParaRPr>
          </a:p>
        </p:txBody>
      </p:sp>
    </p:spTree>
    <p:extLst>
      <p:ext uri="{BB962C8B-B14F-4D97-AF65-F5344CB8AC3E}">
        <p14:creationId xmlns:p14="http://schemas.microsoft.com/office/powerpoint/2010/main" val="423264952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lgn="ctr">
              <a:buNone/>
            </a:pPr>
            <a:r>
              <a:rPr lang="en-US" b="1" dirty="0" smtClean="0">
                <a:latin typeface="Arial" pitchFamily="34" charset="0"/>
                <a:cs typeface="Arial" pitchFamily="34" charset="0"/>
              </a:rPr>
              <a:t>User Lookup Tool</a:t>
            </a:r>
            <a:endParaRPr lang="en-US" sz="2800" dirty="0" smtClean="0">
              <a:latin typeface="Arial" pitchFamily="34" charset="0"/>
              <a:cs typeface="Arial" pitchFamily="34" charset="0"/>
            </a:endParaRPr>
          </a:p>
          <a:p>
            <a:r>
              <a:rPr lang="en-US" sz="2800" b="1" u="sng" dirty="0" smtClean="0">
                <a:latin typeface="Arial" pitchFamily="34" charset="0"/>
                <a:cs typeface="Arial" pitchFamily="34" charset="0"/>
              </a:rPr>
              <a:t>New:</a:t>
            </a:r>
            <a:r>
              <a:rPr lang="en-US" sz="2800" dirty="0" smtClean="0">
                <a:latin typeface="Arial" pitchFamily="34" charset="0"/>
                <a:cs typeface="Arial" pitchFamily="34" charset="0"/>
              </a:rPr>
              <a:t> Coordinators and assistants with administrative access can </a:t>
            </a:r>
          </a:p>
          <a:p>
            <a:pPr lvl="1"/>
            <a:r>
              <a:rPr lang="en-US" sz="2400" dirty="0" smtClean="0">
                <a:latin typeface="Arial" pitchFamily="34" charset="0"/>
                <a:cs typeface="Arial" pitchFamily="34" charset="0"/>
              </a:rPr>
              <a:t>Modify the last name of a user</a:t>
            </a:r>
          </a:p>
          <a:p>
            <a:pPr lvl="1"/>
            <a:r>
              <a:rPr lang="en-US" sz="2400" dirty="0" smtClean="0">
                <a:latin typeface="Arial" pitchFamily="34" charset="0"/>
                <a:cs typeface="Arial" pitchFamily="34" charset="0"/>
              </a:rPr>
              <a:t>Send a user password reset email</a:t>
            </a:r>
          </a:p>
          <a:p>
            <a:pPr lvl="1"/>
            <a:r>
              <a:rPr lang="en-US" sz="2400" dirty="0" smtClean="0">
                <a:latin typeface="Arial" pitchFamily="34" charset="0"/>
                <a:cs typeface="Arial" pitchFamily="34" charset="0"/>
              </a:rPr>
              <a:t>Retrieve an email address associated with a user’s </a:t>
            </a:r>
            <a:r>
              <a:rPr lang="en-US" sz="2400" dirty="0" err="1" smtClean="0">
                <a:latin typeface="Arial" pitchFamily="34" charset="0"/>
                <a:cs typeface="Arial" pitchFamily="34" charset="0"/>
              </a:rPr>
              <a:t>TrainingCenter</a:t>
            </a:r>
            <a:r>
              <a:rPr lang="en-US" sz="2400" dirty="0" smtClean="0">
                <a:latin typeface="Arial" pitchFamily="34" charset="0"/>
                <a:cs typeface="Arial" pitchFamily="34" charset="0"/>
              </a:rPr>
              <a:t> account</a:t>
            </a:r>
          </a:p>
          <a:p>
            <a:pPr lvl="1"/>
            <a:r>
              <a:rPr lang="en-US" sz="2400" dirty="0" smtClean="0">
                <a:latin typeface="Arial" pitchFamily="34" charset="0"/>
                <a:cs typeface="Arial" pitchFamily="34" charset="0"/>
              </a:rPr>
              <a:t>Retrieve a username associated with a user’s </a:t>
            </a:r>
            <a:r>
              <a:rPr lang="en-US" sz="2400" dirty="0" err="1" smtClean="0">
                <a:latin typeface="Arial" pitchFamily="34" charset="0"/>
                <a:cs typeface="Arial" pitchFamily="34" charset="0"/>
              </a:rPr>
              <a:t>TrainingCenter</a:t>
            </a:r>
            <a:r>
              <a:rPr lang="en-US" sz="2400" dirty="0" smtClean="0">
                <a:latin typeface="Arial" pitchFamily="34" charset="0"/>
                <a:cs typeface="Arial" pitchFamily="34" charset="0"/>
              </a:rPr>
              <a:t> account</a:t>
            </a:r>
          </a:p>
          <a:p>
            <a:pPr lvl="1"/>
            <a:r>
              <a:rPr lang="en-US" sz="2400" dirty="0" smtClean="0">
                <a:latin typeface="Arial" pitchFamily="34" charset="0"/>
                <a:cs typeface="Arial" pitchFamily="34" charset="0"/>
              </a:rPr>
              <a:t>See account status (active/deactivated) for all users</a:t>
            </a:r>
          </a:p>
          <a:p>
            <a:pPr lvl="1"/>
            <a:endParaRPr lang="en-US" sz="2400" dirty="0" smtClean="0">
              <a:latin typeface="Arial" pitchFamily="34" charset="0"/>
              <a:cs typeface="Arial" pitchFamily="34" charset="0"/>
            </a:endParaRPr>
          </a:p>
        </p:txBody>
      </p:sp>
    </p:spTree>
    <p:extLst>
      <p:ext uri="{BB962C8B-B14F-4D97-AF65-F5344CB8AC3E}">
        <p14:creationId xmlns:p14="http://schemas.microsoft.com/office/powerpoint/2010/main" val="2159262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buNone/>
            </a:pPr>
            <a:r>
              <a:rPr lang="en-US" sz="2400" b="1" i="1" dirty="0" smtClean="0"/>
              <a:t>It’s the law!</a:t>
            </a:r>
          </a:p>
          <a:p>
            <a:pPr>
              <a:buNone/>
            </a:pPr>
            <a:endParaRPr lang="en-US" sz="2400" dirty="0" smtClean="0"/>
          </a:p>
          <a:p>
            <a:pPr>
              <a:buNone/>
            </a:pPr>
            <a:r>
              <a:rPr lang="en-US" sz="2400" dirty="0" smtClean="0"/>
              <a:t>In addition, any irregularities in test security or confidentiality may also result in the invalidation of student results.  </a:t>
            </a:r>
          </a:p>
          <a:p>
            <a:pPr>
              <a:buNone/>
            </a:pPr>
            <a:endParaRPr lang="en-US" sz="2400" dirty="0" smtClean="0"/>
          </a:p>
          <a:p>
            <a:pPr>
              <a:buNone/>
            </a:pPr>
            <a:r>
              <a:rPr lang="en-US" sz="2400" dirty="0" smtClean="0"/>
              <a:t>The superintendent and campus principal of each school district and chief administrative officer of each charter school and any private school administering the tests as allowed under TEC §39.033, must develop procedures to ensure the security and confidentiality of the tests … .</a:t>
            </a:r>
          </a:p>
          <a:p>
            <a:pPr>
              <a:buNone/>
            </a:pPr>
            <a:endParaRPr lang="en-US" dirty="0" smtClean="0"/>
          </a:p>
        </p:txBody>
      </p:sp>
      <p:sp>
        <p:nvSpPr>
          <p:cNvPr id="3" name="TextBox 2"/>
          <p:cNvSpPr txBox="1"/>
          <p:nvPr/>
        </p:nvSpPr>
        <p:spPr>
          <a:xfrm>
            <a:off x="2514600" y="152400"/>
            <a:ext cx="4114800" cy="461665"/>
          </a:xfrm>
          <a:prstGeom prst="rect">
            <a:avLst/>
          </a:prstGeom>
          <a:noFill/>
        </p:spPr>
        <p:txBody>
          <a:bodyPr wrap="square" rtlCol="0">
            <a:spAutoFit/>
          </a:bodyPr>
          <a:lstStyle/>
          <a:p>
            <a:pPr algn="r"/>
            <a:r>
              <a:rPr lang="en-US" sz="2400" b="1" dirty="0" smtClean="0">
                <a:solidFill>
                  <a:prstClr val="black"/>
                </a:solidFill>
              </a:rPr>
              <a:t>Security</a:t>
            </a:r>
            <a:r>
              <a:rPr lang="en-US" sz="2400" dirty="0" smtClean="0">
                <a:solidFill>
                  <a:prstClr val="black"/>
                </a:solidFill>
              </a:rPr>
              <a:t> </a:t>
            </a:r>
            <a:r>
              <a:rPr lang="en-US" sz="2400" b="1" dirty="0" smtClean="0">
                <a:solidFill>
                  <a:prstClr val="black"/>
                </a:solidFill>
              </a:rPr>
              <a:t>Supplement</a:t>
            </a:r>
            <a:r>
              <a:rPr lang="en-US" sz="2400" dirty="0" smtClean="0">
                <a:solidFill>
                  <a:prstClr val="black"/>
                </a:solidFill>
              </a:rPr>
              <a:t> </a:t>
            </a:r>
            <a:endParaRPr lang="en-US" sz="2400" dirty="0">
              <a:solidFill>
                <a:prstClr val="black"/>
              </a:solidFil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marL="0" indent="0" algn="ctr">
              <a:buNone/>
            </a:pPr>
            <a:r>
              <a:rPr lang="en-US" b="1" dirty="0" smtClean="0">
                <a:latin typeface="Arial" pitchFamily="34" charset="0"/>
                <a:cs typeface="Arial" pitchFamily="34" charset="0"/>
              </a:rPr>
              <a:t>TELPAS Submission in</a:t>
            </a:r>
            <a:br>
              <a:rPr lang="en-US" b="1" dirty="0" smtClean="0">
                <a:latin typeface="Arial" pitchFamily="34" charset="0"/>
                <a:cs typeface="Arial" pitchFamily="34" charset="0"/>
              </a:rPr>
            </a:br>
            <a:r>
              <a:rPr lang="en-US" b="1" dirty="0" smtClean="0">
                <a:latin typeface="Arial" pitchFamily="34" charset="0"/>
                <a:cs typeface="Arial" pitchFamily="34" charset="0"/>
              </a:rPr>
              <a:t> Assessment Management System</a:t>
            </a:r>
          </a:p>
          <a:p>
            <a:r>
              <a:rPr lang="en-US" sz="2800" dirty="0" smtClean="0">
                <a:latin typeface="Arial" pitchFamily="34" charset="0"/>
                <a:cs typeface="Arial" pitchFamily="34" charset="0"/>
              </a:rPr>
              <a:t>Student data consisting of student identification, demographic, and program information</a:t>
            </a:r>
          </a:p>
          <a:p>
            <a:r>
              <a:rPr lang="en-US" sz="2800" dirty="0" smtClean="0">
                <a:latin typeface="Arial" pitchFamily="34" charset="0"/>
                <a:cs typeface="Arial" pitchFamily="34" charset="0"/>
              </a:rPr>
              <a:t>TELPAS assessment information including students’ answers to reading tests for grades  2–12 and holistic rating information</a:t>
            </a:r>
            <a:endParaRPr lang="en-US" sz="2400" dirty="0" smtClean="0">
              <a:latin typeface="Arial" pitchFamily="34" charset="0"/>
              <a:cs typeface="Arial" pitchFamily="34" charset="0"/>
            </a:endParaRPr>
          </a:p>
        </p:txBody>
      </p:sp>
      <p:sp>
        <p:nvSpPr>
          <p:cNvPr id="3" name="TextBox 2" descr="New&#10;If a student has been approved to take a paper administration of the grades 2–12 TELPAS reading tests, all holistic ratings, reading test information (including student responses), and other student information must be entered into the Assessment Management System. This information will no longer be submitted on a paper answer document.&#10;"/>
          <p:cNvSpPr txBox="1"/>
          <p:nvPr/>
        </p:nvSpPr>
        <p:spPr>
          <a:xfrm>
            <a:off x="914400" y="4267200"/>
            <a:ext cx="7391400" cy="1400383"/>
          </a:xfrm>
          <a:prstGeom prst="rect">
            <a:avLst/>
          </a:prstGeom>
          <a:solidFill>
            <a:schemeClr val="accent4">
              <a:lumMod val="40000"/>
              <a:lumOff val="60000"/>
            </a:schemeClr>
          </a:solidFill>
        </p:spPr>
        <p:txBody>
          <a:bodyPr wrap="square" rtlCol="0">
            <a:spAutoFit/>
          </a:bodyPr>
          <a:lstStyle/>
          <a:p>
            <a:r>
              <a:rPr lang="en-US" sz="1700" b="1" dirty="0" smtClean="0">
                <a:solidFill>
                  <a:prstClr val="black"/>
                </a:solidFill>
                <a:latin typeface="Arial" pitchFamily="34" charset="0"/>
                <a:cs typeface="Arial" pitchFamily="34" charset="0"/>
              </a:rPr>
              <a:t>NEW: </a:t>
            </a:r>
            <a:r>
              <a:rPr lang="en-US" sz="1700" dirty="0" smtClean="0">
                <a:solidFill>
                  <a:prstClr val="black"/>
                </a:solidFill>
                <a:latin typeface="Arial" pitchFamily="34" charset="0"/>
                <a:cs typeface="Arial" pitchFamily="34" charset="0"/>
              </a:rPr>
              <a:t>If a student has been approved to take a paper administration of the grades 2–12 TELPAS reading tests, all holistic ratings, reading test information (including student responses), and other student information must be entered into the Assessment Management System. This information will no longer be submitted on a paper answer document.</a:t>
            </a:r>
            <a:endParaRPr lang="en-US" sz="17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06050697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pPr marL="0" indent="0" algn="ctr">
              <a:buNone/>
            </a:pPr>
            <a:r>
              <a:rPr lang="en-US" b="1" dirty="0">
                <a:latin typeface="Arial" pitchFamily="34" charset="0"/>
                <a:cs typeface="Arial" pitchFamily="34" charset="0"/>
              </a:rPr>
              <a:t>TELPAS Submission in</a:t>
            </a:r>
            <a:br>
              <a:rPr lang="en-US" b="1" dirty="0">
                <a:latin typeface="Arial" pitchFamily="34" charset="0"/>
                <a:cs typeface="Arial" pitchFamily="34" charset="0"/>
              </a:rPr>
            </a:br>
            <a:r>
              <a:rPr lang="en-US" b="1" dirty="0">
                <a:latin typeface="Arial" pitchFamily="34" charset="0"/>
                <a:cs typeface="Arial" pitchFamily="34" charset="0"/>
              </a:rPr>
              <a:t> Assessment Management System</a:t>
            </a:r>
          </a:p>
          <a:p>
            <a:r>
              <a:rPr lang="en-US" sz="2800" b="1" u="sng" dirty="0" smtClean="0">
                <a:latin typeface="Arial" pitchFamily="34" charset="0"/>
                <a:cs typeface="Arial" pitchFamily="34" charset="0"/>
              </a:rPr>
              <a:t>New</a:t>
            </a:r>
            <a:r>
              <a:rPr lang="en-US" sz="2800" b="1" dirty="0" smtClean="0">
                <a:latin typeface="Arial" pitchFamily="34" charset="0"/>
                <a:cs typeface="Arial" pitchFamily="34" charset="0"/>
              </a:rPr>
              <a:t>:</a:t>
            </a:r>
            <a:r>
              <a:rPr lang="en-US" sz="2800" dirty="0" smtClean="0">
                <a:latin typeface="Arial" pitchFamily="34" charset="0"/>
                <a:cs typeface="Arial" pitchFamily="34" charset="0"/>
              </a:rPr>
              <a:t> A student approved by TEA to take a paper TELPAS reading test will need to be placed in a TELPAS rating entry group so that holistic ratings and other rater information can be entered online.</a:t>
            </a:r>
          </a:p>
          <a:p>
            <a:r>
              <a:rPr lang="en-US" sz="2800" b="1" u="sng" dirty="0">
                <a:latin typeface="Arial" pitchFamily="34" charset="0"/>
                <a:cs typeface="Arial" pitchFamily="34" charset="0"/>
              </a:rPr>
              <a:t>New</a:t>
            </a:r>
            <a:r>
              <a:rPr lang="en-US" sz="2800" b="1" dirty="0">
                <a:latin typeface="Arial" pitchFamily="34" charset="0"/>
                <a:cs typeface="Arial" pitchFamily="34" charset="0"/>
              </a:rPr>
              <a:t>:</a:t>
            </a:r>
            <a:r>
              <a:rPr lang="en-US" sz="2800" dirty="0">
                <a:latin typeface="Arial" pitchFamily="34" charset="0"/>
                <a:cs typeface="Arial" pitchFamily="34" charset="0"/>
              </a:rPr>
              <a:t> A student approved by TEA to take a paper TELPAS reading test will need to be placed in </a:t>
            </a:r>
            <a:r>
              <a:rPr lang="en-US" sz="2800" dirty="0" smtClean="0">
                <a:latin typeface="Arial" pitchFamily="34" charset="0"/>
                <a:cs typeface="Arial" pitchFamily="34" charset="0"/>
              </a:rPr>
              <a:t>an online test session so that responses to test questions can be transcribed into a special online form.</a:t>
            </a:r>
          </a:p>
        </p:txBody>
      </p:sp>
    </p:spTree>
    <p:extLst>
      <p:ext uri="{BB962C8B-B14F-4D97-AF65-F5344CB8AC3E}">
        <p14:creationId xmlns:p14="http://schemas.microsoft.com/office/powerpoint/2010/main" val="168769049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lgn="ctr">
              <a:buNone/>
            </a:pPr>
            <a:r>
              <a:rPr lang="en-US" b="1" dirty="0" smtClean="0">
                <a:latin typeface="Arial" pitchFamily="34" charset="0"/>
                <a:cs typeface="Arial" pitchFamily="34" charset="0"/>
              </a:rPr>
              <a:t>Final Data Verification Window</a:t>
            </a:r>
            <a:endParaRPr lang="en-US" sz="2800" dirty="0" smtClean="0">
              <a:latin typeface="Arial" pitchFamily="34" charset="0"/>
              <a:cs typeface="Arial" pitchFamily="34" charset="0"/>
            </a:endParaRPr>
          </a:p>
          <a:p>
            <a:endParaRPr lang="en-US" sz="2800" dirty="0" smtClean="0">
              <a:latin typeface="Arial" pitchFamily="34" charset="0"/>
              <a:cs typeface="Arial" pitchFamily="34" charset="0"/>
            </a:endParaRPr>
          </a:p>
          <a:p>
            <a:r>
              <a:rPr lang="en-US" sz="2500" dirty="0" smtClean="0">
                <a:latin typeface="Arial" pitchFamily="34" charset="0"/>
                <a:cs typeface="Arial" pitchFamily="34" charset="0"/>
              </a:rPr>
              <a:t>Assessment window closes Wednesday, April 10 </a:t>
            </a:r>
          </a:p>
          <a:p>
            <a:r>
              <a:rPr lang="en-US" sz="2500" dirty="0" smtClean="0">
                <a:latin typeface="Arial" pitchFamily="34" charset="0"/>
                <a:cs typeface="Arial" pitchFamily="34" charset="0"/>
              </a:rPr>
              <a:t>Verification window closes Friday, April 12</a:t>
            </a:r>
          </a:p>
          <a:p>
            <a:pPr marL="0" indent="0">
              <a:buNone/>
            </a:pPr>
            <a:endParaRPr lang="en-US" sz="2800" dirty="0">
              <a:latin typeface="Arial" pitchFamily="34" charset="0"/>
              <a:cs typeface="Arial" pitchFamily="34" charset="0"/>
            </a:endParaRPr>
          </a:p>
          <a:p>
            <a:pPr marL="0" indent="0">
              <a:buNone/>
            </a:pPr>
            <a:endParaRPr lang="en-US" sz="2800" dirty="0" smtClean="0">
              <a:latin typeface="Arial" pitchFamily="34" charset="0"/>
              <a:cs typeface="Arial" pitchFamily="34" charset="0"/>
            </a:endParaRPr>
          </a:p>
        </p:txBody>
      </p:sp>
      <p:sp>
        <p:nvSpPr>
          <p:cNvPr id="3" name="TextBox 2" descr="New&#10;The verification window will end at 7 p.m. (CT) instead of 11:59 p.m. (CT) on Friday, April 12.&#10;"/>
          <p:cNvSpPr txBox="1"/>
          <p:nvPr/>
        </p:nvSpPr>
        <p:spPr>
          <a:xfrm>
            <a:off x="1676400" y="3810000"/>
            <a:ext cx="5334000" cy="646331"/>
          </a:xfrm>
          <a:prstGeom prst="rect">
            <a:avLst/>
          </a:prstGeom>
          <a:solidFill>
            <a:schemeClr val="accent4">
              <a:lumMod val="40000"/>
              <a:lumOff val="60000"/>
            </a:schemeClr>
          </a:solidFill>
        </p:spPr>
        <p:txBody>
          <a:bodyPr wrap="square" rtlCol="0">
            <a:spAutoFit/>
          </a:bodyPr>
          <a:lstStyle/>
          <a:p>
            <a:r>
              <a:rPr lang="en-US" b="1" dirty="0" smtClean="0">
                <a:solidFill>
                  <a:prstClr val="black"/>
                </a:solidFill>
                <a:latin typeface="Arial" pitchFamily="34" charset="0"/>
                <a:cs typeface="Arial" pitchFamily="34" charset="0"/>
              </a:rPr>
              <a:t>NEW: </a:t>
            </a:r>
            <a:r>
              <a:rPr lang="en-US" dirty="0" smtClean="0">
                <a:solidFill>
                  <a:prstClr val="black"/>
                </a:solidFill>
                <a:latin typeface="Arial" pitchFamily="34" charset="0"/>
                <a:cs typeface="Arial" pitchFamily="34" charset="0"/>
              </a:rPr>
              <a:t>The verification window will end at 7 p.m. (CT) instead of 11:59 p.m. (CT) on Friday, April 12.</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53523081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92500"/>
          </a:bodyPr>
          <a:lstStyle/>
          <a:p>
            <a:pPr algn="ctr">
              <a:buNone/>
            </a:pPr>
            <a:r>
              <a:rPr lang="en-US" b="1" dirty="0" smtClean="0">
                <a:latin typeface="Arial" pitchFamily="34" charset="0"/>
                <a:cs typeface="Arial" pitchFamily="34" charset="0"/>
              </a:rPr>
              <a:t>TELPAS Student Tutorials</a:t>
            </a:r>
            <a:endParaRPr lang="en-US" sz="2800" dirty="0" smtClean="0">
              <a:latin typeface="Arial" pitchFamily="34" charset="0"/>
              <a:cs typeface="Arial" pitchFamily="34" charset="0"/>
            </a:endParaRPr>
          </a:p>
          <a:p>
            <a:r>
              <a:rPr lang="en-US" sz="2800" dirty="0" smtClean="0">
                <a:latin typeface="Arial" pitchFamily="34" charset="0"/>
                <a:cs typeface="Arial" pitchFamily="34" charset="0"/>
              </a:rPr>
              <a:t>Updated browser-based tutorials to be available by end of January</a:t>
            </a:r>
          </a:p>
          <a:p>
            <a:pPr lvl="1">
              <a:buFont typeface="Wingdings" pitchFamily="2" charset="2"/>
              <a:buChar char="§"/>
            </a:pPr>
            <a:r>
              <a:rPr lang="en-US" sz="2400" dirty="0" smtClean="0">
                <a:latin typeface="Arial" pitchFamily="34" charset="0"/>
                <a:cs typeface="Arial" pitchFamily="34" charset="0"/>
              </a:rPr>
              <a:t>New tools added to grades 3–12 </a:t>
            </a:r>
          </a:p>
          <a:p>
            <a:r>
              <a:rPr lang="en-US" sz="2800" dirty="0" smtClean="0">
                <a:latin typeface="Arial" pitchFamily="34" charset="0"/>
                <a:cs typeface="Arial" pitchFamily="34" charset="0"/>
              </a:rPr>
              <a:t>As in past, tutorials separate from tests</a:t>
            </a:r>
          </a:p>
          <a:p>
            <a:r>
              <a:rPr lang="en-US" sz="2800" dirty="0" smtClean="0">
                <a:latin typeface="Arial" pitchFamily="34" charset="0"/>
                <a:cs typeface="Arial" pitchFamily="34" charset="0"/>
              </a:rPr>
              <a:t>Recommended for students new to TELPAS</a:t>
            </a:r>
          </a:p>
          <a:p>
            <a:pPr lvl="1">
              <a:buFont typeface="Wingdings" pitchFamily="2" charset="2"/>
              <a:buChar char="§"/>
            </a:pPr>
            <a:r>
              <a:rPr lang="en-US" sz="2400" dirty="0" smtClean="0">
                <a:latin typeface="Arial" pitchFamily="34" charset="0"/>
                <a:cs typeface="Arial" pitchFamily="34" charset="0"/>
              </a:rPr>
              <a:t>Several different test item formats</a:t>
            </a:r>
          </a:p>
          <a:p>
            <a:pPr lvl="1">
              <a:buFont typeface="Wingdings" pitchFamily="2" charset="2"/>
              <a:buChar char="§"/>
            </a:pPr>
            <a:r>
              <a:rPr lang="en-US" sz="2400" dirty="0" smtClean="0">
                <a:latin typeface="Arial" pitchFamily="34" charset="0"/>
                <a:cs typeface="Arial" pitchFamily="34" charset="0"/>
              </a:rPr>
              <a:t>Since no sample items with test, practice with </a:t>
            </a:r>
            <a:br>
              <a:rPr lang="en-US" sz="2400" dirty="0" smtClean="0">
                <a:latin typeface="Arial" pitchFamily="34" charset="0"/>
                <a:cs typeface="Arial" pitchFamily="34" charset="0"/>
              </a:rPr>
            </a:br>
            <a:r>
              <a:rPr lang="en-US" sz="2400" dirty="0" smtClean="0">
                <a:latin typeface="Arial" pitchFamily="34" charset="0"/>
                <a:cs typeface="Arial" pitchFamily="34" charset="0"/>
              </a:rPr>
              <a:t>item formats and online interface is useful</a:t>
            </a:r>
          </a:p>
          <a:p>
            <a:r>
              <a:rPr lang="en-US" sz="2800" dirty="0" smtClean="0">
                <a:latin typeface="Arial" pitchFamily="34" charset="0"/>
                <a:cs typeface="Arial" pitchFamily="34" charset="0"/>
              </a:rPr>
              <a:t>Updated tutorials will be available at </a:t>
            </a:r>
            <a:r>
              <a:rPr lang="en-US" sz="2800" u="sng" dirty="0" smtClean="0">
                <a:latin typeface="Arial" pitchFamily="34" charset="0"/>
                <a:cs typeface="Arial" pitchFamily="34" charset="0"/>
                <a:hlinkClick r:id="rId2"/>
              </a:rPr>
              <a:t>http://www.TexasAssessment.com/TELPAS-tutorials</a:t>
            </a:r>
            <a:endParaRPr lang="en-US" sz="2800" u="sng" dirty="0" smtClean="0">
              <a:latin typeface="Arial" pitchFamily="34" charset="0"/>
              <a:cs typeface="Arial" pitchFamily="34" charset="0"/>
            </a:endParaRPr>
          </a:p>
        </p:txBody>
      </p:sp>
    </p:spTree>
    <p:extLst>
      <p:ext uri="{BB962C8B-B14F-4D97-AF65-F5344CB8AC3E}">
        <p14:creationId xmlns:p14="http://schemas.microsoft.com/office/powerpoint/2010/main" val="315404192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77500" lnSpcReduction="20000"/>
          </a:bodyPr>
          <a:lstStyle/>
          <a:p>
            <a:pPr algn="ctr">
              <a:buNone/>
            </a:pPr>
            <a:r>
              <a:rPr lang="en-US" b="1" dirty="0" smtClean="0">
                <a:latin typeface="Arial" pitchFamily="34" charset="0"/>
                <a:cs typeface="Arial" pitchFamily="34" charset="0"/>
              </a:rPr>
              <a:t>TELPAS Resources</a:t>
            </a:r>
            <a:endParaRPr lang="en-US" sz="2800" dirty="0" smtClean="0">
              <a:latin typeface="Arial" pitchFamily="34" charset="0"/>
              <a:cs typeface="Arial" pitchFamily="34" charset="0"/>
            </a:endParaRPr>
          </a:p>
          <a:p>
            <a:r>
              <a:rPr lang="en-US" sz="2800" dirty="0" smtClean="0">
                <a:latin typeface="Arial" pitchFamily="34" charset="0"/>
                <a:cs typeface="Arial" pitchFamily="34" charset="0"/>
              </a:rPr>
              <a:t>District and Campus Coordinator Manual</a:t>
            </a:r>
          </a:p>
          <a:p>
            <a:r>
              <a:rPr lang="en-US" sz="2800" dirty="0" smtClean="0">
                <a:latin typeface="Arial" pitchFamily="34" charset="0"/>
                <a:cs typeface="Arial" pitchFamily="34" charset="0"/>
              </a:rPr>
              <a:t>Coordinator Manual Resources Webpage</a:t>
            </a:r>
          </a:p>
          <a:p>
            <a:r>
              <a:rPr lang="en-US" sz="2800" dirty="0" smtClean="0">
                <a:latin typeface="Arial" pitchFamily="34" charset="0"/>
                <a:cs typeface="Arial" pitchFamily="34" charset="0"/>
              </a:rPr>
              <a:t>TELPAS Manual for Raters and Test Administrators</a:t>
            </a:r>
          </a:p>
          <a:p>
            <a:r>
              <a:rPr lang="en-US" sz="2800" dirty="0" smtClean="0">
                <a:latin typeface="Arial" pitchFamily="34" charset="0"/>
                <a:cs typeface="Arial" pitchFamily="34" charset="0"/>
              </a:rPr>
              <a:t>TELPAS Resources Webpage </a:t>
            </a:r>
            <a:r>
              <a:rPr lang="en-US" sz="2800" dirty="0" err="1" smtClean="0">
                <a:latin typeface="Arial" pitchFamily="34" charset="0"/>
                <a:cs typeface="Arial" pitchFamily="34" charset="0"/>
              </a:rPr>
              <a:t>PowerPoints</a:t>
            </a:r>
            <a:endParaRPr lang="en-US" sz="2800" dirty="0" smtClean="0">
              <a:latin typeface="Arial" pitchFamily="34" charset="0"/>
              <a:cs typeface="Arial" pitchFamily="34" charset="0"/>
            </a:endParaRPr>
          </a:p>
          <a:p>
            <a:r>
              <a:rPr lang="en-US" sz="2800" dirty="0" smtClean="0">
                <a:latin typeface="Arial" pitchFamily="34" charset="0"/>
                <a:cs typeface="Arial" pitchFamily="34" charset="0"/>
              </a:rPr>
              <a:t>Assembling and Verifying Grades 2–12 Writing Collections (Optional Online Course in Texas </a:t>
            </a:r>
            <a:r>
              <a:rPr lang="en-US" sz="2800" dirty="0" err="1" smtClean="0">
                <a:latin typeface="Arial" pitchFamily="34" charset="0"/>
                <a:cs typeface="Arial" pitchFamily="34" charset="0"/>
              </a:rPr>
              <a:t>TrainingCenter</a:t>
            </a:r>
            <a:r>
              <a:rPr lang="en-US" sz="2800" dirty="0" smtClean="0">
                <a:latin typeface="Arial" pitchFamily="34" charset="0"/>
                <a:cs typeface="Arial" pitchFamily="34" charset="0"/>
              </a:rPr>
              <a:t>)</a:t>
            </a:r>
          </a:p>
          <a:p>
            <a:r>
              <a:rPr lang="en-US" sz="2800" dirty="0" smtClean="0">
                <a:latin typeface="Arial" pitchFamily="34" charset="0"/>
                <a:cs typeface="Arial" pitchFamily="34" charset="0"/>
              </a:rPr>
              <a:t>Coordinator’s and Rater’s User Guides for Online Holistic Rating Training</a:t>
            </a:r>
          </a:p>
          <a:p>
            <a:r>
              <a:rPr lang="en-US" sz="2800" dirty="0" smtClean="0">
                <a:latin typeface="Arial" pitchFamily="34" charset="0"/>
                <a:cs typeface="Arial" pitchFamily="34" charset="0"/>
              </a:rPr>
              <a:t>Educator Guide to TELPAS  </a:t>
            </a:r>
          </a:p>
          <a:p>
            <a:r>
              <a:rPr lang="en-US" sz="2800" dirty="0" smtClean="0">
                <a:latin typeface="Arial" pitchFamily="34" charset="0"/>
                <a:cs typeface="Arial" pitchFamily="34" charset="0"/>
              </a:rPr>
              <a:t>User’s Guide for Texas Assessment Management System</a:t>
            </a:r>
          </a:p>
          <a:p>
            <a:r>
              <a:rPr lang="en-US" sz="2800" dirty="0" smtClean="0">
                <a:latin typeface="Arial" pitchFamily="34" charset="0"/>
                <a:cs typeface="Arial" pitchFamily="34" charset="0"/>
              </a:rPr>
              <a:t>User Roles and Permissions for Texas Assessment Management System</a:t>
            </a:r>
          </a:p>
          <a:p>
            <a:r>
              <a:rPr lang="en-US" sz="2800" dirty="0" err="1" smtClean="0">
                <a:latin typeface="Arial" pitchFamily="34" charset="0"/>
                <a:cs typeface="Arial" pitchFamily="34" charset="0"/>
              </a:rPr>
              <a:t>TestNav</a:t>
            </a:r>
            <a:r>
              <a:rPr lang="en-US" sz="2800" dirty="0" smtClean="0">
                <a:latin typeface="Arial" pitchFamily="34" charset="0"/>
                <a:cs typeface="Arial" pitchFamily="34" charset="0"/>
              </a:rPr>
              <a:t> 7 Combined Technical Guide</a:t>
            </a:r>
          </a:p>
          <a:p>
            <a:r>
              <a:rPr lang="en-US" sz="2800" dirty="0" smtClean="0">
                <a:latin typeface="Arial" pitchFamily="34" charset="0"/>
                <a:cs typeface="Arial" pitchFamily="34" charset="0"/>
              </a:rPr>
              <a:t>Unified Texas Minimum System Requirements</a:t>
            </a:r>
          </a:p>
        </p:txBody>
      </p:sp>
    </p:spTree>
    <p:extLst>
      <p:ext uri="{BB962C8B-B14F-4D97-AF65-F5344CB8AC3E}">
        <p14:creationId xmlns:p14="http://schemas.microsoft.com/office/powerpoint/2010/main" val="105585540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lgn="ctr">
              <a:buNone/>
            </a:pPr>
            <a:r>
              <a:rPr lang="en-US" b="1" dirty="0" smtClean="0">
                <a:latin typeface="Arial" pitchFamily="34" charset="0"/>
                <a:cs typeface="Arial" pitchFamily="34" charset="0"/>
              </a:rPr>
              <a:t>Spring ELL Assessment Update TETN</a:t>
            </a:r>
            <a:endParaRPr lang="en-US" sz="2400" dirty="0" smtClean="0">
              <a:latin typeface="Arial" pitchFamily="34" charset="0"/>
              <a:cs typeface="Arial" pitchFamily="34" charset="0"/>
            </a:endParaRP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Topics will include:</a:t>
            </a:r>
          </a:p>
          <a:p>
            <a:pPr lvl="1"/>
            <a:r>
              <a:rPr lang="en-US" sz="2000" dirty="0" smtClean="0">
                <a:latin typeface="Arial" pitchFamily="34" charset="0"/>
                <a:cs typeface="Arial" pitchFamily="34" charset="0"/>
              </a:rPr>
              <a:t>additional data collection for TELPAS</a:t>
            </a:r>
          </a:p>
          <a:p>
            <a:pPr lvl="1"/>
            <a:r>
              <a:rPr lang="en-US" sz="2000" dirty="0" smtClean="0">
                <a:latin typeface="Arial" pitchFamily="34" charset="0"/>
                <a:cs typeface="Arial" pitchFamily="34" charset="0"/>
              </a:rPr>
              <a:t>STAAR L online tutorials</a:t>
            </a:r>
          </a:p>
          <a:p>
            <a:pPr lvl="1"/>
            <a:r>
              <a:rPr lang="en-US" sz="2000" dirty="0" smtClean="0">
                <a:latin typeface="Arial" pitchFamily="34" charset="0"/>
                <a:cs typeface="Arial" pitchFamily="34" charset="0"/>
              </a:rPr>
              <a:t>request process for paper administrations of TELPAS reading and STAAR L, including information on transcription of student responses</a:t>
            </a:r>
          </a:p>
          <a:p>
            <a:r>
              <a:rPr lang="en-US" sz="2400" dirty="0" smtClean="0">
                <a:latin typeface="Arial" pitchFamily="34" charset="0"/>
                <a:cs typeface="Arial" pitchFamily="34" charset="0"/>
              </a:rPr>
              <a:t>January 23, 2013 </a:t>
            </a:r>
          </a:p>
          <a:p>
            <a:r>
              <a:rPr lang="en-US" sz="2400" dirty="0" smtClean="0">
                <a:latin typeface="Arial" pitchFamily="34" charset="0"/>
                <a:cs typeface="Arial" pitchFamily="34" charset="0"/>
              </a:rPr>
              <a:t>9 a.m. to 1 p.m.</a:t>
            </a:r>
            <a:endParaRPr lang="en-US" sz="2400" dirty="0" smtClean="0">
              <a:solidFill>
                <a:srgbClr val="FF0000"/>
              </a:solidFill>
              <a:latin typeface="Arial" pitchFamily="34" charset="0"/>
              <a:cs typeface="Arial" pitchFamily="34" charset="0"/>
            </a:endParaRPr>
          </a:p>
          <a:p>
            <a:r>
              <a:rPr lang="en-US" sz="2400" dirty="0" smtClean="0">
                <a:latin typeface="Arial" pitchFamily="34" charset="0"/>
                <a:cs typeface="Arial" pitchFamily="34" charset="0"/>
              </a:rPr>
              <a:t>Open to ESCs and districts</a:t>
            </a:r>
            <a:endParaRPr lang="en-US" dirty="0" smtClean="0">
              <a:latin typeface="Arial" pitchFamily="34" charset="0"/>
              <a:cs typeface="Arial" pitchFamily="34" charset="0"/>
            </a:endParaRPr>
          </a:p>
          <a:p>
            <a:pPr algn="ctr">
              <a:buNone/>
            </a:pPr>
            <a:endParaRPr lang="en-US" dirty="0">
              <a:latin typeface="Arial" pitchFamily="34" charset="0"/>
              <a:cs typeface="Arial" pitchFamily="34" charset="0"/>
            </a:endParaRPr>
          </a:p>
        </p:txBody>
      </p:sp>
    </p:spTree>
    <p:extLst>
      <p:ext uri="{BB962C8B-B14F-4D97-AF65-F5344CB8AC3E}">
        <p14:creationId xmlns:p14="http://schemas.microsoft.com/office/powerpoint/2010/main" val="41222151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lgn="ctr">
              <a:buNone/>
            </a:pPr>
            <a:r>
              <a:rPr lang="en-US" b="1" dirty="0" smtClean="0">
                <a:latin typeface="Arial" pitchFamily="34" charset="0"/>
                <a:cs typeface="Arial" pitchFamily="34" charset="0"/>
              </a:rPr>
              <a:t>TETN Training on </a:t>
            </a:r>
            <a:br>
              <a:rPr lang="en-US" b="1" dirty="0" smtClean="0">
                <a:latin typeface="Arial" pitchFamily="34" charset="0"/>
                <a:cs typeface="Arial" pitchFamily="34" charset="0"/>
              </a:rPr>
            </a:br>
            <a:r>
              <a:rPr lang="en-US" b="1" dirty="0" smtClean="0">
                <a:latin typeface="Arial" pitchFamily="34" charset="0"/>
                <a:cs typeface="Arial" pitchFamily="34" charset="0"/>
              </a:rPr>
              <a:t>Linguistic Accommodations</a:t>
            </a:r>
          </a:p>
          <a:p>
            <a:pPr>
              <a:buNone/>
            </a:pP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For coordinators who will train test administrators on providing linguistic accommodations during testing</a:t>
            </a:r>
          </a:p>
          <a:p>
            <a:r>
              <a:rPr lang="en-US" sz="2400" dirty="0" smtClean="0">
                <a:latin typeface="Arial" pitchFamily="34" charset="0"/>
                <a:cs typeface="Arial" pitchFamily="34" charset="0"/>
              </a:rPr>
              <a:t>February 12, 2013</a:t>
            </a:r>
          </a:p>
          <a:p>
            <a:r>
              <a:rPr lang="en-US" sz="2400" dirty="0" smtClean="0">
                <a:latin typeface="Arial" pitchFamily="34" charset="0"/>
                <a:cs typeface="Arial" pitchFamily="34" charset="0"/>
              </a:rPr>
              <a:t>9 a.m. to 12 p.m.</a:t>
            </a:r>
            <a:endParaRPr lang="en-US" sz="2400" dirty="0" smtClean="0">
              <a:solidFill>
                <a:srgbClr val="FF0000"/>
              </a:solidFill>
              <a:latin typeface="Arial" pitchFamily="34" charset="0"/>
              <a:cs typeface="Arial" pitchFamily="34" charset="0"/>
            </a:endParaRPr>
          </a:p>
          <a:p>
            <a:r>
              <a:rPr lang="en-US" sz="2400" dirty="0" smtClean="0">
                <a:latin typeface="Arial" pitchFamily="34" charset="0"/>
                <a:cs typeface="Arial" pitchFamily="34" charset="0"/>
              </a:rPr>
              <a:t>Open to ESCs and districts</a:t>
            </a:r>
            <a:endParaRPr lang="en-US" dirty="0" smtClean="0">
              <a:latin typeface="Arial" pitchFamily="34" charset="0"/>
              <a:cs typeface="Arial" pitchFamily="34" charset="0"/>
            </a:endParaRPr>
          </a:p>
          <a:p>
            <a:pPr algn="ctr">
              <a:buNone/>
            </a:pPr>
            <a:endParaRPr lang="en-US" dirty="0">
              <a:latin typeface="Arial" pitchFamily="34" charset="0"/>
              <a:cs typeface="Arial" pitchFamily="34" charset="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algn="ctr">
              <a:buNone/>
            </a:pPr>
            <a:r>
              <a:rPr lang="en-US" b="1" dirty="0" smtClean="0">
                <a:latin typeface="Arial" pitchFamily="34" charset="0"/>
                <a:cs typeface="Arial" pitchFamily="34" charset="0"/>
              </a:rPr>
              <a:t>2012 Testing Conference Power Points</a:t>
            </a:r>
          </a:p>
          <a:p>
            <a:pPr algn="ctr">
              <a:buNone/>
            </a:pPr>
            <a:endParaRPr lang="en-US" b="1" dirty="0" smtClean="0">
              <a:latin typeface="Arial" pitchFamily="34" charset="0"/>
              <a:cs typeface="Arial" pitchFamily="34" charset="0"/>
            </a:endParaRPr>
          </a:p>
          <a:p>
            <a:r>
              <a:rPr lang="en-US" sz="2400" dirty="0" smtClean="0">
                <a:latin typeface="Arial" pitchFamily="34" charset="0"/>
                <a:cs typeface="Arial" pitchFamily="34" charset="0"/>
              </a:rPr>
              <a:t>Good sources of additional information</a:t>
            </a:r>
          </a:p>
          <a:p>
            <a:r>
              <a:rPr lang="en-US" sz="2400" dirty="0" smtClean="0">
                <a:latin typeface="Arial" pitchFamily="34" charset="0"/>
                <a:cs typeface="Arial" pitchFamily="34" charset="0"/>
              </a:rPr>
              <a:t>Available at </a:t>
            </a:r>
            <a:br>
              <a:rPr lang="en-US" sz="2400" dirty="0" smtClean="0">
                <a:latin typeface="Arial" pitchFamily="34" charset="0"/>
                <a:cs typeface="Arial" pitchFamily="34" charset="0"/>
              </a:rPr>
            </a:br>
            <a:r>
              <a:rPr lang="en-US" sz="2400" dirty="0" smtClean="0">
                <a:solidFill>
                  <a:srgbClr val="E24472"/>
                </a:solidFill>
                <a:latin typeface="Arial" pitchFamily="34" charset="0"/>
                <a:cs typeface="Arial" pitchFamily="34" charset="0"/>
                <a:hlinkClick r:id="rId2"/>
              </a:rPr>
              <a:t>http://www.tea.state.tx.us/student.assessment/tac/</a:t>
            </a:r>
            <a:r>
              <a:rPr lang="en-US" sz="2400" dirty="0" smtClean="0">
                <a:solidFill>
                  <a:srgbClr val="E24472"/>
                </a:solidFill>
                <a:latin typeface="Arial" pitchFamily="34" charset="0"/>
                <a:cs typeface="Arial" pitchFamily="34" charset="0"/>
              </a:rPr>
              <a:t> </a:t>
            </a:r>
          </a:p>
          <a:p>
            <a:endParaRPr lang="en-US" dirty="0" smtClean="0">
              <a:latin typeface="Arial" pitchFamily="34" charset="0"/>
              <a:cs typeface="Arial" pitchFamily="34" charset="0"/>
            </a:endParaRPr>
          </a:p>
          <a:p>
            <a:pPr algn="ctr">
              <a:buNone/>
            </a:pPr>
            <a:endParaRPr lang="en-US" dirty="0">
              <a:latin typeface="Arial" pitchFamily="34" charset="0"/>
              <a:cs typeface="Arial" pitchFamily="34" charset="0"/>
            </a:endParaRPr>
          </a:p>
        </p:txBody>
      </p:sp>
    </p:spTree>
    <p:extLst>
      <p:ext uri="{BB962C8B-B14F-4D97-AF65-F5344CB8AC3E}">
        <p14:creationId xmlns:p14="http://schemas.microsoft.com/office/powerpoint/2010/main" val="321464844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3 Assessment-Disabilities-DIVIDER.jpg"/>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200840009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3" cstate="print"/>
          <a:srcRect l="31884" t="36459" r="35156" b="30208"/>
          <a:stretch>
            <a:fillRect/>
          </a:stretch>
        </p:blipFill>
        <p:spPr bwMode="auto">
          <a:xfrm>
            <a:off x="1143000" y="1066800"/>
            <a:ext cx="3200400" cy="2434996"/>
          </a:xfrm>
          <a:prstGeom prst="rect">
            <a:avLst/>
          </a:prstGeom>
          <a:noFill/>
          <a:ln w="76200">
            <a:solidFill>
              <a:srgbClr val="C00000"/>
            </a:solidFill>
            <a:miter lim="800000"/>
            <a:headEnd/>
            <a:tailEnd/>
          </a:ln>
        </p:spPr>
      </p:pic>
      <p:pic>
        <p:nvPicPr>
          <p:cNvPr id="4" name="Picture 15"/>
          <p:cNvPicPr>
            <a:picLocks noChangeAspect="1" noChangeArrowheads="1"/>
          </p:cNvPicPr>
          <p:nvPr/>
        </p:nvPicPr>
        <p:blipFill>
          <a:blip r:embed="rId4" cstate="print"/>
          <a:srcRect l="20313" t="13542" r="14063" b="15625"/>
          <a:stretch>
            <a:fillRect/>
          </a:stretch>
        </p:blipFill>
        <p:spPr bwMode="auto">
          <a:xfrm>
            <a:off x="4419600" y="1752600"/>
            <a:ext cx="3505200" cy="2310586"/>
          </a:xfrm>
          <a:prstGeom prst="rect">
            <a:avLst/>
          </a:prstGeom>
          <a:noFill/>
          <a:ln w="76200">
            <a:solidFill>
              <a:srgbClr val="C00000"/>
            </a:solidFill>
            <a:miter lim="800000"/>
            <a:headEnd/>
            <a:tailEnd/>
          </a:ln>
        </p:spPr>
      </p:pic>
      <p:sp>
        <p:nvSpPr>
          <p:cNvPr id="5" name="TextBox 4"/>
          <p:cNvSpPr txBox="1"/>
          <p:nvPr/>
        </p:nvSpPr>
        <p:spPr>
          <a:xfrm>
            <a:off x="1219200" y="4495800"/>
            <a:ext cx="6781800" cy="1384995"/>
          </a:xfrm>
          <a:prstGeom prst="rect">
            <a:avLst/>
          </a:prstGeom>
          <a:noFill/>
        </p:spPr>
        <p:txBody>
          <a:bodyPr wrap="square" rtlCol="0">
            <a:spAutoFit/>
          </a:bodyPr>
          <a:lstStyle/>
          <a:p>
            <a:pPr algn="ctr"/>
            <a:r>
              <a:rPr lang="en-US" sz="2800" b="1" dirty="0" smtClean="0">
                <a:solidFill>
                  <a:srgbClr val="285845"/>
                </a:solidFill>
              </a:rPr>
              <a:t>STAAR Alternate is the state assessment for students with significant cognitive disabilities.</a:t>
            </a:r>
            <a:endParaRPr lang="en-US" sz="2800" b="1" dirty="0">
              <a:solidFill>
                <a:srgbClr val="285845"/>
              </a:solidFill>
            </a:endParaRPr>
          </a:p>
        </p:txBody>
      </p:sp>
    </p:spTree>
    <p:extLst>
      <p:ext uri="{BB962C8B-B14F-4D97-AF65-F5344CB8AC3E}">
        <p14:creationId xmlns:p14="http://schemas.microsoft.com/office/powerpoint/2010/main" val="39773674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Autofit/>
          </a:bodyPr>
          <a:lstStyle/>
          <a:p>
            <a:pPr algn="ctr">
              <a:spcBef>
                <a:spcPts val="0"/>
              </a:spcBef>
              <a:buNone/>
            </a:pPr>
            <a:r>
              <a:rPr lang="en-US" sz="2400" b="1" dirty="0" smtClean="0"/>
              <a:t>Violation of Security and Confidentiality of Assessments </a:t>
            </a:r>
          </a:p>
          <a:p>
            <a:pPr>
              <a:buNone/>
            </a:pPr>
            <a:endParaRPr lang="en-US" sz="400" i="1" dirty="0" smtClean="0"/>
          </a:p>
          <a:p>
            <a:pPr>
              <a:buNone/>
            </a:pPr>
            <a:endParaRPr lang="en-US" sz="1000" dirty="0" smtClean="0"/>
          </a:p>
          <a:p>
            <a:pPr>
              <a:buNone/>
            </a:pPr>
            <a:r>
              <a:rPr lang="en-US" sz="2400" dirty="0" smtClean="0"/>
              <a:t>Conduct that constitutes a severe violation of test administration procedures (serious irregularities) may include the actions listed below.    </a:t>
            </a:r>
          </a:p>
          <a:p>
            <a:pPr>
              <a:buNone/>
            </a:pPr>
            <a:endParaRPr lang="en-US" sz="1400" dirty="0" smtClean="0"/>
          </a:p>
          <a:p>
            <a:r>
              <a:rPr lang="en-US" sz="2000" i="1" dirty="0" smtClean="0"/>
              <a:t>Viewing a test before, during, or after an assessment unless specifically directed to do so </a:t>
            </a:r>
          </a:p>
          <a:p>
            <a:pPr>
              <a:lnSpc>
                <a:spcPct val="150000"/>
              </a:lnSpc>
            </a:pPr>
            <a:r>
              <a:rPr lang="en-US" sz="2000" i="1" dirty="0" smtClean="0"/>
              <a:t>Duplicating secure material </a:t>
            </a:r>
          </a:p>
          <a:p>
            <a:pPr>
              <a:lnSpc>
                <a:spcPct val="150000"/>
              </a:lnSpc>
            </a:pPr>
            <a:r>
              <a:rPr lang="en-US" sz="2000" i="1" dirty="0" smtClean="0"/>
              <a:t>Disclosing the contents of any portion of a secure test</a:t>
            </a:r>
          </a:p>
          <a:p>
            <a:pPr>
              <a:buNone/>
            </a:pPr>
            <a:endParaRPr lang="en-US" sz="2400" i="1" dirty="0" smtClean="0"/>
          </a:p>
        </p:txBody>
      </p:sp>
      <p:sp>
        <p:nvSpPr>
          <p:cNvPr id="3" name="TextBox 2"/>
          <p:cNvSpPr txBox="1"/>
          <p:nvPr/>
        </p:nvSpPr>
        <p:spPr>
          <a:xfrm>
            <a:off x="2514600" y="152400"/>
            <a:ext cx="4114800" cy="461665"/>
          </a:xfrm>
          <a:prstGeom prst="rect">
            <a:avLst/>
          </a:prstGeom>
          <a:noFill/>
        </p:spPr>
        <p:txBody>
          <a:bodyPr wrap="square" rtlCol="0">
            <a:spAutoFit/>
          </a:bodyPr>
          <a:lstStyle/>
          <a:p>
            <a:pPr algn="r"/>
            <a:r>
              <a:rPr lang="en-US" sz="2400" b="1" dirty="0" smtClean="0">
                <a:solidFill>
                  <a:prstClr val="black"/>
                </a:solidFill>
              </a:rPr>
              <a:t>Security</a:t>
            </a:r>
            <a:r>
              <a:rPr lang="en-US" sz="2400" dirty="0" smtClean="0">
                <a:solidFill>
                  <a:prstClr val="black"/>
                </a:solidFill>
              </a:rPr>
              <a:t> </a:t>
            </a:r>
            <a:r>
              <a:rPr lang="en-US" sz="2400" b="1" dirty="0" smtClean="0">
                <a:solidFill>
                  <a:prstClr val="black"/>
                </a:solidFill>
              </a:rPr>
              <a:t>Supplement</a:t>
            </a:r>
            <a:r>
              <a:rPr lang="en-US" sz="2400" dirty="0" smtClean="0">
                <a:solidFill>
                  <a:prstClr val="black"/>
                </a:solidFill>
              </a:rPr>
              <a:t> </a:t>
            </a:r>
            <a:endParaRPr lang="en-US" sz="2400" dirty="0">
              <a:solidFill>
                <a:prstClr val="black"/>
              </a:solidFill>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noGrp="1" noChangeArrowheads="1"/>
          </p:cNvSpPr>
          <p:nvPr>
            <p:ph idx="1"/>
          </p:nvPr>
        </p:nvSpPr>
        <p:spPr bwMode="auto">
          <a:xfrm>
            <a:off x="457200" y="1066800"/>
            <a:ext cx="8229600" cy="4721292"/>
          </a:xfrm>
          <a:prstGeom prst="rect">
            <a:avLst/>
          </a:prstGeom>
          <a:solidFill>
            <a:schemeClr val="accent3">
              <a:lumMod val="20000"/>
              <a:lumOff val="80000"/>
            </a:schemeClr>
          </a:solidFill>
          <a:ln w="9525">
            <a:noFill/>
            <a:miter lim="800000"/>
            <a:headEnd/>
            <a:tailEnd/>
          </a:ln>
        </p:spPr>
        <p:txBody>
          <a:bodyPr>
            <a:spAutoFit/>
          </a:bodyPr>
          <a:lstStyle/>
          <a:p>
            <a:pPr>
              <a:buFont typeface="Wingdings" pitchFamily="2" charset="2"/>
              <a:buChar char="§"/>
            </a:pPr>
            <a:r>
              <a:rPr lang="en-US" sz="2000" b="1" dirty="0" smtClean="0">
                <a:latin typeface="Verdana" pitchFamily="34" charset="0"/>
              </a:rPr>
              <a:t>Check </a:t>
            </a:r>
            <a:r>
              <a:rPr lang="en-US" sz="2000" b="1" dirty="0">
                <a:latin typeface="Verdana" pitchFamily="34" charset="0"/>
              </a:rPr>
              <a:t>to see if any recent ARD decisions </a:t>
            </a:r>
            <a:r>
              <a:rPr lang="en-US" sz="2000" b="1" dirty="0" smtClean="0">
                <a:latin typeface="Verdana" pitchFamily="34" charset="0"/>
              </a:rPr>
              <a:t>have </a:t>
            </a:r>
            <a:r>
              <a:rPr lang="en-US" sz="2000" b="1" dirty="0">
                <a:latin typeface="Verdana" pitchFamily="34" charset="0"/>
              </a:rPr>
              <a:t>been made that would affect how the </a:t>
            </a:r>
            <a:r>
              <a:rPr lang="en-US" sz="2000" b="1" dirty="0" smtClean="0">
                <a:latin typeface="Verdana" pitchFamily="34" charset="0"/>
              </a:rPr>
              <a:t>student </a:t>
            </a:r>
            <a:r>
              <a:rPr lang="en-US" sz="2000" b="1" dirty="0">
                <a:latin typeface="Verdana" pitchFamily="34" charset="0"/>
              </a:rPr>
              <a:t>assignments are set up in the </a:t>
            </a:r>
            <a:r>
              <a:rPr lang="en-US" sz="2000" b="1" dirty="0" smtClean="0">
                <a:latin typeface="Verdana" pitchFamily="34" charset="0"/>
              </a:rPr>
              <a:t>system</a:t>
            </a:r>
          </a:p>
          <a:p>
            <a:pPr>
              <a:buFont typeface="Wingdings" pitchFamily="2" charset="2"/>
              <a:buChar char="§"/>
            </a:pPr>
            <a:endParaRPr lang="en-US" sz="800" b="1" dirty="0">
              <a:latin typeface="Verdana" pitchFamily="34" charset="0"/>
            </a:endParaRPr>
          </a:p>
          <a:p>
            <a:pPr>
              <a:buFont typeface="Wingdings" pitchFamily="2" charset="2"/>
              <a:buChar char="§"/>
            </a:pPr>
            <a:r>
              <a:rPr lang="en-US" sz="2000" b="1" dirty="0" smtClean="0">
                <a:latin typeface="Verdana" pitchFamily="34" charset="0"/>
              </a:rPr>
              <a:t>Ensure that student </a:t>
            </a:r>
            <a:r>
              <a:rPr lang="en-US" sz="2000" b="1" dirty="0">
                <a:latin typeface="Verdana" pitchFamily="34" charset="0"/>
              </a:rPr>
              <a:t>assessments </a:t>
            </a:r>
            <a:r>
              <a:rPr lang="en-US" sz="2000" b="1" dirty="0" smtClean="0">
                <a:latin typeface="Verdana" pitchFamily="34" charset="0"/>
              </a:rPr>
              <a:t>are linked </a:t>
            </a:r>
            <a:r>
              <a:rPr lang="en-US" sz="2000" b="1" dirty="0">
                <a:latin typeface="Verdana" pitchFamily="34" charset="0"/>
              </a:rPr>
              <a:t>to </a:t>
            </a:r>
            <a:r>
              <a:rPr lang="en-US" sz="2000" b="1" dirty="0" smtClean="0">
                <a:latin typeface="Verdana" pitchFamily="34" charset="0"/>
              </a:rPr>
              <a:t>the appropriate </a:t>
            </a:r>
            <a:r>
              <a:rPr lang="en-US" sz="2000" b="1" dirty="0">
                <a:latin typeface="Verdana" pitchFamily="34" charset="0"/>
              </a:rPr>
              <a:t>alternate assessment teacher </a:t>
            </a:r>
            <a:r>
              <a:rPr lang="en-US" sz="2000" b="1" dirty="0" smtClean="0">
                <a:latin typeface="Verdana" pitchFamily="34" charset="0"/>
              </a:rPr>
              <a:t>in the Assessment Management System so evaluations </a:t>
            </a:r>
            <a:r>
              <a:rPr lang="en-US" sz="2000" b="1" dirty="0">
                <a:latin typeface="Verdana" pitchFamily="34" charset="0"/>
              </a:rPr>
              <a:t>can </a:t>
            </a:r>
            <a:r>
              <a:rPr lang="en-US" sz="2000" b="1" dirty="0" smtClean="0">
                <a:latin typeface="Verdana" pitchFamily="34" charset="0"/>
              </a:rPr>
              <a:t>begin</a:t>
            </a:r>
          </a:p>
          <a:p>
            <a:pPr>
              <a:buFont typeface="Wingdings" pitchFamily="2" charset="2"/>
              <a:buChar char="§"/>
            </a:pPr>
            <a:endParaRPr lang="en-US" sz="800" b="1" dirty="0" smtClean="0">
              <a:latin typeface="Verdana" pitchFamily="34" charset="0"/>
            </a:endParaRPr>
          </a:p>
          <a:p>
            <a:pPr>
              <a:buFont typeface="Wingdings" pitchFamily="2" charset="2"/>
              <a:buChar char="§"/>
            </a:pPr>
            <a:r>
              <a:rPr lang="en-US" sz="2000" b="1" dirty="0" smtClean="0">
                <a:latin typeface="Verdana" pitchFamily="34" charset="0"/>
              </a:rPr>
              <a:t>Unregister </a:t>
            </a:r>
            <a:r>
              <a:rPr lang="en-US" sz="2000" b="1" dirty="0">
                <a:latin typeface="Verdana" pitchFamily="34" charset="0"/>
              </a:rPr>
              <a:t>any students no longer being assessed </a:t>
            </a:r>
            <a:r>
              <a:rPr lang="en-US" sz="2000" b="1" dirty="0" smtClean="0">
                <a:latin typeface="Verdana" pitchFamily="34" charset="0"/>
              </a:rPr>
              <a:t>with </a:t>
            </a:r>
            <a:r>
              <a:rPr lang="en-US" sz="2000" b="1" dirty="0">
                <a:latin typeface="Verdana" pitchFamily="34" charset="0"/>
              </a:rPr>
              <a:t>STAAR </a:t>
            </a:r>
            <a:r>
              <a:rPr lang="en-US" sz="2000" b="1" dirty="0" smtClean="0">
                <a:latin typeface="Verdana" pitchFamily="34" charset="0"/>
              </a:rPr>
              <a:t>Alternate and add any </a:t>
            </a:r>
            <a:r>
              <a:rPr lang="en-US" sz="2000" b="1" dirty="0">
                <a:latin typeface="Verdana" pitchFamily="34" charset="0"/>
              </a:rPr>
              <a:t>new students or </a:t>
            </a:r>
            <a:r>
              <a:rPr lang="en-US" sz="2000" b="1" dirty="0" smtClean="0">
                <a:latin typeface="Verdana" pitchFamily="34" charset="0"/>
              </a:rPr>
              <a:t>alternate assessment teachers</a:t>
            </a:r>
          </a:p>
          <a:p>
            <a:pPr>
              <a:buFont typeface="Wingdings" pitchFamily="2" charset="2"/>
              <a:buChar char="§"/>
            </a:pPr>
            <a:endParaRPr lang="en-US" sz="800" b="1" dirty="0">
              <a:latin typeface="Verdana" pitchFamily="34" charset="0"/>
            </a:endParaRPr>
          </a:p>
          <a:p>
            <a:pPr>
              <a:buFont typeface="Wingdings" pitchFamily="2" charset="2"/>
              <a:buChar char="§"/>
            </a:pPr>
            <a:r>
              <a:rPr lang="en-US" sz="2000" b="1" dirty="0" smtClean="0">
                <a:latin typeface="Verdana" pitchFamily="34" charset="0"/>
              </a:rPr>
              <a:t>Ensure that all </a:t>
            </a:r>
            <a:r>
              <a:rPr lang="en-US" sz="2000" b="1" dirty="0">
                <a:latin typeface="Verdana" pitchFamily="34" charset="0"/>
              </a:rPr>
              <a:t>test administrators </a:t>
            </a:r>
            <a:r>
              <a:rPr lang="en-US" sz="2000" b="1" dirty="0" smtClean="0">
                <a:latin typeface="Verdana" pitchFamily="34" charset="0"/>
              </a:rPr>
              <a:t>have completed </a:t>
            </a:r>
            <a:r>
              <a:rPr lang="en-US" sz="2000" b="1" dirty="0">
                <a:latin typeface="Verdana" pitchFamily="34" charset="0"/>
              </a:rPr>
              <a:t>all required training before access </a:t>
            </a:r>
            <a:r>
              <a:rPr lang="en-US" sz="2000" b="1" dirty="0" smtClean="0">
                <a:latin typeface="Verdana" pitchFamily="34" charset="0"/>
              </a:rPr>
              <a:t>to the Assessment Management System </a:t>
            </a:r>
            <a:r>
              <a:rPr lang="en-US" sz="2000" b="1" dirty="0">
                <a:latin typeface="Verdana" pitchFamily="34" charset="0"/>
              </a:rPr>
              <a:t>is provided</a:t>
            </a:r>
          </a:p>
        </p:txBody>
      </p:sp>
      <p:sp>
        <p:nvSpPr>
          <p:cNvPr id="4" name="TextBox 6"/>
          <p:cNvSpPr txBox="1">
            <a:spLocks noChangeArrowheads="1"/>
          </p:cNvSpPr>
          <p:nvPr/>
        </p:nvSpPr>
        <p:spPr bwMode="auto">
          <a:xfrm>
            <a:off x="304800" y="5791200"/>
            <a:ext cx="8534400" cy="307777"/>
          </a:xfrm>
          <a:prstGeom prst="rect">
            <a:avLst/>
          </a:prstGeom>
          <a:solidFill>
            <a:srgbClr val="C13F4B"/>
          </a:solidFill>
          <a:ln w="9525">
            <a:noFill/>
            <a:miter lim="800000"/>
            <a:headEnd/>
            <a:tailEnd/>
          </a:ln>
        </p:spPr>
        <p:txBody>
          <a:bodyPr wrap="square">
            <a:spAutoFit/>
          </a:bodyPr>
          <a:lstStyle/>
          <a:p>
            <a:pPr algn="ctr"/>
            <a:r>
              <a:rPr lang="en-US" sz="1400" b="1" dirty="0">
                <a:solidFill>
                  <a:prstClr val="white"/>
                </a:solidFill>
                <a:latin typeface="Verdana" pitchFamily="34" charset="0"/>
              </a:rPr>
              <a:t>Have the alternate assessment teacher verify the grade level and courses!</a:t>
            </a:r>
          </a:p>
        </p:txBody>
      </p:sp>
      <p:sp>
        <p:nvSpPr>
          <p:cNvPr id="5" name="TextBox 4"/>
          <p:cNvSpPr txBox="1"/>
          <p:nvPr/>
        </p:nvSpPr>
        <p:spPr>
          <a:xfrm>
            <a:off x="5181600" y="685800"/>
            <a:ext cx="3810000" cy="338554"/>
          </a:xfrm>
          <a:prstGeom prst="rect">
            <a:avLst/>
          </a:prstGeom>
          <a:solidFill>
            <a:schemeClr val="tx1"/>
          </a:solidFill>
        </p:spPr>
        <p:txBody>
          <a:bodyPr wrap="square" rtlCol="0">
            <a:spAutoFit/>
          </a:bodyPr>
          <a:lstStyle/>
          <a:p>
            <a:r>
              <a:rPr lang="en-US" sz="1600" b="1" dirty="0" smtClean="0">
                <a:solidFill>
                  <a:prstClr val="white"/>
                </a:solidFill>
                <a:latin typeface="Verdana" pitchFamily="34" charset="0"/>
              </a:rPr>
              <a:t>Monitoring Test Assignments</a:t>
            </a:r>
            <a:endParaRPr lang="en-US" sz="1600" b="1" dirty="0">
              <a:solidFill>
                <a:prstClr val="white"/>
              </a:solidFill>
              <a:latin typeface="Verdana" pitchFamily="34" charset="0"/>
            </a:endParaRPr>
          </a:p>
        </p:txBody>
      </p:sp>
      <p:sp>
        <p:nvSpPr>
          <p:cNvPr id="6" name="TextBox 5"/>
          <p:cNvSpPr txBox="1"/>
          <p:nvPr/>
        </p:nvSpPr>
        <p:spPr>
          <a:xfrm>
            <a:off x="152400" y="685800"/>
            <a:ext cx="4648200" cy="307777"/>
          </a:xfrm>
          <a:prstGeom prst="rect">
            <a:avLst/>
          </a:prstGeom>
          <a:solidFill>
            <a:schemeClr val="accent2"/>
          </a:solidFill>
        </p:spPr>
        <p:txBody>
          <a:bodyPr wrap="square" rtlCol="0">
            <a:spAutoFit/>
          </a:bodyPr>
          <a:lstStyle/>
          <a:p>
            <a:r>
              <a:rPr lang="en-US" sz="1400" b="1" dirty="0" smtClean="0">
                <a:solidFill>
                  <a:prstClr val="white"/>
                </a:solidFill>
                <a:latin typeface="Verdana" pitchFamily="34" charset="0"/>
              </a:rPr>
              <a:t>Assessment Window January 7</a:t>
            </a:r>
            <a:r>
              <a:rPr lang="en-US" sz="1400" b="1" baseline="30000" dirty="0" smtClean="0">
                <a:solidFill>
                  <a:prstClr val="white"/>
                </a:solidFill>
                <a:latin typeface="Verdana" pitchFamily="34" charset="0"/>
              </a:rPr>
              <a:t>th</a:t>
            </a:r>
            <a:r>
              <a:rPr lang="en-US" sz="1400" b="1" dirty="0" smtClean="0">
                <a:solidFill>
                  <a:prstClr val="white"/>
                </a:solidFill>
                <a:latin typeface="Verdana" pitchFamily="34" charset="0"/>
              </a:rPr>
              <a:t> -April 19th</a:t>
            </a:r>
            <a:endParaRPr lang="en-US" sz="1400" b="1" dirty="0">
              <a:solidFill>
                <a:prstClr val="white"/>
              </a:solidFill>
              <a:latin typeface="Verdana" pitchFamily="34" charset="0"/>
            </a:endParaRPr>
          </a:p>
        </p:txBody>
      </p:sp>
    </p:spTree>
    <p:extLst>
      <p:ext uri="{BB962C8B-B14F-4D97-AF65-F5344CB8AC3E}">
        <p14:creationId xmlns:p14="http://schemas.microsoft.com/office/powerpoint/2010/main" val="105709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strVal val="#ppt_w*0.70"/>
                                          </p:val>
                                        </p:tav>
                                        <p:tav tm="100000">
                                          <p:val>
                                            <p:strVal val="#ppt_w"/>
                                          </p:val>
                                        </p:tav>
                                      </p:tavLst>
                                    </p:anim>
                                    <p:anim calcmode="lin" valueType="num">
                                      <p:cBhvr>
                                        <p:cTn id="28" dur="1000" fill="hold"/>
                                        <p:tgtEl>
                                          <p:spTgt spid="4"/>
                                        </p:tgtEl>
                                        <p:attrNameLst>
                                          <p:attrName>ppt_h</p:attrName>
                                        </p:attrNameLst>
                                      </p:cBhvr>
                                      <p:tavLst>
                                        <p:tav tm="0">
                                          <p:val>
                                            <p:strVal val="#ppt_h"/>
                                          </p:val>
                                        </p:tav>
                                        <p:tav tm="100000">
                                          <p:val>
                                            <p:strVal val="#ppt_h"/>
                                          </p:val>
                                        </p:tav>
                                      </p:tavLst>
                                    </p:anim>
                                    <p:animEffect transition="in" filter="fade">
                                      <p:cBhvr>
                                        <p:cTn id="2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noGrp="1" noChangeArrowheads="1"/>
          </p:cNvSpPr>
          <p:nvPr>
            <p:ph idx="1"/>
          </p:nvPr>
        </p:nvSpPr>
        <p:spPr bwMode="auto">
          <a:xfrm>
            <a:off x="457200" y="914401"/>
            <a:ext cx="8229600" cy="1126462"/>
          </a:xfrm>
          <a:prstGeom prst="rect">
            <a:avLst/>
          </a:prstGeom>
          <a:solidFill>
            <a:schemeClr val="accent3">
              <a:lumMod val="20000"/>
              <a:lumOff val="80000"/>
            </a:schemeClr>
          </a:solidFill>
          <a:ln w="38100">
            <a:noFill/>
            <a:miter lim="800000"/>
            <a:headEnd/>
            <a:tailEnd/>
          </a:ln>
        </p:spPr>
        <p:txBody>
          <a:bodyPr wrap="square">
            <a:spAutoFit/>
          </a:bodyPr>
          <a:lstStyle/>
          <a:p>
            <a:pPr>
              <a:buNone/>
            </a:pPr>
            <a:r>
              <a:rPr lang="en-US" sz="1600" b="1" dirty="0" smtClean="0">
                <a:latin typeface="Verdana" pitchFamily="34" charset="0"/>
              </a:rPr>
              <a:t>New Feature:</a:t>
            </a:r>
          </a:p>
          <a:p>
            <a:pPr>
              <a:buNone/>
            </a:pPr>
            <a:r>
              <a:rPr lang="en-US" sz="1600" b="1" dirty="0" smtClean="0">
                <a:latin typeface="Verdana" pitchFamily="34" charset="0"/>
              </a:rPr>
              <a:t>     When a </a:t>
            </a:r>
            <a:r>
              <a:rPr lang="en-US" sz="1600" b="1" i="1" dirty="0" smtClean="0">
                <a:solidFill>
                  <a:srgbClr val="C00000"/>
                </a:solidFill>
                <a:latin typeface="Verdana" pitchFamily="34" charset="0"/>
              </a:rPr>
              <a:t>registered</a:t>
            </a:r>
            <a:r>
              <a:rPr lang="en-US" sz="1600" b="1" dirty="0" smtClean="0">
                <a:latin typeface="Verdana" pitchFamily="34" charset="0"/>
              </a:rPr>
              <a:t> student’s records are moved to another district due to a student transfer, an </a:t>
            </a:r>
            <a:r>
              <a:rPr lang="en-US" sz="1600" b="1" dirty="0">
                <a:latin typeface="Verdana" pitchFamily="34" charset="0"/>
              </a:rPr>
              <a:t>email will be sent to the District Testing </a:t>
            </a:r>
            <a:r>
              <a:rPr lang="en-US" sz="1600" b="1" dirty="0" smtClean="0">
                <a:latin typeface="Verdana" pitchFamily="34" charset="0"/>
              </a:rPr>
              <a:t>Coordinator at the previous district.</a:t>
            </a:r>
            <a:endParaRPr lang="en-US" sz="1600" b="1" dirty="0">
              <a:latin typeface="Verdana" pitchFamily="34" charset="0"/>
            </a:endParaRPr>
          </a:p>
        </p:txBody>
      </p:sp>
      <p:sp>
        <p:nvSpPr>
          <p:cNvPr id="4" name="TextBox 3"/>
          <p:cNvSpPr txBox="1"/>
          <p:nvPr/>
        </p:nvSpPr>
        <p:spPr>
          <a:xfrm>
            <a:off x="838200" y="2286000"/>
            <a:ext cx="5257800" cy="34163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a:spAutoFit/>
          </a:bodyPr>
          <a:lstStyle/>
          <a:p>
            <a:pPr>
              <a:defRPr/>
            </a:pPr>
            <a:r>
              <a:rPr lang="en-US" sz="1200" b="1" dirty="0">
                <a:solidFill>
                  <a:prstClr val="black"/>
                </a:solidFill>
                <a:latin typeface="Verdana" pitchFamily="34" charset="0"/>
                <a:cs typeface="Times New Roman" pitchFamily="18" charset="0"/>
              </a:rPr>
              <a:t>To the District Testing Coordinator Addressed:</a:t>
            </a:r>
            <a:br>
              <a:rPr lang="en-US" sz="1200" b="1" dirty="0">
                <a:solidFill>
                  <a:prstClr val="black"/>
                </a:solidFill>
                <a:latin typeface="Verdana" pitchFamily="34" charset="0"/>
                <a:cs typeface="Times New Roman" pitchFamily="18" charset="0"/>
              </a:rPr>
            </a:br>
            <a:r>
              <a:rPr lang="en-US" sz="1200" b="1" dirty="0">
                <a:solidFill>
                  <a:prstClr val="black"/>
                </a:solidFill>
                <a:latin typeface="Verdana" pitchFamily="34" charset="0"/>
                <a:cs typeface="Times New Roman" pitchFamily="18" charset="0"/>
              </a:rPr>
              <a:t/>
            </a:r>
            <a:br>
              <a:rPr lang="en-US" sz="1200" b="1" dirty="0">
                <a:solidFill>
                  <a:prstClr val="black"/>
                </a:solidFill>
                <a:latin typeface="Verdana" pitchFamily="34" charset="0"/>
                <a:cs typeface="Times New Roman" pitchFamily="18" charset="0"/>
              </a:rPr>
            </a:br>
            <a:r>
              <a:rPr lang="en-US" sz="1200" b="1" dirty="0">
                <a:solidFill>
                  <a:prstClr val="black"/>
                </a:solidFill>
                <a:latin typeface="Verdana" pitchFamily="34" charset="0"/>
                <a:cs typeface="Times New Roman" pitchFamily="18" charset="0"/>
              </a:rPr>
              <a:t>This email is to inform you that a STAAR Alternate test assignment for a student has been moved from your district. No further action is needed from you at this time. </a:t>
            </a:r>
            <a:br>
              <a:rPr lang="en-US" sz="1200" b="1" dirty="0">
                <a:solidFill>
                  <a:prstClr val="black"/>
                </a:solidFill>
                <a:latin typeface="Verdana" pitchFamily="34" charset="0"/>
                <a:cs typeface="Times New Roman" pitchFamily="18" charset="0"/>
              </a:rPr>
            </a:br>
            <a:r>
              <a:rPr lang="en-US" sz="1200" b="1" dirty="0">
                <a:solidFill>
                  <a:prstClr val="black"/>
                </a:solidFill>
                <a:latin typeface="Verdana" pitchFamily="34" charset="0"/>
                <a:cs typeface="Times New Roman" pitchFamily="18" charset="0"/>
              </a:rPr>
              <a:t/>
            </a:r>
            <a:br>
              <a:rPr lang="en-US" sz="1200" b="1" dirty="0">
                <a:solidFill>
                  <a:prstClr val="black"/>
                </a:solidFill>
                <a:latin typeface="Verdana" pitchFamily="34" charset="0"/>
                <a:cs typeface="Times New Roman" pitchFamily="18" charset="0"/>
              </a:rPr>
            </a:br>
            <a:r>
              <a:rPr lang="en-US" sz="1200" b="1" dirty="0">
                <a:solidFill>
                  <a:prstClr val="black"/>
                </a:solidFill>
                <a:latin typeface="Verdana" pitchFamily="34" charset="0"/>
                <a:cs typeface="Times New Roman" pitchFamily="18" charset="0"/>
              </a:rPr>
              <a:t>Student Name: First Last</a:t>
            </a:r>
            <a:br>
              <a:rPr lang="en-US" sz="1200" b="1" dirty="0">
                <a:solidFill>
                  <a:prstClr val="black"/>
                </a:solidFill>
                <a:latin typeface="Verdana" pitchFamily="34" charset="0"/>
                <a:cs typeface="Times New Roman" pitchFamily="18" charset="0"/>
              </a:rPr>
            </a:br>
            <a:r>
              <a:rPr lang="en-US" sz="1200" b="1" dirty="0">
                <a:solidFill>
                  <a:prstClr val="black"/>
                </a:solidFill>
                <a:latin typeface="Verdana" pitchFamily="34" charset="0"/>
                <a:cs typeface="Times New Roman" pitchFamily="18" charset="0"/>
              </a:rPr>
              <a:t>Campus: Example School</a:t>
            </a:r>
            <a:br>
              <a:rPr lang="en-US" sz="1200" b="1" dirty="0">
                <a:solidFill>
                  <a:prstClr val="black"/>
                </a:solidFill>
                <a:latin typeface="Verdana" pitchFamily="34" charset="0"/>
                <a:cs typeface="Times New Roman" pitchFamily="18" charset="0"/>
              </a:rPr>
            </a:br>
            <a:r>
              <a:rPr lang="en-US" sz="1200" b="1" dirty="0">
                <a:solidFill>
                  <a:prstClr val="black"/>
                </a:solidFill>
                <a:latin typeface="Verdana" pitchFamily="34" charset="0"/>
                <a:cs typeface="Times New Roman" pitchFamily="18" charset="0"/>
              </a:rPr>
              <a:t/>
            </a:r>
            <a:br>
              <a:rPr lang="en-US" sz="1200" b="1" dirty="0">
                <a:solidFill>
                  <a:prstClr val="black"/>
                </a:solidFill>
                <a:latin typeface="Verdana" pitchFamily="34" charset="0"/>
                <a:cs typeface="Times New Roman" pitchFamily="18" charset="0"/>
              </a:rPr>
            </a:br>
            <a:r>
              <a:rPr lang="en-US" sz="1200" b="1" dirty="0">
                <a:solidFill>
                  <a:prstClr val="black"/>
                </a:solidFill>
                <a:latin typeface="Verdana" pitchFamily="34" charset="0"/>
                <a:cs typeface="Times New Roman" pitchFamily="18" charset="0"/>
              </a:rPr>
              <a:t>If you have questions about this email or believe that you received this email in error, please contact Pearson's Austin Operations Center at TxPearsonAccess@support.pearson.com or via phone at 800-627-0225 Monday through Friday, 7:30 AM to 5:30 PM (CT). </a:t>
            </a:r>
            <a:br>
              <a:rPr lang="en-US" sz="1200" b="1" dirty="0">
                <a:solidFill>
                  <a:prstClr val="black"/>
                </a:solidFill>
                <a:latin typeface="Verdana" pitchFamily="34" charset="0"/>
                <a:cs typeface="Times New Roman" pitchFamily="18" charset="0"/>
              </a:rPr>
            </a:br>
            <a:r>
              <a:rPr lang="en-US" sz="1200" b="1" dirty="0">
                <a:solidFill>
                  <a:prstClr val="black"/>
                </a:solidFill>
                <a:latin typeface="Verdana" pitchFamily="34" charset="0"/>
                <a:cs typeface="Times New Roman" pitchFamily="18" charset="0"/>
              </a:rPr>
              <a:t/>
            </a:r>
            <a:br>
              <a:rPr lang="en-US" sz="1200" b="1" dirty="0">
                <a:solidFill>
                  <a:prstClr val="black"/>
                </a:solidFill>
                <a:latin typeface="Verdana" pitchFamily="34" charset="0"/>
                <a:cs typeface="Times New Roman" pitchFamily="18" charset="0"/>
              </a:rPr>
            </a:br>
            <a:r>
              <a:rPr lang="en-US" sz="1200" b="1" dirty="0">
                <a:solidFill>
                  <a:prstClr val="black"/>
                </a:solidFill>
                <a:latin typeface="Verdana" pitchFamily="34" charset="0"/>
                <a:cs typeface="Times New Roman" pitchFamily="18" charset="0"/>
              </a:rPr>
              <a:t>Access </a:t>
            </a:r>
            <a:r>
              <a:rPr lang="en-US" sz="1200" b="1" dirty="0">
                <a:solidFill>
                  <a:prstClr val="black"/>
                </a:solidFill>
                <a:latin typeface="Verdana" pitchFamily="34" charset="0"/>
                <a:cs typeface="Times New Roman" pitchFamily="18" charset="0"/>
                <a:hlinkClick r:id="rId3"/>
              </a:rPr>
              <a:t>http://www.TexasAssessment.com/support for additional help</a:t>
            </a:r>
            <a:r>
              <a:rPr lang="en-US" sz="1200" b="1" dirty="0">
                <a:solidFill>
                  <a:prstClr val="black"/>
                </a:solidFill>
                <a:latin typeface="Verdana" pitchFamily="34" charset="0"/>
                <a:cs typeface="Times New Roman" pitchFamily="18" charset="0"/>
              </a:rPr>
              <a:t>.</a:t>
            </a:r>
          </a:p>
        </p:txBody>
      </p:sp>
      <p:sp>
        <p:nvSpPr>
          <p:cNvPr id="5" name="TextBox 3"/>
          <p:cNvSpPr txBox="1">
            <a:spLocks noChangeArrowheads="1"/>
          </p:cNvSpPr>
          <p:nvPr/>
        </p:nvSpPr>
        <p:spPr bwMode="auto">
          <a:xfrm>
            <a:off x="6400800" y="2895600"/>
            <a:ext cx="2286000" cy="2308324"/>
          </a:xfrm>
          <a:prstGeom prst="rect">
            <a:avLst/>
          </a:prstGeom>
          <a:solidFill>
            <a:srgbClr val="C13F4B"/>
          </a:solidFill>
          <a:ln w="9525">
            <a:noFill/>
            <a:miter lim="800000"/>
            <a:headEnd/>
            <a:tailEnd/>
          </a:ln>
        </p:spPr>
        <p:txBody>
          <a:bodyPr>
            <a:spAutoFit/>
          </a:bodyPr>
          <a:lstStyle/>
          <a:p>
            <a:pPr algn="ctr"/>
            <a:r>
              <a:rPr lang="en-US" b="1" dirty="0" smtClean="0">
                <a:solidFill>
                  <a:prstClr val="white"/>
                </a:solidFill>
                <a:latin typeface="Verdana" pitchFamily="34" charset="0"/>
              </a:rPr>
              <a:t>The transfer cut off date is March 29, 2013. Districts do not have to begin or complete an assessment after that date.</a:t>
            </a:r>
            <a:endParaRPr lang="en-US" b="1" dirty="0">
              <a:solidFill>
                <a:prstClr val="white"/>
              </a:solidFill>
              <a:latin typeface="Verdana" pitchFamily="34" charset="0"/>
            </a:endParaRPr>
          </a:p>
        </p:txBody>
      </p:sp>
    </p:spTree>
    <p:extLst>
      <p:ext uri="{BB962C8B-B14F-4D97-AF65-F5344CB8AC3E}">
        <p14:creationId xmlns:p14="http://schemas.microsoft.com/office/powerpoint/2010/main" val="215210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strVal val="#ppt_w*0.70"/>
                                          </p:val>
                                        </p:tav>
                                        <p:tav tm="100000">
                                          <p:val>
                                            <p:strVal val="#ppt_w"/>
                                          </p:val>
                                        </p:tav>
                                      </p:tavLst>
                                    </p:anim>
                                    <p:anim calcmode="lin" valueType="num">
                                      <p:cBhvr>
                                        <p:cTn id="12" dur="1000" fill="hold"/>
                                        <p:tgtEl>
                                          <p:spTgt spid="5"/>
                                        </p:tgtEl>
                                        <p:attrNameLst>
                                          <p:attrName>ppt_h</p:attrName>
                                        </p:attrNameLst>
                                      </p:cBhvr>
                                      <p:tavLst>
                                        <p:tav tm="0">
                                          <p:val>
                                            <p:strVal val="#ppt_h"/>
                                          </p:val>
                                        </p:tav>
                                        <p:tav tm="100000">
                                          <p:val>
                                            <p:strVal val="#ppt_h"/>
                                          </p:val>
                                        </p:tav>
                                      </p:tavLst>
                                    </p:anim>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noGrp="1" noChangeArrowheads="1"/>
          </p:cNvSpPr>
          <p:nvPr>
            <p:ph idx="1"/>
          </p:nvPr>
        </p:nvSpPr>
        <p:spPr bwMode="auto">
          <a:xfrm>
            <a:off x="457200" y="1219200"/>
            <a:ext cx="8229600" cy="3330142"/>
          </a:xfrm>
          <a:prstGeom prst="rect">
            <a:avLst/>
          </a:prstGeom>
          <a:solidFill>
            <a:schemeClr val="accent3">
              <a:lumMod val="20000"/>
              <a:lumOff val="80000"/>
            </a:schemeClr>
          </a:solidFill>
          <a:ln w="9525">
            <a:noFill/>
            <a:miter lim="800000"/>
            <a:headEnd/>
            <a:tailEnd/>
          </a:ln>
        </p:spPr>
        <p:txBody>
          <a:bodyPr>
            <a:spAutoFit/>
          </a:bodyPr>
          <a:lstStyle/>
          <a:p>
            <a:pPr>
              <a:buNone/>
            </a:pPr>
            <a:r>
              <a:rPr lang="en-US" sz="2000" b="1" dirty="0" smtClean="0">
                <a:latin typeface="Verdana" pitchFamily="34" charset="0"/>
              </a:rPr>
              <a:t>Monitor test administrator training by verifying that …</a:t>
            </a:r>
            <a:endParaRPr lang="en-US" sz="2000" b="1" dirty="0">
              <a:latin typeface="Verdana" pitchFamily="34" charset="0"/>
            </a:endParaRPr>
          </a:p>
          <a:p>
            <a:pPr>
              <a:buFont typeface="Wingdings" pitchFamily="2" charset="2"/>
              <a:buChar char="§"/>
            </a:pPr>
            <a:endParaRPr lang="en-US" sz="800" b="1" dirty="0">
              <a:latin typeface="Verdana" pitchFamily="34" charset="0"/>
            </a:endParaRPr>
          </a:p>
          <a:p>
            <a:pPr>
              <a:buFont typeface="Wingdings" pitchFamily="2" charset="2"/>
              <a:buChar char="§"/>
            </a:pPr>
            <a:r>
              <a:rPr lang="en-US" sz="2000" b="1" dirty="0" smtClean="0">
                <a:latin typeface="Verdana" pitchFamily="34" charset="0"/>
              </a:rPr>
              <a:t>all </a:t>
            </a:r>
            <a:r>
              <a:rPr lang="en-US" sz="2000" b="1" dirty="0">
                <a:latin typeface="Verdana" pitchFamily="34" charset="0"/>
              </a:rPr>
              <a:t>training modules have been completed and the </a:t>
            </a:r>
            <a:r>
              <a:rPr lang="en-US" sz="2000" b="1" dirty="0" smtClean="0">
                <a:latin typeface="Verdana" pitchFamily="34" charset="0"/>
              </a:rPr>
              <a:t>qualifications </a:t>
            </a:r>
            <a:r>
              <a:rPr lang="en-US" sz="2000" b="1" dirty="0">
                <a:latin typeface="Verdana" pitchFamily="34" charset="0"/>
              </a:rPr>
              <a:t>passed with 80% </a:t>
            </a:r>
            <a:r>
              <a:rPr lang="en-US" sz="2000" b="1" dirty="0" smtClean="0">
                <a:latin typeface="Verdana" pitchFamily="34" charset="0"/>
              </a:rPr>
              <a:t>accuracy</a:t>
            </a:r>
          </a:p>
          <a:p>
            <a:pPr>
              <a:buFont typeface="Wingdings" pitchFamily="2" charset="2"/>
              <a:buChar char="§"/>
            </a:pPr>
            <a:endParaRPr lang="en-US" sz="800" b="1" dirty="0" smtClean="0">
              <a:latin typeface="Verdana" pitchFamily="34" charset="0"/>
            </a:endParaRPr>
          </a:p>
          <a:p>
            <a:pPr>
              <a:buFont typeface="Wingdings" pitchFamily="2" charset="2"/>
              <a:buChar char="§"/>
            </a:pPr>
            <a:r>
              <a:rPr lang="en-US" sz="2000" b="1" dirty="0" smtClean="0">
                <a:latin typeface="Verdana" pitchFamily="34" charset="0"/>
              </a:rPr>
              <a:t>supplemental </a:t>
            </a:r>
            <a:r>
              <a:rPr lang="en-US" sz="2000" b="1" dirty="0">
                <a:latin typeface="Verdana" pitchFamily="34" charset="0"/>
              </a:rPr>
              <a:t>support is provided </a:t>
            </a:r>
            <a:r>
              <a:rPr lang="en-US" sz="2000" b="1" i="1" dirty="0">
                <a:solidFill>
                  <a:srgbClr val="C13F4B"/>
                </a:solidFill>
                <a:latin typeface="Verdana" pitchFamily="34" charset="0"/>
              </a:rPr>
              <a:t>before </a:t>
            </a:r>
            <a:r>
              <a:rPr lang="en-US" sz="2000" b="1" dirty="0">
                <a:latin typeface="Verdana" pitchFamily="34" charset="0"/>
              </a:rPr>
              <a:t>the third </a:t>
            </a:r>
            <a:r>
              <a:rPr lang="en-US" sz="2000" b="1" dirty="0" smtClean="0">
                <a:latin typeface="Verdana" pitchFamily="34" charset="0"/>
              </a:rPr>
              <a:t>attempt is </a:t>
            </a:r>
            <a:r>
              <a:rPr lang="en-US" sz="2000" b="1" dirty="0">
                <a:latin typeface="Verdana" pitchFamily="34" charset="0"/>
              </a:rPr>
              <a:t>given to the </a:t>
            </a:r>
            <a:r>
              <a:rPr lang="en-US" sz="2000" b="1" dirty="0" smtClean="0">
                <a:latin typeface="Verdana" pitchFamily="34" charset="0"/>
              </a:rPr>
              <a:t>teacher</a:t>
            </a:r>
          </a:p>
          <a:p>
            <a:pPr>
              <a:buFont typeface="Wingdings" pitchFamily="2" charset="2"/>
              <a:buChar char="§"/>
            </a:pPr>
            <a:endParaRPr lang="en-US" sz="800" b="1" dirty="0" smtClean="0">
              <a:latin typeface="Verdana" pitchFamily="34" charset="0"/>
            </a:endParaRPr>
          </a:p>
          <a:p>
            <a:pPr>
              <a:buFont typeface="Wingdings" pitchFamily="2" charset="2"/>
              <a:buChar char="§"/>
            </a:pPr>
            <a:r>
              <a:rPr lang="en-US" sz="2000" b="1" dirty="0" smtClean="0">
                <a:latin typeface="Verdana" pitchFamily="34" charset="0"/>
              </a:rPr>
              <a:t>supervision is occurring for any test administrator that has not passed all the modules but is continuing to  implement the assessment</a:t>
            </a:r>
          </a:p>
          <a:p>
            <a:pPr>
              <a:buNone/>
            </a:pPr>
            <a:endParaRPr lang="en-US" sz="800" b="1" dirty="0" smtClean="0">
              <a:latin typeface="Verdana" pitchFamily="34" charset="0"/>
            </a:endParaRPr>
          </a:p>
        </p:txBody>
      </p:sp>
      <p:pic>
        <p:nvPicPr>
          <p:cNvPr id="4" name="Picture 2"/>
          <p:cNvPicPr>
            <a:picLocks noChangeAspect="1" noChangeArrowheads="1"/>
          </p:cNvPicPr>
          <p:nvPr/>
        </p:nvPicPr>
        <p:blipFill>
          <a:blip r:embed="rId3" cstate="print"/>
          <a:srcRect l="11719" t="29167" r="19531" b="17708"/>
          <a:stretch>
            <a:fillRect/>
          </a:stretch>
        </p:blipFill>
        <p:spPr bwMode="auto">
          <a:xfrm>
            <a:off x="5562600" y="4191000"/>
            <a:ext cx="3200400" cy="1855134"/>
          </a:xfrm>
          <a:prstGeom prst="rect">
            <a:avLst/>
          </a:prstGeom>
          <a:solidFill>
            <a:schemeClr val="bg2"/>
          </a:solidFill>
          <a:ln w="9525">
            <a:solidFill>
              <a:schemeClr val="tx1"/>
            </a:solidFill>
            <a:miter lim="800000"/>
            <a:headEnd/>
            <a:tailEnd/>
          </a:ln>
        </p:spPr>
      </p:pic>
      <p:sp>
        <p:nvSpPr>
          <p:cNvPr id="6" name="TextBox 5"/>
          <p:cNvSpPr txBox="1">
            <a:spLocks noChangeArrowheads="1"/>
          </p:cNvSpPr>
          <p:nvPr/>
        </p:nvSpPr>
        <p:spPr bwMode="auto">
          <a:xfrm>
            <a:off x="381000" y="4724400"/>
            <a:ext cx="5181600" cy="954107"/>
          </a:xfrm>
          <a:prstGeom prst="rect">
            <a:avLst/>
          </a:prstGeom>
          <a:solidFill>
            <a:srgbClr val="C13F4B"/>
          </a:solidFill>
          <a:ln w="38100">
            <a:noFill/>
            <a:miter lim="800000"/>
            <a:headEnd/>
            <a:tailEnd/>
          </a:ln>
        </p:spPr>
        <p:txBody>
          <a:bodyPr wrap="square">
            <a:spAutoFit/>
          </a:bodyPr>
          <a:lstStyle/>
          <a:p>
            <a:pPr algn="ctr"/>
            <a:r>
              <a:rPr lang="en-US" sz="1400" b="1" dirty="0">
                <a:solidFill>
                  <a:prstClr val="white"/>
                </a:solidFill>
                <a:latin typeface="Verdana" pitchFamily="34" charset="0"/>
              </a:rPr>
              <a:t>Check to verify the training </a:t>
            </a:r>
          </a:p>
          <a:p>
            <a:pPr algn="ctr"/>
            <a:r>
              <a:rPr lang="en-US" sz="1400" b="1" dirty="0">
                <a:solidFill>
                  <a:prstClr val="white"/>
                </a:solidFill>
                <a:latin typeface="Verdana" pitchFamily="34" charset="0"/>
              </a:rPr>
              <a:t>status of all test  administrators on the TrainingCenter by viewing the STAAR Alternate</a:t>
            </a:r>
          </a:p>
          <a:p>
            <a:pPr algn="ctr"/>
            <a:r>
              <a:rPr lang="en-US" sz="1400" b="1" dirty="0">
                <a:solidFill>
                  <a:prstClr val="white"/>
                </a:solidFill>
                <a:latin typeface="Verdana" pitchFamily="34" charset="0"/>
              </a:rPr>
              <a:t> At-A-Glance Training &amp; Qualification Report </a:t>
            </a:r>
          </a:p>
        </p:txBody>
      </p:sp>
      <p:sp>
        <p:nvSpPr>
          <p:cNvPr id="8" name="TextBox 2"/>
          <p:cNvSpPr txBox="1">
            <a:spLocks noChangeArrowheads="1"/>
          </p:cNvSpPr>
          <p:nvPr/>
        </p:nvSpPr>
        <p:spPr bwMode="auto">
          <a:xfrm>
            <a:off x="4191000" y="609600"/>
            <a:ext cx="4724400" cy="338554"/>
          </a:xfrm>
          <a:prstGeom prst="rect">
            <a:avLst/>
          </a:prstGeom>
          <a:solidFill>
            <a:schemeClr val="tx1"/>
          </a:solidFill>
          <a:ln w="9525">
            <a:noFill/>
            <a:miter lim="800000"/>
            <a:headEnd/>
            <a:tailEnd/>
          </a:ln>
        </p:spPr>
        <p:txBody>
          <a:bodyPr wrap="square">
            <a:spAutoFit/>
          </a:bodyPr>
          <a:lstStyle/>
          <a:p>
            <a:pPr algn="ctr"/>
            <a:r>
              <a:rPr lang="en-US" sz="1600" b="1" dirty="0" smtClean="0">
                <a:solidFill>
                  <a:prstClr val="white"/>
                </a:solidFill>
                <a:latin typeface="Verdana" pitchFamily="34" charset="0"/>
              </a:rPr>
              <a:t>Test Administrator Training</a:t>
            </a:r>
            <a:endParaRPr lang="en-US" sz="1600" b="1" dirty="0">
              <a:solidFill>
                <a:prstClr val="white"/>
              </a:solidFill>
              <a:latin typeface="Verdana" pitchFamily="34" charset="0"/>
            </a:endParaRPr>
          </a:p>
        </p:txBody>
      </p:sp>
    </p:spTree>
    <p:extLst>
      <p:ext uri="{BB962C8B-B14F-4D97-AF65-F5344CB8AC3E}">
        <p14:creationId xmlns:p14="http://schemas.microsoft.com/office/powerpoint/2010/main" val="45855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4571999"/>
          </a:xfrm>
        </p:spPr>
        <p:txBody>
          <a:bodyPr>
            <a:normAutofit lnSpcReduction="10000"/>
          </a:bodyPr>
          <a:lstStyle/>
          <a:p>
            <a:pPr>
              <a:buNone/>
            </a:pPr>
            <a:endParaRPr lang="en-US" sz="800" b="1" dirty="0" smtClean="0">
              <a:latin typeface="Verdana" pitchFamily="34" charset="0"/>
              <a:cs typeface="Arial" charset="0"/>
            </a:endParaRPr>
          </a:p>
          <a:p>
            <a:pPr>
              <a:buFont typeface="Wingdings" pitchFamily="2" charset="2"/>
              <a:buChar char="§"/>
            </a:pPr>
            <a:r>
              <a:rPr lang="en-US" sz="1600" b="1" dirty="0" smtClean="0">
                <a:latin typeface="Verdana" pitchFamily="34" charset="0"/>
                <a:cs typeface="Arial" charset="0"/>
              </a:rPr>
              <a:t>The range of available points for STAAR Alternate (0-84)will be divided into stages that will be applied to the student’s performance.</a:t>
            </a:r>
          </a:p>
          <a:p>
            <a:pPr>
              <a:buFont typeface="Wingdings" pitchFamily="2" charset="2"/>
              <a:buChar char="§"/>
            </a:pPr>
            <a:endParaRPr lang="en-US" sz="800" b="1" dirty="0" smtClean="0">
              <a:latin typeface="Verdana" pitchFamily="34" charset="0"/>
              <a:cs typeface="Arial" charset="0"/>
            </a:endParaRPr>
          </a:p>
          <a:p>
            <a:pPr>
              <a:buFont typeface="Wingdings" pitchFamily="2" charset="2"/>
              <a:buChar char="§"/>
            </a:pPr>
            <a:r>
              <a:rPr lang="en-US" sz="1600" b="1" dirty="0" smtClean="0">
                <a:latin typeface="Verdana" pitchFamily="34" charset="0"/>
                <a:cs typeface="Arial" charset="0"/>
              </a:rPr>
              <a:t>When two years of results are available, the growth measure will compare the two years of results to determine if growth occurred between the stages.</a:t>
            </a:r>
          </a:p>
          <a:p>
            <a:pPr>
              <a:buFont typeface="Wingdings" pitchFamily="2" charset="2"/>
              <a:buChar char="§"/>
            </a:pPr>
            <a:endParaRPr lang="en-US" sz="800" b="1" dirty="0" smtClean="0">
              <a:latin typeface="Verdana" pitchFamily="34" charset="0"/>
              <a:cs typeface="Arial" charset="0"/>
            </a:endParaRPr>
          </a:p>
          <a:p>
            <a:pPr>
              <a:buFont typeface="Wingdings" pitchFamily="2" charset="2"/>
              <a:buChar char="§"/>
            </a:pPr>
            <a:r>
              <a:rPr lang="en-US" sz="1600" b="1" dirty="0" smtClean="0">
                <a:latin typeface="Verdana" pitchFamily="34" charset="0"/>
                <a:cs typeface="Arial" charset="0"/>
              </a:rPr>
              <a:t>Positive growth between stages will be factored into AYP calculations.</a:t>
            </a:r>
            <a:endParaRPr lang="en-US" sz="800" b="1" dirty="0" smtClean="0">
              <a:latin typeface="Verdana" pitchFamily="34" charset="0"/>
              <a:cs typeface="Arial" charset="0"/>
            </a:endParaRPr>
          </a:p>
          <a:p>
            <a:pPr>
              <a:buNone/>
            </a:pPr>
            <a:endParaRPr lang="en-US" sz="1600" b="1" dirty="0" smtClean="0">
              <a:latin typeface="Verdana" pitchFamily="34" charset="0"/>
              <a:cs typeface="Arial" charset="0"/>
            </a:endParaRPr>
          </a:p>
          <a:p>
            <a:pPr>
              <a:buFont typeface="Wingdings" pitchFamily="2" charset="2"/>
              <a:buChar char="§"/>
            </a:pPr>
            <a:endParaRPr lang="en-US" sz="1600" b="1" dirty="0" smtClean="0">
              <a:latin typeface="Verdana" pitchFamily="34" charset="0"/>
              <a:cs typeface="Arial" charset="0"/>
            </a:endParaRPr>
          </a:p>
          <a:p>
            <a:endParaRPr lang="en-US" sz="1600" b="1" dirty="0" smtClean="0">
              <a:latin typeface="Verdana" pitchFamily="34" charset="0"/>
              <a:cs typeface="Arial" charset="0"/>
            </a:endParaRPr>
          </a:p>
          <a:p>
            <a:pPr>
              <a:buNone/>
            </a:pPr>
            <a:endParaRPr lang="en-US" sz="800" b="1" dirty="0" smtClean="0">
              <a:latin typeface="Verdana" pitchFamily="34" charset="0"/>
              <a:cs typeface="Arial" charset="0"/>
            </a:endParaRPr>
          </a:p>
          <a:p>
            <a:pPr>
              <a:buFont typeface="Wingdings" pitchFamily="2" charset="2"/>
              <a:buChar char="§"/>
            </a:pPr>
            <a:r>
              <a:rPr lang="en-US" sz="1600" b="1" dirty="0" smtClean="0">
                <a:latin typeface="Verdana" pitchFamily="34" charset="0"/>
                <a:cs typeface="Arial" charset="0"/>
              </a:rPr>
              <a:t>  An adjusted cut score for satisfactory performance for the  </a:t>
            </a:r>
          </a:p>
          <a:p>
            <a:pPr>
              <a:buNone/>
            </a:pPr>
            <a:r>
              <a:rPr lang="en-US" sz="1600" b="1" dirty="0" smtClean="0">
                <a:latin typeface="Verdana" pitchFamily="34" charset="0"/>
                <a:cs typeface="Arial" charset="0"/>
              </a:rPr>
              <a:t>       2012 administration will be applied to the January results.</a:t>
            </a:r>
          </a:p>
          <a:p>
            <a:pPr>
              <a:buNone/>
            </a:pPr>
            <a:endParaRPr lang="en-US" sz="900" b="1" dirty="0" smtClean="0">
              <a:latin typeface="Verdana" pitchFamily="34" charset="0"/>
              <a:cs typeface="Arial" charset="0"/>
            </a:endParaRPr>
          </a:p>
          <a:p>
            <a:pPr>
              <a:buFont typeface="Wingdings" pitchFamily="2" charset="2"/>
              <a:buChar char="§"/>
            </a:pPr>
            <a:r>
              <a:rPr lang="en-US" sz="1600" b="1" dirty="0" smtClean="0">
                <a:latin typeface="Verdana" pitchFamily="34" charset="0"/>
                <a:cs typeface="Arial" charset="0"/>
              </a:rPr>
              <a:t> The final cut scores will reflect the standard that will be applied</a:t>
            </a:r>
          </a:p>
          <a:p>
            <a:pPr>
              <a:buNone/>
            </a:pPr>
            <a:r>
              <a:rPr lang="en-US" sz="1600" b="1" dirty="0" smtClean="0">
                <a:latin typeface="Verdana" pitchFamily="34" charset="0"/>
                <a:cs typeface="Arial" charset="0"/>
              </a:rPr>
              <a:t>       to raw scores for the 2013 administration reported in May.</a:t>
            </a:r>
          </a:p>
          <a:p>
            <a:pPr>
              <a:buNone/>
            </a:pPr>
            <a:endParaRPr lang="en-US" sz="1600" b="1" dirty="0" smtClean="0">
              <a:latin typeface="Verdana" pitchFamily="34" charset="0"/>
              <a:cs typeface="Arial" charset="0"/>
            </a:endParaRPr>
          </a:p>
          <a:p>
            <a:pPr>
              <a:buFont typeface="Wingdings" pitchFamily="2" charset="2"/>
              <a:buChar char="§"/>
            </a:pPr>
            <a:endParaRPr lang="en-US" sz="1600" dirty="0"/>
          </a:p>
        </p:txBody>
      </p:sp>
      <p:sp>
        <p:nvSpPr>
          <p:cNvPr id="3" name="TextBox 7"/>
          <p:cNvSpPr txBox="1">
            <a:spLocks noChangeArrowheads="1"/>
          </p:cNvSpPr>
          <p:nvPr/>
        </p:nvSpPr>
        <p:spPr bwMode="auto">
          <a:xfrm>
            <a:off x="5105400" y="914400"/>
            <a:ext cx="3581400" cy="338554"/>
          </a:xfrm>
          <a:prstGeom prst="rect">
            <a:avLst/>
          </a:prstGeom>
          <a:solidFill>
            <a:schemeClr val="tx1"/>
          </a:solidFill>
          <a:ln w="9525">
            <a:noFill/>
            <a:miter lim="800000"/>
            <a:headEnd/>
            <a:tailEnd/>
          </a:ln>
        </p:spPr>
        <p:txBody>
          <a:bodyPr wrap="square">
            <a:spAutoFit/>
          </a:bodyPr>
          <a:lstStyle/>
          <a:p>
            <a:pPr algn="ctr"/>
            <a:r>
              <a:rPr lang="en-US" sz="1600" b="1" dirty="0">
                <a:solidFill>
                  <a:prstClr val="white"/>
                </a:solidFill>
                <a:latin typeface="Verdana" pitchFamily="34" charset="0"/>
              </a:rPr>
              <a:t>Growth Measure</a:t>
            </a:r>
          </a:p>
        </p:txBody>
      </p:sp>
      <p:sp>
        <p:nvSpPr>
          <p:cNvPr id="4" name="TextBox 3"/>
          <p:cNvSpPr txBox="1">
            <a:spLocks noChangeArrowheads="1"/>
          </p:cNvSpPr>
          <p:nvPr/>
        </p:nvSpPr>
        <p:spPr bwMode="auto">
          <a:xfrm>
            <a:off x="4724400" y="3657600"/>
            <a:ext cx="3962400" cy="338554"/>
          </a:xfrm>
          <a:prstGeom prst="rect">
            <a:avLst/>
          </a:prstGeom>
          <a:solidFill>
            <a:schemeClr val="tx1"/>
          </a:solidFill>
          <a:ln w="9525">
            <a:noFill/>
            <a:miter lim="800000"/>
            <a:headEnd/>
            <a:tailEnd/>
          </a:ln>
        </p:spPr>
        <p:txBody>
          <a:bodyPr>
            <a:spAutoFit/>
          </a:bodyPr>
          <a:lstStyle/>
          <a:p>
            <a:pPr algn="ctr"/>
            <a:r>
              <a:rPr lang="en-US" sz="1600" b="1" dirty="0">
                <a:solidFill>
                  <a:prstClr val="white"/>
                </a:solidFill>
                <a:latin typeface="Verdana" pitchFamily="34" charset="0"/>
              </a:rPr>
              <a:t>Adjusted Cut Scores</a:t>
            </a:r>
          </a:p>
        </p:txBody>
      </p:sp>
    </p:spTree>
    <p:extLst>
      <p:ext uri="{BB962C8B-B14F-4D97-AF65-F5344CB8AC3E}">
        <p14:creationId xmlns:p14="http://schemas.microsoft.com/office/powerpoint/2010/main" val="172305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4" end="1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AAR-Mod-logo-small(1).bmp"/>
          <p:cNvPicPr>
            <a:picLocks noChangeAspect="1"/>
          </p:cNvPicPr>
          <p:nvPr/>
        </p:nvPicPr>
        <p:blipFill>
          <a:blip r:embed="rId3" cstate="print"/>
          <a:stretch>
            <a:fillRect/>
          </a:stretch>
        </p:blipFill>
        <p:spPr>
          <a:xfrm>
            <a:off x="1676400" y="1905000"/>
            <a:ext cx="3124200" cy="2362200"/>
          </a:xfrm>
          <a:prstGeom prst="rect">
            <a:avLst/>
          </a:prstGeom>
        </p:spPr>
      </p:pic>
      <p:sp>
        <p:nvSpPr>
          <p:cNvPr id="6" name="TextBox 5"/>
          <p:cNvSpPr txBox="1"/>
          <p:nvPr/>
        </p:nvSpPr>
        <p:spPr>
          <a:xfrm>
            <a:off x="5257800" y="2514600"/>
            <a:ext cx="3429000" cy="1938992"/>
          </a:xfrm>
          <a:prstGeom prst="rect">
            <a:avLst/>
          </a:prstGeom>
          <a:noFill/>
        </p:spPr>
        <p:txBody>
          <a:bodyPr wrap="square" rtlCol="0">
            <a:spAutoFit/>
          </a:bodyPr>
          <a:lstStyle/>
          <a:p>
            <a:r>
              <a:rPr lang="en-US" sz="6000" dirty="0" smtClean="0">
                <a:solidFill>
                  <a:srgbClr val="3A6842"/>
                </a:solidFill>
              </a:rPr>
              <a:t>STAAR Modified</a:t>
            </a:r>
            <a:endParaRPr lang="en-US" sz="6000" dirty="0">
              <a:solidFill>
                <a:srgbClr val="3A6842"/>
              </a:solidFill>
            </a:endParaRPr>
          </a:p>
        </p:txBody>
      </p:sp>
    </p:spTree>
    <p:extLst>
      <p:ext uri="{BB962C8B-B14F-4D97-AF65-F5344CB8AC3E}">
        <p14:creationId xmlns:p14="http://schemas.microsoft.com/office/powerpoint/2010/main" val="251468706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764704"/>
            <a:ext cx="8663880" cy="560859"/>
          </a:xfrm>
        </p:spPr>
        <p:txBody>
          <a:bodyPr>
            <a:noAutofit/>
          </a:bodyPr>
          <a:lstStyle/>
          <a:p>
            <a:pPr fontAlgn="auto">
              <a:spcAft>
                <a:spcPts val="0"/>
              </a:spcAft>
              <a:defRPr/>
            </a:pPr>
            <a:r>
              <a:rPr lang="en-US" sz="3200" b="1" kern="1200" dirty="0" smtClean="0">
                <a:solidFill>
                  <a:srgbClr val="3A6842"/>
                </a:solidFill>
                <a:latin typeface="Lucida Grande" charset="0"/>
                <a:ea typeface="+mn-ea"/>
                <a:cs typeface="+mn-cs"/>
              </a:rPr>
              <a:t>What is STAAR Modified and who is it for? </a:t>
            </a:r>
            <a:endParaRPr lang="en-US" sz="3200" b="1" kern="1200" dirty="0">
              <a:solidFill>
                <a:srgbClr val="3A6842"/>
              </a:solidFill>
              <a:latin typeface="Lucida Grande" charset="0"/>
              <a:ea typeface="+mn-ea"/>
              <a:cs typeface="+mn-cs"/>
            </a:endParaRPr>
          </a:p>
        </p:txBody>
      </p:sp>
      <p:sp>
        <p:nvSpPr>
          <p:cNvPr id="17412" name="Content Placeholder 2"/>
          <p:cNvSpPr>
            <a:spLocks noGrp="1"/>
          </p:cNvSpPr>
          <p:nvPr>
            <p:ph idx="1"/>
          </p:nvPr>
        </p:nvSpPr>
        <p:spPr>
          <a:xfrm>
            <a:off x="251520" y="1447800"/>
            <a:ext cx="8496944" cy="4573488"/>
          </a:xfrm>
        </p:spPr>
        <p:txBody>
          <a:bodyPr>
            <a:normAutofit/>
          </a:bodyPr>
          <a:lstStyle/>
          <a:p>
            <a:pPr eaLnBrk="1" hangingPunct="1">
              <a:defRPr/>
            </a:pPr>
            <a:r>
              <a:rPr lang="en-US" sz="2400" dirty="0" smtClean="0"/>
              <a:t>An alternate assessment based on modified academic achievement standards </a:t>
            </a:r>
          </a:p>
          <a:p>
            <a:pPr lvl="1" eaLnBrk="1" hangingPunct="1">
              <a:buFont typeface="Arial" pitchFamily="34" charset="0"/>
              <a:buChar char="•"/>
              <a:defRPr/>
            </a:pPr>
            <a:r>
              <a:rPr lang="en-US" sz="2400" dirty="0" smtClean="0"/>
              <a:t>Different passing standard than STAAR</a:t>
            </a:r>
          </a:p>
          <a:p>
            <a:pPr lvl="1" eaLnBrk="1" hangingPunct="1">
              <a:buFont typeface="Arial" pitchFamily="34" charset="0"/>
              <a:buChar char="•"/>
              <a:defRPr/>
            </a:pPr>
            <a:r>
              <a:rPr lang="en-US" sz="2400" dirty="0" smtClean="0"/>
              <a:t>Test questions that are based on STAAR</a:t>
            </a:r>
          </a:p>
          <a:p>
            <a:pPr eaLnBrk="1" hangingPunct="1">
              <a:buFont typeface="Wingdings 2" pitchFamily="18" charset="2"/>
              <a:buNone/>
              <a:defRPr/>
            </a:pPr>
            <a:endParaRPr lang="en-US" sz="2400" dirty="0" smtClean="0"/>
          </a:p>
          <a:p>
            <a:pPr eaLnBrk="1" hangingPunct="1">
              <a:defRPr/>
            </a:pPr>
            <a:r>
              <a:rPr lang="en-US" sz="2400" dirty="0" smtClean="0"/>
              <a:t>For students receiving special education services who meet participation requirements</a:t>
            </a:r>
          </a:p>
          <a:p>
            <a:pPr lvl="1" eaLnBrk="1" hangingPunct="1">
              <a:buFont typeface="Arial" pitchFamily="34" charset="0"/>
              <a:buChar char="•"/>
              <a:defRPr/>
            </a:pPr>
            <a:r>
              <a:rPr lang="en-US" sz="2400" dirty="0" smtClean="0">
                <a:solidFill>
                  <a:srgbClr val="FF0000"/>
                </a:solidFill>
              </a:rPr>
              <a:t>For the 2012-2013 school year, applies to students in grades 3-8 and entering grades 9 and 10</a:t>
            </a:r>
          </a:p>
          <a:p>
            <a:pPr lvl="2" eaLnBrk="1" hangingPunct="1">
              <a:buFont typeface="Arial" pitchFamily="34" charset="0"/>
              <a:buChar char="•"/>
              <a:defRPr/>
            </a:pPr>
            <a:r>
              <a:rPr lang="en-US" sz="2000" dirty="0" smtClean="0"/>
              <a:t>Students repeating grade 10 and in grades 11-12 are still held to the requirements of the TAKS program</a:t>
            </a:r>
          </a:p>
        </p:txBody>
      </p:sp>
    </p:spTree>
    <p:extLst>
      <p:ext uri="{BB962C8B-B14F-4D97-AF65-F5344CB8AC3E}">
        <p14:creationId xmlns:p14="http://schemas.microsoft.com/office/powerpoint/2010/main" val="3749379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395536" y="1052737"/>
          <a:ext cx="8280920" cy="5010879"/>
        </p:xfrm>
        <a:graphic>
          <a:graphicData uri="http://schemas.openxmlformats.org/drawingml/2006/table">
            <a:tbl>
              <a:tblPr/>
              <a:tblGrid>
                <a:gridCol w="2659011"/>
                <a:gridCol w="5621909"/>
              </a:tblGrid>
              <a:tr h="747983">
                <a:tc>
                  <a:txBody>
                    <a:bodyPr/>
                    <a:lstStyle/>
                    <a:p>
                      <a:pPr algn="ctr" fontAlgn="ctr"/>
                      <a:r>
                        <a:rPr lang="en-US" sz="2800" b="0" i="0" u="none" strike="noStrike" dirty="0">
                          <a:solidFill>
                            <a:srgbClr val="000000"/>
                          </a:solidFill>
                          <a:latin typeface="Calibri"/>
                        </a:rPr>
                        <a:t>GRADE/COURSE</a:t>
                      </a:r>
                    </a:p>
                  </a:txBody>
                  <a:tcPr marL="8878" marR="8878" marT="8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fontAlgn="ctr"/>
                      <a:r>
                        <a:rPr lang="en-US" sz="2800" b="0" i="0" u="none" strike="noStrike" dirty="0">
                          <a:solidFill>
                            <a:srgbClr val="000000"/>
                          </a:solidFill>
                          <a:latin typeface="Calibri"/>
                        </a:rPr>
                        <a:t>SUBJECTS ASSESSED WITH STAAR MODIFIED IN SPRING 2013</a:t>
                      </a:r>
                    </a:p>
                  </a:txBody>
                  <a:tcPr marL="8878" marR="8878" marT="8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r>
              <a:tr h="377842">
                <a:tc>
                  <a:txBody>
                    <a:bodyPr/>
                    <a:lstStyle/>
                    <a:p>
                      <a:pPr algn="ctr" fontAlgn="ctr"/>
                      <a:r>
                        <a:rPr lang="en-US" sz="2400" b="1" i="0" u="none" strike="noStrike" dirty="0">
                          <a:solidFill>
                            <a:srgbClr val="000000"/>
                          </a:solidFill>
                          <a:latin typeface="Calibri"/>
                        </a:rPr>
                        <a:t>3</a:t>
                      </a:r>
                    </a:p>
                  </a:txBody>
                  <a:tcPr marL="8878" marR="8878" marT="8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b"/>
                      <a:r>
                        <a:rPr lang="en-US" sz="2400" b="0" i="0" u="none" strike="noStrike" dirty="0">
                          <a:solidFill>
                            <a:srgbClr val="000000"/>
                          </a:solidFill>
                          <a:latin typeface="Calibri"/>
                        </a:rPr>
                        <a:t>reading, mathematics</a:t>
                      </a:r>
                    </a:p>
                  </a:txBody>
                  <a:tcPr marL="8878" marR="8878" marT="88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r>
              <a:tr h="377842">
                <a:tc>
                  <a:txBody>
                    <a:bodyPr/>
                    <a:lstStyle/>
                    <a:p>
                      <a:pPr algn="ctr" fontAlgn="ctr"/>
                      <a:r>
                        <a:rPr lang="en-US" sz="2400" b="1" i="0" u="none" strike="noStrike" dirty="0">
                          <a:solidFill>
                            <a:srgbClr val="000000"/>
                          </a:solidFill>
                          <a:latin typeface="Calibri"/>
                        </a:rPr>
                        <a:t>4</a:t>
                      </a:r>
                    </a:p>
                  </a:txBody>
                  <a:tcPr marL="8878" marR="8878" marT="8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b"/>
                      <a:r>
                        <a:rPr lang="en-US" sz="2400" b="0" i="0" u="none" strike="noStrike" dirty="0" smtClean="0">
                          <a:solidFill>
                            <a:srgbClr val="000000"/>
                          </a:solidFill>
                          <a:latin typeface="Calibri"/>
                        </a:rPr>
                        <a:t>reading</a:t>
                      </a:r>
                      <a:r>
                        <a:rPr lang="en-US" sz="2400" b="0" i="0" u="none" strike="noStrike" dirty="0">
                          <a:solidFill>
                            <a:srgbClr val="000000"/>
                          </a:solidFill>
                          <a:latin typeface="Calibri"/>
                        </a:rPr>
                        <a:t>, </a:t>
                      </a:r>
                      <a:r>
                        <a:rPr lang="en-US" sz="2400" b="0" i="0" u="none" strike="noStrike" dirty="0" smtClean="0">
                          <a:solidFill>
                            <a:srgbClr val="000000"/>
                          </a:solidFill>
                          <a:latin typeface="Calibri"/>
                        </a:rPr>
                        <a:t>mathematics, writing</a:t>
                      </a:r>
                      <a:endParaRPr lang="en-US" sz="2400" b="0" i="0" u="none" strike="noStrike" dirty="0">
                        <a:solidFill>
                          <a:srgbClr val="000000"/>
                        </a:solidFill>
                        <a:latin typeface="Calibri"/>
                      </a:endParaRPr>
                    </a:p>
                  </a:txBody>
                  <a:tcPr marL="8878" marR="8878" marT="88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r>
              <a:tr h="377842">
                <a:tc>
                  <a:txBody>
                    <a:bodyPr/>
                    <a:lstStyle/>
                    <a:p>
                      <a:pPr algn="ctr" fontAlgn="ctr"/>
                      <a:r>
                        <a:rPr lang="en-US" sz="2400" b="1" i="0" u="none" strike="noStrike" dirty="0">
                          <a:solidFill>
                            <a:srgbClr val="000000"/>
                          </a:solidFill>
                          <a:latin typeface="Calibri"/>
                        </a:rPr>
                        <a:t>5</a:t>
                      </a:r>
                    </a:p>
                  </a:txBody>
                  <a:tcPr marL="8878" marR="8878" marT="8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b"/>
                      <a:r>
                        <a:rPr lang="en-US" sz="2400" b="0" i="0" u="none" strike="noStrike" dirty="0">
                          <a:solidFill>
                            <a:srgbClr val="000000"/>
                          </a:solidFill>
                          <a:latin typeface="Calibri"/>
                        </a:rPr>
                        <a:t>reading, mathematics, science</a:t>
                      </a:r>
                    </a:p>
                  </a:txBody>
                  <a:tcPr marL="8878" marR="8878" marT="88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r>
              <a:tr h="377842">
                <a:tc>
                  <a:txBody>
                    <a:bodyPr/>
                    <a:lstStyle/>
                    <a:p>
                      <a:pPr algn="ctr" fontAlgn="ctr"/>
                      <a:r>
                        <a:rPr lang="en-US" sz="2400" b="1" i="0" u="none" strike="noStrike" dirty="0">
                          <a:solidFill>
                            <a:srgbClr val="000000"/>
                          </a:solidFill>
                          <a:latin typeface="Calibri"/>
                        </a:rPr>
                        <a:t>6</a:t>
                      </a:r>
                    </a:p>
                  </a:txBody>
                  <a:tcPr marL="8878" marR="8878" marT="8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b"/>
                      <a:r>
                        <a:rPr lang="en-US" sz="2400" b="0" i="0" u="none" strike="noStrike" dirty="0">
                          <a:solidFill>
                            <a:srgbClr val="000000"/>
                          </a:solidFill>
                          <a:latin typeface="Calibri"/>
                        </a:rPr>
                        <a:t>reading, mathematics</a:t>
                      </a:r>
                    </a:p>
                  </a:txBody>
                  <a:tcPr marL="8878" marR="8878" marT="88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r>
              <a:tr h="377842">
                <a:tc>
                  <a:txBody>
                    <a:bodyPr/>
                    <a:lstStyle/>
                    <a:p>
                      <a:pPr algn="ctr" fontAlgn="ctr"/>
                      <a:r>
                        <a:rPr lang="en-US" sz="2400" b="1" i="0" u="none" strike="noStrike" dirty="0">
                          <a:solidFill>
                            <a:srgbClr val="000000"/>
                          </a:solidFill>
                          <a:latin typeface="Calibri"/>
                        </a:rPr>
                        <a:t>7</a:t>
                      </a:r>
                    </a:p>
                  </a:txBody>
                  <a:tcPr marL="8878" marR="8878" marT="8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b"/>
                      <a:r>
                        <a:rPr lang="en-US" sz="2400" b="0" i="0" u="none" strike="noStrike" dirty="0" smtClean="0">
                          <a:solidFill>
                            <a:srgbClr val="000000"/>
                          </a:solidFill>
                          <a:latin typeface="Calibri"/>
                        </a:rPr>
                        <a:t>reading</a:t>
                      </a:r>
                      <a:r>
                        <a:rPr lang="en-US" sz="2400" b="0" i="0" u="none" strike="noStrike" dirty="0">
                          <a:solidFill>
                            <a:srgbClr val="000000"/>
                          </a:solidFill>
                          <a:latin typeface="Calibri"/>
                        </a:rPr>
                        <a:t>, </a:t>
                      </a:r>
                      <a:r>
                        <a:rPr lang="en-US" sz="2400" b="0" i="0" u="none" strike="noStrike" dirty="0" smtClean="0">
                          <a:solidFill>
                            <a:srgbClr val="000000"/>
                          </a:solidFill>
                          <a:latin typeface="Calibri"/>
                        </a:rPr>
                        <a:t>mathematics, writing</a:t>
                      </a:r>
                      <a:endParaRPr lang="en-US" sz="2400" b="0" i="0" u="none" strike="noStrike" dirty="0">
                        <a:solidFill>
                          <a:srgbClr val="000000"/>
                        </a:solidFill>
                        <a:latin typeface="Calibri"/>
                      </a:endParaRPr>
                    </a:p>
                  </a:txBody>
                  <a:tcPr marL="8878" marR="8878" marT="88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r>
              <a:tr h="747983">
                <a:tc>
                  <a:txBody>
                    <a:bodyPr/>
                    <a:lstStyle/>
                    <a:p>
                      <a:pPr algn="ctr" fontAlgn="ctr"/>
                      <a:r>
                        <a:rPr lang="en-US" sz="2400" b="1" i="0" u="none" strike="noStrike" dirty="0">
                          <a:solidFill>
                            <a:srgbClr val="000000"/>
                          </a:solidFill>
                          <a:latin typeface="Calibri"/>
                        </a:rPr>
                        <a:t>8</a:t>
                      </a:r>
                    </a:p>
                  </a:txBody>
                  <a:tcPr marL="8878" marR="8878" marT="8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b"/>
                      <a:r>
                        <a:rPr lang="en-US" sz="2400" b="0" i="0" u="none" strike="noStrike" dirty="0">
                          <a:solidFill>
                            <a:srgbClr val="000000"/>
                          </a:solidFill>
                          <a:latin typeface="Calibri"/>
                        </a:rPr>
                        <a:t>reading, mathematics, science, social studies</a:t>
                      </a:r>
                    </a:p>
                  </a:txBody>
                  <a:tcPr marL="8878" marR="8878" marT="88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r>
              <a:tr h="377842">
                <a:tc rowSpan="4">
                  <a:txBody>
                    <a:bodyPr/>
                    <a:lstStyle/>
                    <a:p>
                      <a:pPr algn="ctr" fontAlgn="ctr"/>
                      <a:r>
                        <a:rPr lang="en-US" sz="2400" b="1" i="0" u="none" strike="noStrike" dirty="0">
                          <a:solidFill>
                            <a:srgbClr val="000000"/>
                          </a:solidFill>
                          <a:latin typeface="Calibri"/>
                        </a:rPr>
                        <a:t>End-of-Course (EOC)</a:t>
                      </a:r>
                    </a:p>
                  </a:txBody>
                  <a:tcPr marL="8878" marR="8878" marT="8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b"/>
                      <a:r>
                        <a:rPr lang="en-US" sz="2400" b="0" i="0" u="none" strike="noStrike" dirty="0">
                          <a:solidFill>
                            <a:srgbClr val="000000"/>
                          </a:solidFill>
                          <a:latin typeface="Calibri"/>
                        </a:rPr>
                        <a:t>English I, English II</a:t>
                      </a:r>
                    </a:p>
                  </a:txBody>
                  <a:tcPr marL="8878" marR="8878" marT="88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r>
              <a:tr h="377842">
                <a:tc vMerge="1">
                  <a:txBody>
                    <a:bodyPr/>
                    <a:lstStyle/>
                    <a:p>
                      <a:endParaRPr lang="en-US"/>
                    </a:p>
                  </a:txBody>
                  <a:tcPr/>
                </a:tc>
                <a:tc>
                  <a:txBody>
                    <a:bodyPr/>
                    <a:lstStyle/>
                    <a:p>
                      <a:pPr algn="l" fontAlgn="b"/>
                      <a:r>
                        <a:rPr lang="en-US" sz="2400" b="0" i="0" u="none" strike="noStrike" dirty="0">
                          <a:solidFill>
                            <a:srgbClr val="000000"/>
                          </a:solidFill>
                          <a:latin typeface="Calibri"/>
                        </a:rPr>
                        <a:t>Algebra I, Geometry</a:t>
                      </a:r>
                    </a:p>
                  </a:txBody>
                  <a:tcPr marL="8878" marR="8878" marT="88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r>
              <a:tr h="377842">
                <a:tc vMerge="1">
                  <a:txBody>
                    <a:bodyPr/>
                    <a:lstStyle/>
                    <a:p>
                      <a:endParaRPr lang="en-US"/>
                    </a:p>
                  </a:txBody>
                  <a:tcPr/>
                </a:tc>
                <a:tc>
                  <a:txBody>
                    <a:bodyPr/>
                    <a:lstStyle/>
                    <a:p>
                      <a:pPr algn="l" fontAlgn="b"/>
                      <a:r>
                        <a:rPr lang="en-US" sz="2400" b="0" i="0" u="none" strike="noStrike" dirty="0">
                          <a:solidFill>
                            <a:srgbClr val="000000"/>
                          </a:solidFill>
                          <a:latin typeface="Calibri"/>
                        </a:rPr>
                        <a:t>Biology</a:t>
                      </a:r>
                    </a:p>
                  </a:txBody>
                  <a:tcPr marL="8878" marR="8878" marT="88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r>
              <a:tr h="377842">
                <a:tc vMerge="1">
                  <a:txBody>
                    <a:bodyPr/>
                    <a:lstStyle/>
                    <a:p>
                      <a:endParaRPr lang="en-US"/>
                    </a:p>
                  </a:txBody>
                  <a:tcPr/>
                </a:tc>
                <a:tc>
                  <a:txBody>
                    <a:bodyPr/>
                    <a:lstStyle/>
                    <a:p>
                      <a:pPr algn="l" fontAlgn="b"/>
                      <a:r>
                        <a:rPr lang="en-US" sz="2400" b="0" i="0" u="none" strike="noStrike" dirty="0">
                          <a:solidFill>
                            <a:srgbClr val="000000"/>
                          </a:solidFill>
                          <a:latin typeface="Calibri"/>
                        </a:rPr>
                        <a:t>World Geography, World History</a:t>
                      </a:r>
                    </a:p>
                  </a:txBody>
                  <a:tcPr marL="8878" marR="8878" marT="88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r>
            </a:tbl>
          </a:graphicData>
        </a:graphic>
      </p:graphicFrame>
    </p:spTree>
    <p:extLst>
      <p:ext uri="{BB962C8B-B14F-4D97-AF65-F5344CB8AC3E}">
        <p14:creationId xmlns:p14="http://schemas.microsoft.com/office/powerpoint/2010/main" val="362111066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23528" y="845096"/>
            <a:ext cx="8668072" cy="983704"/>
          </a:xfrm>
        </p:spPr>
        <p:txBody>
          <a:bodyPr/>
          <a:lstStyle/>
          <a:p>
            <a:pPr fontAlgn="auto">
              <a:spcAft>
                <a:spcPts val="0"/>
              </a:spcAft>
              <a:defRPr/>
            </a:pPr>
            <a:r>
              <a:rPr lang="en-US" sz="3200" b="1" kern="1200" dirty="0" smtClean="0">
                <a:solidFill>
                  <a:srgbClr val="3A6842"/>
                </a:solidFill>
                <a:latin typeface="Lucida Grande" charset="0"/>
                <a:ea typeface="+mn-ea"/>
                <a:cs typeface="+mn-cs"/>
              </a:rPr>
              <a:t>What subjects are assessed with STAAR but are not assessed with STAAR Modified?</a:t>
            </a:r>
          </a:p>
        </p:txBody>
      </p:sp>
      <p:sp>
        <p:nvSpPr>
          <p:cNvPr id="19461" name="Content Placeholder 2"/>
          <p:cNvSpPr>
            <a:spLocks noGrp="1"/>
          </p:cNvSpPr>
          <p:nvPr>
            <p:ph idx="1"/>
          </p:nvPr>
        </p:nvSpPr>
        <p:spPr>
          <a:xfrm>
            <a:off x="395536" y="2133600"/>
            <a:ext cx="8367464" cy="3429000"/>
          </a:xfrm>
        </p:spPr>
        <p:txBody>
          <a:bodyPr>
            <a:normAutofit/>
          </a:bodyPr>
          <a:lstStyle/>
          <a:p>
            <a:pPr eaLnBrk="1" hangingPunct="1">
              <a:buFont typeface="Wingdings 2" pitchFamily="18" charset="2"/>
              <a:buNone/>
              <a:defRPr/>
            </a:pPr>
            <a:endParaRPr lang="en-US" sz="2800" dirty="0" smtClean="0"/>
          </a:p>
          <a:p>
            <a:pPr eaLnBrk="1" hangingPunct="1">
              <a:defRPr/>
            </a:pPr>
            <a:r>
              <a:rPr lang="en-US" sz="2400" dirty="0" smtClean="0"/>
              <a:t>STAAR Modified English III and U.S. History will be administered in 2014</a:t>
            </a:r>
          </a:p>
          <a:p>
            <a:pPr eaLnBrk="1" hangingPunct="1">
              <a:buFont typeface="Wingdings 2" pitchFamily="18" charset="2"/>
              <a:buNone/>
              <a:defRPr/>
            </a:pPr>
            <a:endParaRPr lang="en-US" sz="2400" dirty="0" smtClean="0"/>
          </a:p>
          <a:p>
            <a:pPr eaLnBrk="1" hangingPunct="1">
              <a:defRPr/>
            </a:pPr>
            <a:r>
              <a:rPr lang="en-US" sz="2400" dirty="0" smtClean="0"/>
              <a:t>Algebra II, chemistry, and physics will NOT be assessed with STAAR Modified.</a:t>
            </a:r>
          </a:p>
        </p:txBody>
      </p:sp>
    </p:spTree>
    <p:extLst>
      <p:ext uri="{BB962C8B-B14F-4D97-AF65-F5344CB8AC3E}">
        <p14:creationId xmlns:p14="http://schemas.microsoft.com/office/powerpoint/2010/main" val="1235180484"/>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395536" y="888504"/>
            <a:ext cx="8420472" cy="864096"/>
          </a:xfrm>
        </p:spPr>
        <p:txBody>
          <a:bodyPr/>
          <a:lstStyle/>
          <a:p>
            <a:pPr fontAlgn="auto">
              <a:spcAft>
                <a:spcPts val="0"/>
              </a:spcAft>
              <a:defRPr/>
            </a:pPr>
            <a:r>
              <a:rPr lang="en-US" sz="2800" b="1" kern="1200" dirty="0" smtClean="0">
                <a:solidFill>
                  <a:srgbClr val="3A6842"/>
                </a:solidFill>
                <a:latin typeface="Lucida Grande" charset="0"/>
                <a:ea typeface="+mn-ea"/>
                <a:cs typeface="+mn-cs"/>
              </a:rPr>
              <a:t>How have the test designs for STAAR Modified grades 4 &amp; 7 Writing changed?</a:t>
            </a:r>
          </a:p>
        </p:txBody>
      </p:sp>
      <p:sp>
        <p:nvSpPr>
          <p:cNvPr id="5" name="Content Placeholder 4"/>
          <p:cNvSpPr>
            <a:spLocks noGrp="1"/>
          </p:cNvSpPr>
          <p:nvPr>
            <p:ph idx="1"/>
          </p:nvPr>
        </p:nvSpPr>
        <p:spPr>
          <a:xfrm>
            <a:off x="395536" y="1905000"/>
            <a:ext cx="8443664" cy="3962400"/>
          </a:xfrm>
        </p:spPr>
        <p:txBody>
          <a:bodyPr>
            <a:noAutofit/>
          </a:bodyPr>
          <a:lstStyle/>
          <a:p>
            <a:pPr eaLnBrk="1" hangingPunct="1"/>
            <a:r>
              <a:rPr lang="en-US" sz="2400" dirty="0" smtClean="0">
                <a:ea typeface="+mn-ea"/>
                <a:cs typeface="+mn-cs"/>
              </a:rPr>
              <a:t>For the Spring 2012 administration, these writing tests included the revising section and a prompt on day one and the editing section and a prompt on day two.</a:t>
            </a:r>
          </a:p>
          <a:p>
            <a:pPr eaLnBrk="1" hangingPunct="1">
              <a:buNone/>
            </a:pPr>
            <a:endParaRPr lang="en-US" sz="2400" dirty="0" smtClean="0">
              <a:ea typeface="+mn-ea"/>
              <a:cs typeface="+mn-cs"/>
            </a:endParaRPr>
          </a:p>
          <a:p>
            <a:pPr eaLnBrk="1" hangingPunct="1"/>
            <a:r>
              <a:rPr lang="en-US" sz="2400" dirty="0" smtClean="0">
                <a:ea typeface="+mn-ea"/>
                <a:cs typeface="+mn-cs"/>
              </a:rPr>
              <a:t>For the Spring 2013 administration, revising and editing passages will be administered on both day one and day two.  </a:t>
            </a:r>
          </a:p>
          <a:p>
            <a:pPr eaLnBrk="1" hangingPunct="1">
              <a:buNone/>
            </a:pPr>
            <a:endParaRPr lang="en-US" sz="2400" dirty="0" smtClean="0">
              <a:ea typeface="+mn-ea"/>
              <a:cs typeface="+mn-cs"/>
            </a:endParaRPr>
          </a:p>
          <a:p>
            <a:pPr eaLnBrk="1" hangingPunct="1"/>
            <a:r>
              <a:rPr lang="en-US" sz="2400" dirty="0" smtClean="0">
                <a:ea typeface="+mn-ea"/>
                <a:cs typeface="+mn-cs"/>
              </a:rPr>
              <a:t>In addition, the answer document will now be separated into day one and day two sections.</a:t>
            </a:r>
          </a:p>
        </p:txBody>
      </p:sp>
    </p:spTree>
    <p:extLst>
      <p:ext uri="{BB962C8B-B14F-4D97-AF65-F5344CB8AC3E}">
        <p14:creationId xmlns:p14="http://schemas.microsoft.com/office/powerpoint/2010/main" val="158426596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srcRect/>
          <a:stretch>
            <a:fillRect/>
          </a:stretch>
        </p:blipFill>
        <p:spPr bwMode="auto">
          <a:xfrm>
            <a:off x="0" y="687222"/>
            <a:ext cx="4499992" cy="6170778"/>
          </a:xfrm>
          <a:prstGeom prst="rect">
            <a:avLst/>
          </a:prstGeom>
          <a:noFill/>
          <a:ln w="9525">
            <a:noFill/>
            <a:miter lim="800000"/>
            <a:headEnd/>
            <a:tailEnd/>
          </a:ln>
        </p:spPr>
      </p:pic>
      <p:pic>
        <p:nvPicPr>
          <p:cNvPr id="21506" name="Picture 2"/>
          <p:cNvPicPr>
            <a:picLocks noChangeAspect="1" noChangeArrowheads="1"/>
          </p:cNvPicPr>
          <p:nvPr/>
        </p:nvPicPr>
        <p:blipFill>
          <a:blip r:embed="rId4" cstate="print"/>
          <a:srcRect/>
          <a:stretch>
            <a:fillRect/>
          </a:stretch>
        </p:blipFill>
        <p:spPr bwMode="auto">
          <a:xfrm>
            <a:off x="4446220" y="665313"/>
            <a:ext cx="4697780" cy="6192687"/>
          </a:xfrm>
          <a:prstGeom prst="rect">
            <a:avLst/>
          </a:prstGeom>
          <a:noFill/>
          <a:ln w="9525">
            <a:noFill/>
            <a:miter lim="800000"/>
            <a:headEnd/>
            <a:tailEnd/>
          </a:ln>
        </p:spPr>
      </p:pic>
    </p:spTree>
    <p:extLst>
      <p:ext uri="{BB962C8B-B14F-4D97-AF65-F5344CB8AC3E}">
        <p14:creationId xmlns:p14="http://schemas.microsoft.com/office/powerpoint/2010/main" val="35914187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Autofit/>
          </a:bodyPr>
          <a:lstStyle/>
          <a:p>
            <a:pPr algn="ctr">
              <a:spcBef>
                <a:spcPts val="0"/>
              </a:spcBef>
              <a:buNone/>
            </a:pPr>
            <a:r>
              <a:rPr lang="en-US" sz="2400" b="1" dirty="0" smtClean="0"/>
              <a:t>Violation of Security and </a:t>
            </a:r>
          </a:p>
          <a:p>
            <a:pPr algn="ctr">
              <a:spcBef>
                <a:spcPts val="0"/>
              </a:spcBef>
              <a:buNone/>
            </a:pPr>
            <a:r>
              <a:rPr lang="en-US" sz="2400" b="1" dirty="0" smtClean="0"/>
              <a:t>Confidentiality of Assessments </a:t>
            </a:r>
          </a:p>
          <a:p>
            <a:pPr>
              <a:buNone/>
            </a:pPr>
            <a:endParaRPr lang="en-US" sz="400" i="1" dirty="0" smtClean="0"/>
          </a:p>
          <a:p>
            <a:pPr>
              <a:buNone/>
            </a:pPr>
            <a:r>
              <a:rPr lang="en-US" sz="2400" dirty="0" smtClean="0"/>
              <a:t>Conduct that constitutes a severe violation … (cont.)</a:t>
            </a:r>
          </a:p>
          <a:p>
            <a:pPr>
              <a:lnSpc>
                <a:spcPct val="150000"/>
              </a:lnSpc>
            </a:pPr>
            <a:r>
              <a:rPr lang="en-US" sz="2000" i="1" dirty="0" smtClean="0"/>
              <a:t>Assisting an examinee with a response</a:t>
            </a:r>
          </a:p>
          <a:p>
            <a:r>
              <a:rPr lang="en-US" sz="2000" i="1" dirty="0" smtClean="0"/>
              <a:t>Providing an examinee with an answer to a test question (this includes suggesting that the examinee review or change his or her response)</a:t>
            </a:r>
          </a:p>
          <a:p>
            <a:pPr>
              <a:lnSpc>
                <a:spcPct val="150000"/>
              </a:lnSpc>
            </a:pPr>
            <a:r>
              <a:rPr lang="en-US" sz="2000" i="1" dirty="0" smtClean="0"/>
              <a:t>Changing or altering an examinee’s response</a:t>
            </a:r>
          </a:p>
          <a:p>
            <a:pPr>
              <a:lnSpc>
                <a:spcPct val="150000"/>
              </a:lnSpc>
            </a:pPr>
            <a:r>
              <a:rPr lang="en-US" sz="2000" i="1" dirty="0" smtClean="0"/>
              <a:t>Encouraging an individual to participate in any of the events listed above</a:t>
            </a:r>
          </a:p>
          <a:p>
            <a:r>
              <a:rPr lang="en-US" sz="2000" i="1" dirty="0" smtClean="0"/>
              <a:t>Failing to report to an appropriate authority that an individual engaged in any of the events listed above</a:t>
            </a:r>
          </a:p>
          <a:p>
            <a:pPr>
              <a:buNone/>
            </a:pPr>
            <a:endParaRPr lang="en-US" sz="2400" i="1" dirty="0" smtClean="0"/>
          </a:p>
        </p:txBody>
      </p:sp>
      <p:sp>
        <p:nvSpPr>
          <p:cNvPr id="3" name="TextBox 2"/>
          <p:cNvSpPr txBox="1"/>
          <p:nvPr/>
        </p:nvSpPr>
        <p:spPr>
          <a:xfrm>
            <a:off x="2514600" y="152400"/>
            <a:ext cx="4114800" cy="461665"/>
          </a:xfrm>
          <a:prstGeom prst="rect">
            <a:avLst/>
          </a:prstGeom>
          <a:noFill/>
        </p:spPr>
        <p:txBody>
          <a:bodyPr wrap="square" rtlCol="0">
            <a:spAutoFit/>
          </a:bodyPr>
          <a:lstStyle/>
          <a:p>
            <a:pPr algn="r"/>
            <a:r>
              <a:rPr lang="en-US" sz="2400" b="1" dirty="0" smtClean="0">
                <a:solidFill>
                  <a:prstClr val="black"/>
                </a:solidFill>
              </a:rPr>
              <a:t>Security</a:t>
            </a:r>
            <a:r>
              <a:rPr lang="en-US" sz="2400" dirty="0" smtClean="0">
                <a:solidFill>
                  <a:prstClr val="black"/>
                </a:solidFill>
              </a:rPr>
              <a:t> </a:t>
            </a:r>
            <a:r>
              <a:rPr lang="en-US" sz="2400" b="1" dirty="0" smtClean="0">
                <a:solidFill>
                  <a:prstClr val="black"/>
                </a:solidFill>
              </a:rPr>
              <a:t>Supplement</a:t>
            </a:r>
            <a:r>
              <a:rPr lang="en-US" sz="2400" dirty="0" smtClean="0">
                <a:solidFill>
                  <a:prstClr val="black"/>
                </a:solidFill>
              </a:rPr>
              <a:t> </a:t>
            </a:r>
            <a:endParaRPr lang="en-US" sz="2400" dirty="0">
              <a:solidFill>
                <a:prstClr val="black"/>
              </a:solidFill>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990600"/>
            <a:ext cx="8458200" cy="609600"/>
          </a:xfrm>
        </p:spPr>
        <p:txBody>
          <a:bodyPr/>
          <a:lstStyle/>
          <a:p>
            <a:r>
              <a:rPr lang="en-US" sz="2800" b="1" dirty="0" smtClean="0">
                <a:solidFill>
                  <a:srgbClr val="3A6842"/>
                </a:solidFill>
                <a:latin typeface="Lucida Grande" charset="0"/>
              </a:rPr>
              <a:t>What does “State-required Documentation Form” mean? </a:t>
            </a:r>
            <a:r>
              <a:rPr lang="en-US" sz="3600" dirty="0" smtClean="0">
                <a:solidFill>
                  <a:srgbClr val="3A6842"/>
                </a:solidFill>
              </a:rPr>
              <a:t/>
            </a:r>
            <a:br>
              <a:rPr lang="en-US" sz="3600" dirty="0" smtClean="0">
                <a:solidFill>
                  <a:srgbClr val="3A6842"/>
                </a:solidFill>
              </a:rPr>
            </a:br>
            <a:endParaRPr lang="en-US" dirty="0"/>
          </a:p>
        </p:txBody>
      </p:sp>
      <p:sp>
        <p:nvSpPr>
          <p:cNvPr id="4" name="Content Placeholder 3"/>
          <p:cNvSpPr>
            <a:spLocks noGrp="1"/>
          </p:cNvSpPr>
          <p:nvPr>
            <p:ph idx="1"/>
          </p:nvPr>
        </p:nvSpPr>
        <p:spPr>
          <a:xfrm>
            <a:off x="609600" y="2133601"/>
            <a:ext cx="7848600" cy="3886200"/>
          </a:xfrm>
        </p:spPr>
        <p:txBody>
          <a:bodyPr>
            <a:normAutofit/>
          </a:bodyPr>
          <a:lstStyle/>
          <a:p>
            <a:pPr marL="514350" indent="-514350">
              <a:spcBef>
                <a:spcPts val="580"/>
              </a:spcBef>
              <a:defRPr/>
            </a:pPr>
            <a:r>
              <a:rPr lang="en-US" sz="2600" dirty="0" smtClean="0"/>
              <a:t>TEA requires the STAAR Modified Participation Requirements Form to be completed and retained by the district. </a:t>
            </a:r>
          </a:p>
          <a:p>
            <a:pPr marL="514350" indent="-514350">
              <a:spcBef>
                <a:spcPts val="580"/>
              </a:spcBef>
              <a:defRPr/>
            </a:pPr>
            <a:r>
              <a:rPr lang="en-US" sz="2600" dirty="0" smtClean="0"/>
              <a:t>2012-2013: STAAR Modified Participation Requirements </a:t>
            </a:r>
            <a:r>
              <a:rPr lang="en-US" sz="2600" i="1" u="sng" dirty="0" smtClean="0"/>
              <a:t>may</a:t>
            </a:r>
            <a:r>
              <a:rPr lang="en-US" sz="2600" i="1" dirty="0" smtClean="0"/>
              <a:t> be included in the student’s IEP</a:t>
            </a:r>
            <a:r>
              <a:rPr lang="en-US" sz="2600" dirty="0" smtClean="0"/>
              <a:t>.</a:t>
            </a:r>
          </a:p>
          <a:p>
            <a:pPr marL="514350" indent="-514350">
              <a:spcBef>
                <a:spcPts val="580"/>
              </a:spcBef>
              <a:defRPr/>
            </a:pPr>
            <a:r>
              <a:rPr lang="en-US" sz="2600" dirty="0" smtClean="0"/>
              <a:t>2013-2014: STAAR Modified Participations Requirements </a:t>
            </a:r>
            <a:r>
              <a:rPr lang="en-US" sz="2600" i="1" u="sng" dirty="0" smtClean="0"/>
              <a:t>must</a:t>
            </a:r>
            <a:r>
              <a:rPr lang="en-US" sz="2600" i="1" dirty="0" smtClean="0"/>
              <a:t> be included in the student’s IEP.</a:t>
            </a:r>
          </a:p>
          <a:p>
            <a:endParaRPr lang="en-US" dirty="0"/>
          </a:p>
        </p:txBody>
      </p:sp>
    </p:spTree>
    <p:extLst>
      <p:ext uri="{BB962C8B-B14F-4D97-AF65-F5344CB8AC3E}">
        <p14:creationId xmlns:p14="http://schemas.microsoft.com/office/powerpoint/2010/main" val="3270770459"/>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1066800"/>
            <a:ext cx="8229600" cy="1752600"/>
          </a:xfrm>
        </p:spPr>
        <p:txBody>
          <a:bodyPr/>
          <a:lstStyle/>
          <a:p>
            <a:r>
              <a:rPr lang="en-US" sz="2800" b="1" dirty="0" smtClean="0">
                <a:solidFill>
                  <a:srgbClr val="3A6842"/>
                </a:solidFill>
                <a:latin typeface="Lucida Grande" charset="0"/>
              </a:rPr>
              <a:t>If a student takes STAAR Modified in high school but is dismissed from special education before graduation, will the student now have to take STAAR? </a:t>
            </a:r>
            <a:br>
              <a:rPr lang="en-US" sz="2800" b="1" dirty="0" smtClean="0">
                <a:solidFill>
                  <a:srgbClr val="3A6842"/>
                </a:solidFill>
                <a:latin typeface="Lucida Grande" charset="0"/>
              </a:rPr>
            </a:br>
            <a:endParaRPr lang="en-US" sz="2800" dirty="0"/>
          </a:p>
        </p:txBody>
      </p:sp>
      <p:sp>
        <p:nvSpPr>
          <p:cNvPr id="4" name="Content Placeholder 3"/>
          <p:cNvSpPr>
            <a:spLocks noGrp="1"/>
          </p:cNvSpPr>
          <p:nvPr>
            <p:ph idx="1"/>
          </p:nvPr>
        </p:nvSpPr>
        <p:spPr>
          <a:xfrm>
            <a:off x="381000" y="3200400"/>
            <a:ext cx="8382000" cy="1066800"/>
          </a:xfrm>
        </p:spPr>
        <p:txBody>
          <a:bodyPr/>
          <a:lstStyle/>
          <a:p>
            <a:r>
              <a:rPr lang="en-US" sz="2400" dirty="0" smtClean="0"/>
              <a:t>Yes. The student is now held to the same requirements as all other general education students.</a:t>
            </a:r>
          </a:p>
          <a:p>
            <a:endParaRPr lang="en-US" dirty="0"/>
          </a:p>
        </p:txBody>
      </p:sp>
      <p:sp>
        <p:nvSpPr>
          <p:cNvPr id="37891" name="TextBox 4"/>
          <p:cNvSpPr txBox="1">
            <a:spLocks noChangeArrowheads="1"/>
          </p:cNvSpPr>
          <p:nvPr/>
        </p:nvSpPr>
        <p:spPr bwMode="auto">
          <a:xfrm>
            <a:off x="971600" y="1268760"/>
            <a:ext cx="7391400" cy="846386"/>
          </a:xfrm>
          <a:prstGeom prst="rect">
            <a:avLst/>
          </a:prstGeom>
          <a:noFill/>
          <a:ln w="76200">
            <a:noFill/>
            <a:miter lim="800000"/>
            <a:headEnd/>
            <a:tailEnd/>
          </a:ln>
        </p:spPr>
        <p:txBody>
          <a:bodyPr wrap="square">
            <a:spAutoFit/>
          </a:bodyPr>
          <a:lstStyle/>
          <a:p>
            <a:pPr marL="91440" algn="ctr" eaLnBrk="0" hangingPunct="0">
              <a:spcBef>
                <a:spcPct val="0"/>
              </a:spcBef>
              <a:defRPr/>
            </a:pPr>
            <a:endParaRPr lang="en-US" sz="2400" b="1" dirty="0">
              <a:solidFill>
                <a:srgbClr val="FF0080"/>
              </a:solidFill>
              <a:latin typeface="Lucida Grande" charset="0"/>
            </a:endParaRPr>
          </a:p>
          <a:p>
            <a:pPr indent="-514350">
              <a:spcBef>
                <a:spcPts val="580"/>
              </a:spcBef>
              <a:defRPr/>
            </a:pPr>
            <a:endParaRPr lang="en-US" sz="2000" dirty="0">
              <a:solidFill>
                <a:prstClr val="black"/>
              </a:solidFill>
            </a:endParaRPr>
          </a:p>
        </p:txBody>
      </p:sp>
    </p:spTree>
    <p:extLst>
      <p:ext uri="{BB962C8B-B14F-4D97-AF65-F5344CB8AC3E}">
        <p14:creationId xmlns:p14="http://schemas.microsoft.com/office/powerpoint/2010/main" val="57086728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3" descr="2013 Testing Accommodations-DIVIDER.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716685215"/>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2348880"/>
            <a:ext cx="8496944" cy="3240360"/>
          </a:xfrm>
        </p:spPr>
        <p:txBody>
          <a:bodyPr>
            <a:normAutofit/>
          </a:bodyPr>
          <a:lstStyle/>
          <a:p>
            <a:r>
              <a:rPr lang="en-US" sz="2400" dirty="0" smtClean="0">
                <a:latin typeface="Arial" pitchFamily="34" charset="0"/>
                <a:cs typeface="Arial" pitchFamily="34" charset="0"/>
              </a:rPr>
              <a:t>Accommodation information for students who are assessed with TAKS is located in the 2010-2011 Accommodations Manual.</a:t>
            </a:r>
          </a:p>
          <a:p>
            <a:pPr>
              <a:buNone/>
            </a:pP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Additional resources for TAKS accommodations are located at </a:t>
            </a:r>
            <a:r>
              <a:rPr lang="en-US" sz="2000" dirty="0" smtClean="0">
                <a:latin typeface="Arial" pitchFamily="34" charset="0"/>
                <a:cs typeface="Arial" pitchFamily="34" charset="0"/>
                <a:hlinkClick r:id="rId2"/>
              </a:rPr>
              <a:t>http://www.tea.state.tx.us/student.assessment/taks/accommodations/</a:t>
            </a:r>
            <a:endParaRPr lang="en-US" sz="2000" dirty="0">
              <a:latin typeface="Arial" pitchFamily="34" charset="0"/>
              <a:cs typeface="Arial" pitchFamily="34" charset="0"/>
            </a:endParaRPr>
          </a:p>
        </p:txBody>
      </p:sp>
      <p:sp>
        <p:nvSpPr>
          <p:cNvPr id="4" name="TextBox 3"/>
          <p:cNvSpPr txBox="1"/>
          <p:nvPr/>
        </p:nvSpPr>
        <p:spPr>
          <a:xfrm>
            <a:off x="323528" y="764704"/>
            <a:ext cx="8064896" cy="1384995"/>
          </a:xfrm>
          <a:prstGeom prst="rect">
            <a:avLst/>
          </a:prstGeom>
          <a:noFill/>
        </p:spPr>
        <p:txBody>
          <a:bodyPr wrap="square" rtlCol="0">
            <a:spAutoFit/>
          </a:bodyPr>
          <a:lstStyle/>
          <a:p>
            <a:pPr algn="ctr" fontAlgn="base">
              <a:spcBef>
                <a:spcPct val="0"/>
              </a:spcBef>
              <a:spcAft>
                <a:spcPct val="0"/>
              </a:spcAft>
            </a:pPr>
            <a:r>
              <a:rPr lang="en-US" sz="2800" b="1" dirty="0" smtClean="0">
                <a:solidFill>
                  <a:srgbClr val="F79646">
                    <a:lumMod val="50000"/>
                  </a:srgbClr>
                </a:solidFill>
                <a:latin typeface="Arial" pitchFamily="-72" charset="0"/>
                <a:ea typeface="ＭＳ Ｐゴシック" pitchFamily="-72" charset="-128"/>
              </a:rPr>
              <a:t>Where do we look for accommodation information for TAKS, TAKS Accommodated,  &amp; TAKS-M?</a:t>
            </a:r>
            <a:endParaRPr lang="en-US" sz="2800" b="1" dirty="0">
              <a:solidFill>
                <a:srgbClr val="F79646">
                  <a:lumMod val="50000"/>
                </a:srgbClr>
              </a:solidFill>
              <a:latin typeface="Arial" pitchFamily="-72" charset="0"/>
              <a:ea typeface="ＭＳ Ｐゴシック" pitchFamily="-72" charset="-128"/>
            </a:endParaRPr>
          </a:p>
        </p:txBody>
      </p:sp>
    </p:spTree>
    <p:extLst>
      <p:ext uri="{BB962C8B-B14F-4D97-AF65-F5344CB8AC3E}">
        <p14:creationId xmlns:p14="http://schemas.microsoft.com/office/powerpoint/2010/main" val="122634027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p:cNvSpPr>
          <p:nvPr/>
        </p:nvSpPr>
        <p:spPr bwMode="auto">
          <a:xfrm>
            <a:off x="381000" y="1628800"/>
            <a:ext cx="8511480" cy="4467200"/>
          </a:xfrm>
          <a:prstGeom prst="rect">
            <a:avLst/>
          </a:prstGeom>
          <a:solidFill>
            <a:srgbClr val="DDD9C3"/>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marL="342900" indent="-342900">
              <a:spcBef>
                <a:spcPct val="20000"/>
              </a:spcBef>
              <a:buFont typeface="Arial" pitchFamily="34" charset="0"/>
              <a:buChar char="•"/>
              <a:defRPr/>
            </a:pPr>
            <a:endParaRPr lang="en-US" sz="3200" dirty="0">
              <a:solidFill>
                <a:prstClr val="black"/>
              </a:solidFill>
              <a:ea typeface="ＭＳ Ｐゴシック" pitchFamily="-72" charset="-128"/>
            </a:endParaRPr>
          </a:p>
        </p:txBody>
      </p:sp>
      <p:sp>
        <p:nvSpPr>
          <p:cNvPr id="34818" name="TextBox 4"/>
          <p:cNvSpPr txBox="1">
            <a:spLocks noChangeArrowheads="1"/>
          </p:cNvSpPr>
          <p:nvPr/>
        </p:nvSpPr>
        <p:spPr bwMode="auto">
          <a:xfrm>
            <a:off x="381000" y="1196752"/>
            <a:ext cx="8305800" cy="5001369"/>
          </a:xfrm>
          <a:prstGeom prst="rect">
            <a:avLst/>
          </a:prstGeom>
          <a:noFill/>
          <a:ln w="76200">
            <a:noFill/>
            <a:miter lim="800000"/>
            <a:headEnd/>
            <a:tailEnd/>
          </a:ln>
        </p:spPr>
        <p:txBody>
          <a:bodyPr wrap="square">
            <a:prstTxWarp prst="textNoShape">
              <a:avLst/>
            </a:prstTxWarp>
            <a:spAutoFit/>
          </a:bodyPr>
          <a:lstStyle/>
          <a:p>
            <a:pPr marL="90488" algn="ctr" eaLnBrk="0" fontAlgn="base" hangingPunct="0">
              <a:spcBef>
                <a:spcPct val="0"/>
              </a:spcBef>
              <a:spcAft>
                <a:spcPct val="0"/>
              </a:spcAft>
            </a:pPr>
            <a:r>
              <a:rPr lang="en-US" sz="2800" b="1" dirty="0" smtClean="0">
                <a:solidFill>
                  <a:srgbClr val="FF0080"/>
                </a:solidFill>
                <a:latin typeface="Arial" pitchFamily="34" charset="0"/>
                <a:ea typeface="Arial" pitchFamily="-72" charset="0"/>
                <a:cs typeface="Arial" pitchFamily="34" charset="0"/>
              </a:rPr>
              <a:t> </a:t>
            </a:r>
            <a:endParaRPr lang="en-US" sz="2400" b="1" dirty="0">
              <a:solidFill>
                <a:srgbClr val="FF0080"/>
              </a:solidFill>
              <a:latin typeface="Arial" pitchFamily="34" charset="0"/>
              <a:ea typeface="Arial" pitchFamily="-72" charset="0"/>
              <a:cs typeface="Arial" pitchFamily="34" charset="0"/>
            </a:endParaRPr>
          </a:p>
          <a:p>
            <a:pPr marL="90488" fontAlgn="base">
              <a:spcBef>
                <a:spcPct val="0"/>
              </a:spcBef>
              <a:spcAft>
                <a:spcPct val="0"/>
              </a:spcAft>
            </a:pPr>
            <a:r>
              <a:rPr lang="en-US" sz="1900" dirty="0">
                <a:solidFill>
                  <a:srgbClr val="000000"/>
                </a:solidFill>
                <a:latin typeface="Arial" pitchFamily="34" charset="0"/>
                <a:ea typeface="Arial" pitchFamily="-72" charset="0"/>
                <a:cs typeface="Arial" pitchFamily="34" charset="0"/>
              </a:rPr>
              <a:t>Applies to students taking STAAR, STAAR Spanish, STAAR Modified, STAAR L, and TELPAS</a:t>
            </a:r>
          </a:p>
          <a:p>
            <a:pPr marL="90488" fontAlgn="base">
              <a:spcBef>
                <a:spcPct val="0"/>
              </a:spcBef>
              <a:spcAft>
                <a:spcPct val="0"/>
              </a:spcAft>
              <a:buFont typeface="Arial" pitchFamily="-72" charset="0"/>
              <a:buChar char="•"/>
            </a:pPr>
            <a:endParaRPr lang="en-US" sz="1900" dirty="0">
              <a:solidFill>
                <a:srgbClr val="000000"/>
              </a:solidFill>
              <a:latin typeface="Arial" pitchFamily="34" charset="0"/>
              <a:ea typeface="Arial" pitchFamily="-72" charset="0"/>
              <a:cs typeface="Arial" pitchFamily="34" charset="0"/>
            </a:endParaRPr>
          </a:p>
          <a:p>
            <a:pPr marL="90488" fontAlgn="base">
              <a:spcBef>
                <a:spcPct val="0"/>
              </a:spcBef>
              <a:spcAft>
                <a:spcPct val="0"/>
              </a:spcAft>
            </a:pPr>
            <a:r>
              <a:rPr lang="en-US" sz="1900" dirty="0">
                <a:solidFill>
                  <a:srgbClr val="000000"/>
                </a:solidFill>
                <a:latin typeface="Arial" pitchFamily="34" charset="0"/>
                <a:ea typeface="Arial" pitchFamily="-72" charset="0"/>
                <a:cs typeface="Arial" pitchFamily="34" charset="0"/>
              </a:rPr>
              <a:t>For purposes of statewide assessments, a student needing accommodations due to a disability </a:t>
            </a:r>
            <a:r>
              <a:rPr lang="en-US" sz="1900" dirty="0" smtClean="0">
                <a:solidFill>
                  <a:srgbClr val="000000"/>
                </a:solidFill>
                <a:latin typeface="Arial" pitchFamily="34" charset="0"/>
                <a:ea typeface="Arial" pitchFamily="-72" charset="0"/>
                <a:cs typeface="Arial" pitchFamily="34" charset="0"/>
              </a:rPr>
              <a:t>includes</a:t>
            </a:r>
            <a:endParaRPr lang="en-US" sz="1900" dirty="0">
              <a:solidFill>
                <a:srgbClr val="000000"/>
              </a:solidFill>
              <a:latin typeface="Arial" pitchFamily="34" charset="0"/>
              <a:ea typeface="Arial" pitchFamily="-72" charset="0"/>
              <a:cs typeface="Arial" pitchFamily="34" charset="0"/>
            </a:endParaRPr>
          </a:p>
          <a:p>
            <a:pPr marL="639763" lvl="1" indent="-273050" fontAlgn="base">
              <a:spcBef>
                <a:spcPct val="0"/>
              </a:spcBef>
              <a:spcAft>
                <a:spcPct val="0"/>
              </a:spcAft>
              <a:buFont typeface="Arial" pitchFamily="-72" charset="0"/>
              <a:buChar char="•"/>
            </a:pPr>
            <a:r>
              <a:rPr lang="en-US" sz="1900" dirty="0" smtClean="0">
                <a:solidFill>
                  <a:srgbClr val="000000"/>
                </a:solidFill>
                <a:latin typeface="Arial" pitchFamily="34" charset="0"/>
                <a:ea typeface="Arial" pitchFamily="-72" charset="0"/>
                <a:cs typeface="Arial" pitchFamily="34" charset="0"/>
              </a:rPr>
              <a:t>a student </a:t>
            </a:r>
            <a:r>
              <a:rPr lang="en-US" sz="1900" dirty="0">
                <a:solidFill>
                  <a:srgbClr val="000000"/>
                </a:solidFill>
                <a:latin typeface="Arial" pitchFamily="34" charset="0"/>
                <a:ea typeface="Arial" pitchFamily="-72" charset="0"/>
                <a:cs typeface="Arial" pitchFamily="34" charset="0"/>
              </a:rPr>
              <a:t>with an identified disability who receives </a:t>
            </a:r>
            <a:r>
              <a:rPr lang="en-US" sz="1900" b="1" dirty="0">
                <a:solidFill>
                  <a:srgbClr val="000000"/>
                </a:solidFill>
                <a:latin typeface="Arial" pitchFamily="34" charset="0"/>
                <a:ea typeface="Arial" pitchFamily="-72" charset="0"/>
                <a:cs typeface="Arial" pitchFamily="34" charset="0"/>
              </a:rPr>
              <a:t>special education services </a:t>
            </a:r>
            <a:r>
              <a:rPr lang="en-US" sz="1900" dirty="0">
                <a:solidFill>
                  <a:srgbClr val="000000"/>
                </a:solidFill>
                <a:latin typeface="Arial" pitchFamily="34" charset="0"/>
                <a:ea typeface="Arial" pitchFamily="-72" charset="0"/>
                <a:cs typeface="Arial" pitchFamily="34" charset="0"/>
              </a:rPr>
              <a:t>and meets established eligibility criteria for certain accommodations</a:t>
            </a:r>
          </a:p>
          <a:p>
            <a:pPr marL="639763" lvl="1" indent="-273050" fontAlgn="base">
              <a:spcBef>
                <a:spcPct val="0"/>
              </a:spcBef>
              <a:spcAft>
                <a:spcPct val="0"/>
              </a:spcAft>
              <a:buFont typeface="Arial" pitchFamily="-72" charset="0"/>
              <a:buChar char="•"/>
            </a:pPr>
            <a:r>
              <a:rPr lang="en-US" sz="1900" dirty="0" smtClean="0">
                <a:solidFill>
                  <a:srgbClr val="000000"/>
                </a:solidFill>
                <a:latin typeface="Arial" pitchFamily="34" charset="0"/>
                <a:ea typeface="Arial" pitchFamily="-72" charset="0"/>
                <a:cs typeface="Arial" pitchFamily="34" charset="0"/>
              </a:rPr>
              <a:t>a </a:t>
            </a:r>
            <a:r>
              <a:rPr lang="en-US" sz="1900" dirty="0">
                <a:solidFill>
                  <a:srgbClr val="000000"/>
                </a:solidFill>
                <a:latin typeface="Arial" pitchFamily="34" charset="0"/>
                <a:ea typeface="Arial" pitchFamily="-72" charset="0"/>
                <a:cs typeface="Arial" pitchFamily="34" charset="0"/>
              </a:rPr>
              <a:t>student with an identified disability who receives </a:t>
            </a:r>
            <a:r>
              <a:rPr lang="en-US" sz="1900" b="1" dirty="0">
                <a:solidFill>
                  <a:srgbClr val="000000"/>
                </a:solidFill>
                <a:latin typeface="Arial" pitchFamily="34" charset="0"/>
                <a:ea typeface="Arial" pitchFamily="-72" charset="0"/>
                <a:cs typeface="Arial" pitchFamily="34" charset="0"/>
              </a:rPr>
              <a:t>Section 504 services</a:t>
            </a:r>
            <a:r>
              <a:rPr lang="en-US" sz="1900" dirty="0">
                <a:solidFill>
                  <a:srgbClr val="000000"/>
                </a:solidFill>
                <a:latin typeface="Arial" pitchFamily="34" charset="0"/>
                <a:ea typeface="Arial" pitchFamily="-72" charset="0"/>
                <a:cs typeface="Arial" pitchFamily="34" charset="0"/>
              </a:rPr>
              <a:t> and meets established eligibility criteria for certain accommodations</a:t>
            </a:r>
          </a:p>
          <a:p>
            <a:pPr marL="639763" lvl="1" indent="-273050" fontAlgn="base">
              <a:spcBef>
                <a:spcPct val="0"/>
              </a:spcBef>
              <a:spcAft>
                <a:spcPct val="0"/>
              </a:spcAft>
              <a:buFont typeface="Arial" pitchFamily="-72" charset="0"/>
              <a:buChar char="•"/>
            </a:pPr>
            <a:r>
              <a:rPr lang="en-US" sz="1900" dirty="0" smtClean="0">
                <a:solidFill>
                  <a:srgbClr val="000000"/>
                </a:solidFill>
                <a:latin typeface="Arial" pitchFamily="34" charset="0"/>
                <a:ea typeface="Arial" pitchFamily="-72" charset="0"/>
                <a:cs typeface="Arial" pitchFamily="34" charset="0"/>
              </a:rPr>
              <a:t>a </a:t>
            </a:r>
            <a:r>
              <a:rPr lang="en-US" sz="1900" dirty="0">
                <a:solidFill>
                  <a:srgbClr val="000000"/>
                </a:solidFill>
                <a:latin typeface="Arial" pitchFamily="34" charset="0"/>
                <a:ea typeface="Arial" pitchFamily="-72" charset="0"/>
                <a:cs typeface="Arial" pitchFamily="34" charset="0"/>
              </a:rPr>
              <a:t>student with a disabling condition who </a:t>
            </a:r>
            <a:r>
              <a:rPr lang="en-US" sz="1900" b="1" dirty="0">
                <a:solidFill>
                  <a:srgbClr val="000000"/>
                </a:solidFill>
                <a:latin typeface="Arial" pitchFamily="34" charset="0"/>
                <a:ea typeface="Arial" pitchFamily="-72" charset="0"/>
                <a:cs typeface="Arial" pitchFamily="34" charset="0"/>
              </a:rPr>
              <a:t>does not receive special education or Section 504 services </a:t>
            </a:r>
            <a:r>
              <a:rPr lang="en-US" sz="1900" dirty="0">
                <a:solidFill>
                  <a:srgbClr val="000000"/>
                </a:solidFill>
                <a:latin typeface="Arial" pitchFamily="34" charset="0"/>
                <a:ea typeface="Arial" pitchFamily="-72" charset="0"/>
                <a:cs typeface="Arial" pitchFamily="34" charset="0"/>
              </a:rPr>
              <a:t>but meets established eligibility criteria for certain accommodations</a:t>
            </a:r>
            <a:endParaRPr lang="en-US" sz="2000" dirty="0">
              <a:solidFill>
                <a:srgbClr val="000000"/>
              </a:solidFill>
              <a:latin typeface="Arial" pitchFamily="34" charset="0"/>
              <a:ea typeface="Arial" pitchFamily="-72" charset="0"/>
              <a:cs typeface="Arial" pitchFamily="34" charset="0"/>
            </a:endParaRPr>
          </a:p>
          <a:p>
            <a:pPr marL="90488" fontAlgn="base">
              <a:spcBef>
                <a:spcPts val="575"/>
              </a:spcBef>
              <a:spcAft>
                <a:spcPct val="0"/>
              </a:spcAft>
              <a:buFont typeface="Arial" pitchFamily="-72" charset="0"/>
              <a:buChar char="•"/>
            </a:pPr>
            <a:endParaRPr lang="en-US" sz="2000" dirty="0">
              <a:solidFill>
                <a:srgbClr val="000000"/>
              </a:solidFill>
              <a:latin typeface="Arial" pitchFamily="-72" charset="0"/>
              <a:ea typeface="Arial" pitchFamily="-72" charset="0"/>
              <a:cs typeface="Arial" pitchFamily="-72" charset="0"/>
            </a:endParaRPr>
          </a:p>
        </p:txBody>
      </p:sp>
      <p:sp>
        <p:nvSpPr>
          <p:cNvPr id="4" name="TextBox 3"/>
          <p:cNvSpPr txBox="1"/>
          <p:nvPr/>
        </p:nvSpPr>
        <p:spPr>
          <a:xfrm flipH="1">
            <a:off x="323526" y="764704"/>
            <a:ext cx="8640961" cy="523220"/>
          </a:xfrm>
          <a:prstGeom prst="rect">
            <a:avLst/>
          </a:prstGeom>
          <a:noFill/>
        </p:spPr>
        <p:txBody>
          <a:bodyPr wrap="square" rtlCol="0">
            <a:spAutoFit/>
          </a:bodyPr>
          <a:lstStyle/>
          <a:p>
            <a:pPr marL="90488" algn="ctr" eaLnBrk="0" fontAlgn="base" hangingPunct="0">
              <a:spcBef>
                <a:spcPct val="0"/>
              </a:spcBef>
              <a:spcAft>
                <a:spcPct val="0"/>
              </a:spcAft>
            </a:pPr>
            <a:r>
              <a:rPr lang="en-US" sz="2800" b="1" dirty="0" smtClean="0">
                <a:solidFill>
                  <a:srgbClr val="F79646">
                    <a:lumMod val="50000"/>
                  </a:srgbClr>
                </a:solidFill>
                <a:latin typeface="Arial" pitchFamily="34" charset="0"/>
                <a:ea typeface="Arial" pitchFamily="-72" charset="0"/>
                <a:cs typeface="Arial" pitchFamily="34" charset="0"/>
              </a:rPr>
              <a:t>What students are eligible for accommodations?</a:t>
            </a:r>
            <a:endParaRPr lang="en-US" sz="2800" b="1" dirty="0">
              <a:solidFill>
                <a:srgbClr val="F79646">
                  <a:lumMod val="50000"/>
                </a:srgbClr>
              </a:solidFill>
              <a:latin typeface="Arial" pitchFamily="34" charset="0"/>
              <a:ea typeface="Arial" pitchFamily="-72" charset="0"/>
              <a:cs typeface="Arial" pitchFamily="34" charset="0"/>
            </a:endParaRPr>
          </a:p>
        </p:txBody>
      </p:sp>
    </p:spTree>
    <p:extLst>
      <p:ext uri="{BB962C8B-B14F-4D97-AF65-F5344CB8AC3E}">
        <p14:creationId xmlns:p14="http://schemas.microsoft.com/office/powerpoint/2010/main" val="1082048581"/>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3763" y="817563"/>
            <a:ext cx="7315200" cy="641350"/>
          </a:xfrm>
          <a:prstGeom prst="rect">
            <a:avLst/>
          </a:prstGeom>
          <a:solidFill>
            <a:schemeClr val="accent1"/>
          </a:solidFill>
        </p:spPr>
        <p:txBody>
          <a:bodyPr>
            <a:spAutoFit/>
          </a:bodyPr>
          <a:lstStyle/>
          <a:p>
            <a:pPr algn="ctr">
              <a:defRPr/>
            </a:pPr>
            <a:r>
              <a:rPr lang="en-US" sz="3600" b="1" kern="0" dirty="0">
                <a:solidFill>
                  <a:sysClr val="window" lastClr="FFFFFF"/>
                </a:solidFill>
                <a:ea typeface="ＭＳ Ｐゴシック" pitchFamily="-72" charset="-128"/>
                <a:cs typeface="Arial" pitchFamily="34" charset="0"/>
              </a:rPr>
              <a:t>The Accommodation Triangle</a:t>
            </a:r>
          </a:p>
        </p:txBody>
      </p:sp>
      <p:graphicFrame>
        <p:nvGraphicFramePr>
          <p:cNvPr id="7" name="Content Placeholder 3" descr="Graphic of The Accommodations Triangle with Type 1 at the top, Type 2 in the middle, and Type 3 at the bottom"/>
          <p:cNvGraphicFramePr>
            <a:graphicFrameLocks/>
          </p:cNvGraphicFramePr>
          <p:nvPr/>
        </p:nvGraphicFramePr>
        <p:xfrm>
          <a:off x="933450" y="1544637"/>
          <a:ext cx="72390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7085716"/>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pPr marL="0" indent="0">
              <a:buNone/>
            </a:pPr>
            <a:r>
              <a:rPr lang="en-US" dirty="0"/>
              <a:t> </a:t>
            </a:r>
            <a:r>
              <a:rPr lang="en-US" dirty="0" smtClean="0"/>
              <a:t>         </a:t>
            </a:r>
            <a:r>
              <a:rPr lang="en-US" b="1" dirty="0" smtClean="0">
                <a:solidFill>
                  <a:srgbClr val="FF0000"/>
                </a:solidFill>
              </a:rPr>
              <a:t>Accommodation Resources</a:t>
            </a:r>
            <a:endParaRPr lang="en-US" b="1" dirty="0">
              <a:solidFill>
                <a:srgbClr val="FF0000"/>
              </a:solidFill>
            </a:endParaRPr>
          </a:p>
          <a:p>
            <a:pPr marL="0" indent="0">
              <a:buNone/>
            </a:pPr>
            <a:endParaRPr lang="en-US" b="1" dirty="0" smtClean="0"/>
          </a:p>
          <a:p>
            <a:pPr marL="514350" indent="-514350">
              <a:buAutoNum type="arabicPeriod"/>
            </a:pPr>
            <a:r>
              <a:rPr lang="en-US" sz="2800" b="1" dirty="0" smtClean="0"/>
              <a:t>Region 17 Accommodation Triangle Packet</a:t>
            </a:r>
          </a:p>
          <a:p>
            <a:pPr marL="514350" indent="-514350">
              <a:buAutoNum type="arabicPeriod"/>
            </a:pPr>
            <a:endParaRPr lang="en-US" sz="2800" b="1" dirty="0"/>
          </a:p>
          <a:p>
            <a:pPr marL="514350" indent="-514350">
              <a:buAutoNum type="arabicPeriod"/>
            </a:pPr>
            <a:r>
              <a:rPr lang="en-US" sz="2800" b="1" dirty="0" smtClean="0"/>
              <a:t>Region 1 Accommodations-At a Glance Chart</a:t>
            </a:r>
          </a:p>
        </p:txBody>
      </p:sp>
    </p:spTree>
    <p:extLst>
      <p:ext uri="{BB962C8B-B14F-4D97-AF65-F5344CB8AC3E}">
        <p14:creationId xmlns:p14="http://schemas.microsoft.com/office/powerpoint/2010/main" val="1034514697"/>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33400" y="762000"/>
            <a:ext cx="8229600" cy="1066800"/>
          </a:xfrm>
        </p:spPr>
        <p:txBody>
          <a:bodyPr/>
          <a:lstStyle/>
          <a:p>
            <a:r>
              <a:rPr lang="en-US" sz="2800" b="1" dirty="0" smtClean="0">
                <a:solidFill>
                  <a:schemeClr val="accent6">
                    <a:lumMod val="50000"/>
                  </a:schemeClr>
                </a:solidFill>
                <a:latin typeface="Arial" pitchFamily="34" charset="0"/>
                <a:cs typeface="Arial" pitchFamily="34" charset="0"/>
              </a:rPr>
              <a:t>What is an example of eligibility criteria for a Type 2 Accommodation?</a:t>
            </a:r>
            <a:endParaRPr lang="en-US" sz="2800" b="1" dirty="0">
              <a:solidFill>
                <a:schemeClr val="accent6">
                  <a:lumMod val="50000"/>
                </a:schemeClr>
              </a:solidFill>
              <a:latin typeface="Arial" pitchFamily="34" charset="0"/>
              <a:cs typeface="Arial" pitchFamily="34" charset="0"/>
            </a:endParaRPr>
          </a:p>
        </p:txBody>
      </p:sp>
      <p:sp>
        <p:nvSpPr>
          <p:cNvPr id="15" name="Content Placeholder 14"/>
          <p:cNvSpPr>
            <a:spLocks noGrp="1"/>
          </p:cNvSpPr>
          <p:nvPr>
            <p:ph idx="1"/>
          </p:nvPr>
        </p:nvSpPr>
        <p:spPr>
          <a:xfrm>
            <a:off x="457200" y="2420888"/>
            <a:ext cx="8229600" cy="3580624"/>
          </a:xfrm>
        </p:spPr>
        <p:txBody>
          <a:bodyPr>
            <a:normAutofit/>
          </a:bodyPr>
          <a:lstStyle/>
          <a:p>
            <a:r>
              <a:rPr lang="en-US" sz="2400" dirty="0" smtClean="0">
                <a:latin typeface="Arial" pitchFamily="34" charset="0"/>
                <a:cs typeface="Arial" pitchFamily="34" charset="0"/>
              </a:rPr>
              <a:t>Supplemental Aid example– the student must meet all of the criteria</a:t>
            </a:r>
            <a:endParaRPr lang="en-US" sz="2400" dirty="0">
              <a:latin typeface="Arial" pitchFamily="34" charset="0"/>
              <a:cs typeface="Arial" pitchFamily="34" charset="0"/>
            </a:endParaRPr>
          </a:p>
        </p:txBody>
      </p:sp>
      <p:pic>
        <p:nvPicPr>
          <p:cNvPr id="16" name="Picture 3" descr="Screen shot of the eligibility criteria for Supplemental Aids with the 3 check boxes circled."/>
          <p:cNvPicPr>
            <a:picLocks noChangeAspect="1" noChangeArrowheads="1"/>
          </p:cNvPicPr>
          <p:nvPr/>
        </p:nvPicPr>
        <p:blipFill>
          <a:blip r:embed="rId3" cstate="print"/>
          <a:stretch>
            <a:fillRect/>
          </a:stretch>
        </p:blipFill>
        <p:spPr bwMode="auto">
          <a:xfrm>
            <a:off x="342136" y="3657600"/>
            <a:ext cx="8550344" cy="2465387"/>
          </a:xfrm>
          <a:prstGeom prst="rect">
            <a:avLst/>
          </a:prstGeom>
          <a:noFill/>
          <a:ln w="9525">
            <a:noFill/>
            <a:miter lim="800000"/>
            <a:headEnd/>
            <a:tailEnd/>
          </a:ln>
        </p:spPr>
      </p:pic>
      <p:sp>
        <p:nvSpPr>
          <p:cNvPr id="17" name="Oval 16"/>
          <p:cNvSpPr/>
          <p:nvPr/>
        </p:nvSpPr>
        <p:spPr>
          <a:xfrm>
            <a:off x="685800" y="4343400"/>
            <a:ext cx="685800" cy="1219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1">
              <a:solidFill>
                <a:prstClr val="white"/>
              </a:solidFill>
            </a:endParaRPr>
          </a:p>
        </p:txBody>
      </p:sp>
    </p:spTree>
    <p:extLst>
      <p:ext uri="{BB962C8B-B14F-4D97-AF65-F5344CB8AC3E}">
        <p14:creationId xmlns:p14="http://schemas.microsoft.com/office/powerpoint/2010/main" val="3644207675"/>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p:cNvSpPr>
          <p:nvPr/>
        </p:nvSpPr>
        <p:spPr bwMode="auto">
          <a:xfrm>
            <a:off x="467544" y="1556792"/>
            <a:ext cx="8229600" cy="3096344"/>
          </a:xfrm>
          <a:prstGeom prst="rect">
            <a:avLst/>
          </a:prstGeom>
          <a:solidFill>
            <a:srgbClr val="DDD9C3"/>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marL="342900" indent="-342900">
              <a:spcBef>
                <a:spcPct val="20000"/>
              </a:spcBef>
              <a:buFont typeface="Arial" pitchFamily="34" charset="0"/>
              <a:buChar char="•"/>
              <a:defRPr/>
            </a:pPr>
            <a:endParaRPr lang="en-US" sz="3200" dirty="0">
              <a:solidFill>
                <a:prstClr val="black"/>
              </a:solidFill>
              <a:ea typeface="ＭＳ Ｐゴシック" pitchFamily="-72" charset="-128"/>
            </a:endParaRPr>
          </a:p>
        </p:txBody>
      </p:sp>
      <p:sp>
        <p:nvSpPr>
          <p:cNvPr id="7" name="Content Placeholder 15"/>
          <p:cNvSpPr txBox="1">
            <a:spLocks/>
          </p:cNvSpPr>
          <p:nvPr/>
        </p:nvSpPr>
        <p:spPr>
          <a:xfrm>
            <a:off x="755576" y="1700808"/>
            <a:ext cx="7620000" cy="2952328"/>
          </a:xfrm>
          <a:prstGeom prst="rect">
            <a:avLst/>
          </a:prstGeom>
        </p:spPr>
        <p:txBody>
          <a:bodyPr/>
          <a:lstStyle/>
          <a:p>
            <a:pPr marL="342900" indent="-342900" fontAlgn="base">
              <a:spcBef>
                <a:spcPct val="20000"/>
              </a:spcBef>
              <a:spcAft>
                <a:spcPct val="0"/>
              </a:spcAft>
              <a:buFont typeface="Arial" pitchFamily="34" charset="0"/>
              <a:buChar char="•"/>
              <a:defRPr/>
            </a:pPr>
            <a:r>
              <a:rPr lang="en-US" sz="2400" kern="0" dirty="0" smtClean="0">
                <a:solidFill>
                  <a:srgbClr val="000000"/>
                </a:solidFill>
                <a:latin typeface="Arial" pitchFamily="34" charset="0"/>
                <a:ea typeface="ＭＳ Ｐゴシック" pitchFamily="-72" charset="-128"/>
                <a:cs typeface="Arial" pitchFamily="34" charset="0"/>
              </a:rPr>
              <a:t>Only for </a:t>
            </a:r>
            <a:r>
              <a:rPr lang="en-US" sz="2400" kern="0" dirty="0">
                <a:solidFill>
                  <a:srgbClr val="000000"/>
                </a:solidFill>
                <a:latin typeface="Arial" pitchFamily="34" charset="0"/>
                <a:ea typeface="ＭＳ Ｐゴシック" pitchFamily="-72" charset="-128"/>
                <a:cs typeface="Arial" pitchFamily="34" charset="0"/>
              </a:rPr>
              <a:t>a very small number of students</a:t>
            </a:r>
          </a:p>
          <a:p>
            <a:pPr marL="342900" indent="-342900" fontAlgn="base">
              <a:spcBef>
                <a:spcPct val="20000"/>
              </a:spcBef>
              <a:spcAft>
                <a:spcPct val="0"/>
              </a:spcAft>
              <a:buFont typeface="Arial" pitchFamily="34" charset="0"/>
              <a:buChar char="•"/>
              <a:defRPr/>
            </a:pPr>
            <a:r>
              <a:rPr lang="en-US" sz="2400" kern="0" dirty="0">
                <a:solidFill>
                  <a:srgbClr val="000000"/>
                </a:solidFill>
                <a:latin typeface="Arial" pitchFamily="34" charset="0"/>
                <a:ea typeface="ＭＳ Ｐゴシック" pitchFamily="-72" charset="-128"/>
                <a:cs typeface="Arial" pitchFamily="34" charset="0"/>
              </a:rPr>
              <a:t>Student must meet all eligibility criteria listed</a:t>
            </a:r>
          </a:p>
          <a:p>
            <a:pPr marL="342900" indent="-342900" fontAlgn="base">
              <a:spcBef>
                <a:spcPct val="20000"/>
              </a:spcBef>
              <a:spcAft>
                <a:spcPct val="0"/>
              </a:spcAft>
              <a:buFont typeface="Arial" pitchFamily="34" charset="0"/>
              <a:buChar char="•"/>
              <a:defRPr/>
            </a:pPr>
            <a:r>
              <a:rPr lang="en-US" sz="2400" kern="0" dirty="0">
                <a:solidFill>
                  <a:srgbClr val="000000"/>
                </a:solidFill>
                <a:latin typeface="Arial" pitchFamily="34" charset="0"/>
                <a:ea typeface="ＭＳ Ｐゴシック" pitchFamily="-72" charset="-128"/>
                <a:cs typeface="Arial" pitchFamily="34" charset="0"/>
              </a:rPr>
              <a:t>Appropriate team of people at campus level determines eligibility for listed accommodations or “other” accommodations not listed in the triangle    </a:t>
            </a:r>
          </a:p>
          <a:p>
            <a:pPr marL="342900" indent="-342900" fontAlgn="base">
              <a:spcBef>
                <a:spcPct val="20000"/>
              </a:spcBef>
              <a:spcAft>
                <a:spcPct val="0"/>
              </a:spcAft>
              <a:buFont typeface="Arial" pitchFamily="34" charset="0"/>
              <a:buChar char="•"/>
              <a:defRPr/>
            </a:pPr>
            <a:r>
              <a:rPr lang="en-US" sz="2400" kern="0" dirty="0" smtClean="0">
                <a:solidFill>
                  <a:srgbClr val="000000"/>
                </a:solidFill>
                <a:latin typeface="Arial" pitchFamily="34" charset="0"/>
                <a:ea typeface="ＭＳ Ｐゴシック" pitchFamily="-72" charset="-128"/>
                <a:cs typeface="Arial" pitchFamily="34" charset="0"/>
              </a:rPr>
              <a:t>Requires the approval of an Accommodation Request Form (ARF) from TEA</a:t>
            </a:r>
            <a:endParaRPr lang="en-US" sz="2400" kern="0" dirty="0">
              <a:solidFill>
                <a:srgbClr val="000000"/>
              </a:solidFill>
              <a:latin typeface="Arial" pitchFamily="34" charset="0"/>
              <a:ea typeface="ＭＳ Ｐゴシック" pitchFamily="-72" charset="-128"/>
              <a:cs typeface="Arial" pitchFamily="34" charset="0"/>
            </a:endParaRPr>
          </a:p>
          <a:p>
            <a:pPr marL="342900" indent="-342900" fontAlgn="base">
              <a:spcBef>
                <a:spcPct val="20000"/>
              </a:spcBef>
              <a:spcAft>
                <a:spcPct val="0"/>
              </a:spcAft>
              <a:buFont typeface="Wingdings" pitchFamily="2" charset="2"/>
              <a:buNone/>
              <a:defRPr/>
            </a:pPr>
            <a:endParaRPr lang="en-US" sz="3200" kern="0" dirty="0">
              <a:solidFill>
                <a:srgbClr val="000000"/>
              </a:solidFill>
              <a:latin typeface="Arial" pitchFamily="34" charset="0"/>
              <a:ea typeface="ＭＳ Ｐゴシック" pitchFamily="-72" charset="-128"/>
              <a:cs typeface="Arial" pitchFamily="34" charset="0"/>
            </a:endParaRPr>
          </a:p>
          <a:p>
            <a:pPr marL="342900" indent="-342900" fontAlgn="base">
              <a:spcBef>
                <a:spcPct val="20000"/>
              </a:spcBef>
              <a:spcAft>
                <a:spcPct val="0"/>
              </a:spcAft>
              <a:buFont typeface="Wingdings" pitchFamily="2" charset="2"/>
              <a:buChar char="q"/>
              <a:defRPr/>
            </a:pPr>
            <a:endParaRPr lang="en-US" sz="3200" kern="0" dirty="0">
              <a:solidFill>
                <a:srgbClr val="000000"/>
              </a:solidFill>
              <a:latin typeface="Arial" pitchFamily="34" charset="0"/>
              <a:ea typeface="ＭＳ Ｐゴシック" pitchFamily="-72" charset="-128"/>
              <a:cs typeface="Arial" pitchFamily="34" charset="0"/>
            </a:endParaRPr>
          </a:p>
          <a:p>
            <a:pPr marL="342900" indent="-342900" fontAlgn="base">
              <a:spcBef>
                <a:spcPct val="20000"/>
              </a:spcBef>
              <a:spcAft>
                <a:spcPct val="0"/>
              </a:spcAft>
              <a:buFont typeface="Wingdings" pitchFamily="2" charset="2"/>
              <a:buChar char="q"/>
              <a:defRPr/>
            </a:pPr>
            <a:endParaRPr lang="en-US" sz="3200" kern="0" dirty="0">
              <a:solidFill>
                <a:srgbClr val="000000"/>
              </a:solidFill>
              <a:latin typeface="Arial" pitchFamily="34" charset="0"/>
              <a:ea typeface="ＭＳ Ｐゴシック" pitchFamily="-72" charset="-128"/>
              <a:cs typeface="Arial" pitchFamily="34" charset="0"/>
            </a:endParaRPr>
          </a:p>
        </p:txBody>
      </p:sp>
      <p:pic>
        <p:nvPicPr>
          <p:cNvPr id="45061" name="Picture 2" descr="Accommodation request form required icon"/>
          <p:cNvPicPr>
            <a:picLocks noChangeAspect="1" noChangeArrowheads="1"/>
          </p:cNvPicPr>
          <p:nvPr/>
        </p:nvPicPr>
        <p:blipFill>
          <a:blip r:embed="rId2" cstate="print"/>
          <a:srcRect/>
          <a:stretch>
            <a:fillRect/>
          </a:stretch>
        </p:blipFill>
        <p:spPr bwMode="auto">
          <a:xfrm>
            <a:off x="1043608" y="4725144"/>
            <a:ext cx="4419600" cy="1143000"/>
          </a:xfrm>
          <a:prstGeom prst="rect">
            <a:avLst/>
          </a:prstGeom>
          <a:noFill/>
          <a:ln w="9525">
            <a:noFill/>
            <a:miter lim="800000"/>
            <a:headEnd/>
            <a:tailEnd/>
          </a:ln>
        </p:spPr>
      </p:pic>
      <p:grpSp>
        <p:nvGrpSpPr>
          <p:cNvPr id="3" name="Group 9"/>
          <p:cNvGrpSpPr>
            <a:grpSpLocks/>
          </p:cNvGrpSpPr>
          <p:nvPr/>
        </p:nvGrpSpPr>
        <p:grpSpPr bwMode="auto">
          <a:xfrm>
            <a:off x="6804248" y="4365104"/>
            <a:ext cx="1250950" cy="1430338"/>
            <a:chOff x="7543800" y="1"/>
            <a:chExt cx="1250952" cy="1430338"/>
          </a:xfrm>
        </p:grpSpPr>
        <p:sp>
          <p:nvSpPr>
            <p:cNvPr id="11" name="Isosceles Triangle 10" descr="Type 1 accommodation image"/>
            <p:cNvSpPr>
              <a:spLocks noChangeArrowheads="1"/>
            </p:cNvSpPr>
            <p:nvPr/>
          </p:nvSpPr>
          <p:spPr bwMode="auto">
            <a:xfrm rot="3609861">
              <a:off x="7457282" y="92869"/>
              <a:ext cx="1430338" cy="1244602"/>
            </a:xfrm>
            <a:prstGeom prst="triangle">
              <a:avLst>
                <a:gd name="adj" fmla="val 50000"/>
              </a:avLst>
            </a:prstGeom>
            <a:solidFill>
              <a:schemeClr val="bg1"/>
            </a:solidFill>
            <a:ln w="57150">
              <a:solidFill>
                <a:schemeClr val="tx1"/>
              </a:solidFill>
              <a:miter lim="800000"/>
              <a:headEnd/>
              <a:tailEnd/>
            </a:ln>
          </p:spPr>
          <p:txBody>
            <a:bodyPr rot="10800000" vert="eaVert" anchor="ctr">
              <a:prstTxWarp prst="textNoShape">
                <a:avLst/>
              </a:prstTxWarp>
            </a:bodyPr>
            <a:lstStyle/>
            <a:p>
              <a:pPr algn="ctr">
                <a:defRPr/>
              </a:pPr>
              <a:endParaRPr lang="en-US" dirty="0">
                <a:solidFill>
                  <a:srgbClr val="FFFFFF"/>
                </a:solidFill>
                <a:ea typeface="ＭＳ Ｐゴシック" pitchFamily="-72" charset="-128"/>
              </a:endParaRPr>
            </a:p>
          </p:txBody>
        </p:sp>
        <p:sp>
          <p:nvSpPr>
            <p:cNvPr id="45064" name="TextBox 4" descr="Type 1 accommodation image"/>
            <p:cNvSpPr txBox="1">
              <a:spLocks noChangeArrowheads="1"/>
            </p:cNvSpPr>
            <p:nvPr/>
          </p:nvSpPr>
          <p:spPr bwMode="auto">
            <a:xfrm>
              <a:off x="7543800" y="381000"/>
              <a:ext cx="838200" cy="762000"/>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sz="4400" b="1" dirty="0">
                  <a:solidFill>
                    <a:srgbClr val="000000"/>
                  </a:solidFill>
                  <a:latin typeface="Constantia" charset="0"/>
                  <a:ea typeface="Arial" pitchFamily="-72" charset="0"/>
                  <a:cs typeface="Arial" pitchFamily="-72" charset="0"/>
                </a:rPr>
                <a:t>3</a:t>
              </a:r>
            </a:p>
          </p:txBody>
        </p:sp>
      </p:grpSp>
      <p:sp>
        <p:nvSpPr>
          <p:cNvPr id="9" name="TextBox 4"/>
          <p:cNvSpPr txBox="1">
            <a:spLocks noChangeArrowheads="1"/>
          </p:cNvSpPr>
          <p:nvPr/>
        </p:nvSpPr>
        <p:spPr bwMode="auto">
          <a:xfrm>
            <a:off x="838200" y="762000"/>
            <a:ext cx="7391400" cy="523220"/>
          </a:xfrm>
          <a:prstGeom prst="rect">
            <a:avLst/>
          </a:prstGeom>
          <a:noFill/>
          <a:ln w="76200">
            <a:noFill/>
            <a:miter lim="800000"/>
            <a:headEnd/>
            <a:tailEnd/>
          </a:ln>
        </p:spPr>
        <p:txBody>
          <a:bodyPr>
            <a:prstTxWarp prst="textNoShape">
              <a:avLst/>
            </a:prstTxWarp>
            <a:spAutoFit/>
          </a:bodyPr>
          <a:lstStyle/>
          <a:p>
            <a:pPr marL="90488" algn="ctr" eaLnBrk="0" fontAlgn="base" hangingPunct="0">
              <a:spcBef>
                <a:spcPct val="0"/>
              </a:spcBef>
              <a:spcAft>
                <a:spcPct val="0"/>
              </a:spcAft>
            </a:pPr>
            <a:r>
              <a:rPr lang="en-US" sz="2800" b="1" dirty="0">
                <a:solidFill>
                  <a:srgbClr val="F79646">
                    <a:lumMod val="50000"/>
                  </a:srgbClr>
                </a:solidFill>
                <a:latin typeface="Arial" pitchFamily="34" charset="0"/>
                <a:ea typeface="Arial" pitchFamily="-72" charset="0"/>
                <a:cs typeface="Arial" pitchFamily="34" charset="0"/>
              </a:rPr>
              <a:t>What are Type 3 Accommodations?</a:t>
            </a:r>
          </a:p>
        </p:txBody>
      </p:sp>
    </p:spTree>
    <p:extLst>
      <p:ext uri="{BB962C8B-B14F-4D97-AF65-F5344CB8AC3E}">
        <p14:creationId xmlns:p14="http://schemas.microsoft.com/office/powerpoint/2010/main" val="4186678059"/>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p:cNvSpPr>
          <p:nvPr/>
        </p:nvSpPr>
        <p:spPr bwMode="auto">
          <a:xfrm>
            <a:off x="457200" y="1412776"/>
            <a:ext cx="8229600" cy="4607024"/>
          </a:xfrm>
          <a:prstGeom prst="rect">
            <a:avLst/>
          </a:prstGeom>
          <a:solidFill>
            <a:srgbClr val="DDD9C3"/>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marL="342900" indent="-342900">
              <a:spcBef>
                <a:spcPct val="20000"/>
              </a:spcBef>
              <a:buFont typeface="Arial" pitchFamily="34" charset="0"/>
              <a:buChar char="•"/>
              <a:defRPr/>
            </a:pPr>
            <a:endParaRPr lang="en-US" sz="3200" dirty="0">
              <a:solidFill>
                <a:prstClr val="black"/>
              </a:solidFill>
              <a:ea typeface="ＭＳ Ｐゴシック" pitchFamily="-72" charset="-128"/>
            </a:endParaRPr>
          </a:p>
        </p:txBody>
      </p:sp>
      <p:sp>
        <p:nvSpPr>
          <p:cNvPr id="46083" name="Content Placeholder 15"/>
          <p:cNvSpPr txBox="1">
            <a:spLocks/>
          </p:cNvSpPr>
          <p:nvPr/>
        </p:nvSpPr>
        <p:spPr bwMode="auto">
          <a:xfrm>
            <a:off x="762000" y="1447800"/>
            <a:ext cx="7467600" cy="4495800"/>
          </a:xfrm>
          <a:prstGeom prst="rect">
            <a:avLst/>
          </a:prstGeom>
          <a:noFill/>
          <a:ln w="9525">
            <a:noFill/>
            <a:miter lim="800000"/>
            <a:headEnd/>
            <a:tailEnd/>
          </a:ln>
        </p:spPr>
        <p:txBody>
          <a:bodyPr>
            <a:prstTxWarp prst="textNoShape">
              <a:avLst/>
            </a:prstTxWarp>
          </a:bodyPr>
          <a:lstStyle/>
          <a:p>
            <a:pPr marL="342900" indent="-342900" fontAlgn="base">
              <a:spcBef>
                <a:spcPct val="20000"/>
              </a:spcBef>
              <a:spcAft>
                <a:spcPct val="0"/>
              </a:spcAft>
              <a:buFont typeface="Wingdings" pitchFamily="-72" charset="2"/>
              <a:buChar char="§"/>
            </a:pPr>
            <a:r>
              <a:rPr lang="en-US" sz="2600" dirty="0">
                <a:solidFill>
                  <a:srgbClr val="000000"/>
                </a:solidFill>
                <a:latin typeface="Arial" pitchFamily="-72" charset="0"/>
                <a:ea typeface="Arial" pitchFamily="-72" charset="0"/>
                <a:cs typeface="Arial" pitchFamily="-72" charset="0"/>
              </a:rPr>
              <a:t>Requires an approved ARF because Type 3 accommodations involve a test administrator handling or manipulating secure test materials or student responses in ways that could compromise test security, confidentiality, and/or student results.</a:t>
            </a:r>
          </a:p>
          <a:p>
            <a:pPr marL="342900" indent="-342900" fontAlgn="base">
              <a:spcBef>
                <a:spcPct val="20000"/>
              </a:spcBef>
              <a:spcAft>
                <a:spcPct val="0"/>
              </a:spcAft>
              <a:buFont typeface="Wingdings" pitchFamily="-72" charset="2"/>
              <a:buChar char="§"/>
            </a:pPr>
            <a:r>
              <a:rPr lang="en-US" sz="2600" dirty="0">
                <a:solidFill>
                  <a:srgbClr val="000000"/>
                </a:solidFill>
                <a:latin typeface="Arial" pitchFamily="-72" charset="0"/>
                <a:ea typeface="Arial" pitchFamily="-72" charset="0"/>
                <a:cs typeface="Arial" pitchFamily="-72" charset="0"/>
              </a:rPr>
              <a:t>TEA provides specific guidelines with an approved ARF in order to ensure</a:t>
            </a:r>
            <a:br>
              <a:rPr lang="en-US" sz="2600" dirty="0">
                <a:solidFill>
                  <a:srgbClr val="000000"/>
                </a:solidFill>
                <a:latin typeface="Arial" pitchFamily="-72" charset="0"/>
                <a:ea typeface="Arial" pitchFamily="-72" charset="0"/>
                <a:cs typeface="Arial" pitchFamily="-72" charset="0"/>
              </a:rPr>
            </a:br>
            <a:r>
              <a:rPr lang="en-US" sz="2600" dirty="0">
                <a:solidFill>
                  <a:srgbClr val="000000"/>
                </a:solidFill>
                <a:latin typeface="Arial" pitchFamily="-72" charset="0"/>
                <a:ea typeface="Arial" pitchFamily="-72" charset="0"/>
                <a:cs typeface="Arial" pitchFamily="-72" charset="0"/>
              </a:rPr>
              <a:t>that Type 3 accommodations are</a:t>
            </a:r>
            <a:br>
              <a:rPr lang="en-US" sz="2600" dirty="0">
                <a:solidFill>
                  <a:srgbClr val="000000"/>
                </a:solidFill>
                <a:latin typeface="Arial" pitchFamily="-72" charset="0"/>
                <a:ea typeface="Arial" pitchFamily="-72" charset="0"/>
                <a:cs typeface="Arial" pitchFamily="-72" charset="0"/>
              </a:rPr>
            </a:br>
            <a:r>
              <a:rPr lang="en-US" sz="2600" dirty="0">
                <a:solidFill>
                  <a:srgbClr val="000000"/>
                </a:solidFill>
                <a:latin typeface="Arial" pitchFamily="-72" charset="0"/>
                <a:ea typeface="Arial" pitchFamily="-72" charset="0"/>
                <a:cs typeface="Arial" pitchFamily="-72" charset="0"/>
              </a:rPr>
              <a:t>carried out in a standardized </a:t>
            </a:r>
            <a:br>
              <a:rPr lang="en-US" sz="2600" dirty="0">
                <a:solidFill>
                  <a:srgbClr val="000000"/>
                </a:solidFill>
                <a:latin typeface="Arial" pitchFamily="-72" charset="0"/>
                <a:ea typeface="Arial" pitchFamily="-72" charset="0"/>
                <a:cs typeface="Arial" pitchFamily="-72" charset="0"/>
              </a:rPr>
            </a:br>
            <a:r>
              <a:rPr lang="en-US" sz="2600" dirty="0">
                <a:solidFill>
                  <a:srgbClr val="000000"/>
                </a:solidFill>
                <a:latin typeface="Arial" pitchFamily="-72" charset="0"/>
                <a:ea typeface="Arial" pitchFamily="-72" charset="0"/>
                <a:cs typeface="Arial" pitchFamily="-72" charset="0"/>
              </a:rPr>
              <a:t>manner.</a:t>
            </a:r>
          </a:p>
          <a:p>
            <a:pPr marL="342900" indent="-342900" fontAlgn="base">
              <a:spcBef>
                <a:spcPct val="20000"/>
              </a:spcBef>
              <a:spcAft>
                <a:spcPct val="0"/>
              </a:spcAft>
              <a:buFont typeface="Wingdings" pitchFamily="-72" charset="2"/>
              <a:buChar char="q"/>
            </a:pPr>
            <a:endParaRPr lang="en-US" sz="3200" dirty="0">
              <a:solidFill>
                <a:srgbClr val="000000"/>
              </a:solidFill>
              <a:latin typeface="Arial" pitchFamily="-72" charset="0"/>
              <a:ea typeface="Arial" pitchFamily="-72" charset="0"/>
              <a:cs typeface="Arial" pitchFamily="-72" charset="0"/>
            </a:endParaRPr>
          </a:p>
        </p:txBody>
      </p:sp>
      <p:grpSp>
        <p:nvGrpSpPr>
          <p:cNvPr id="3" name="Group 9"/>
          <p:cNvGrpSpPr>
            <a:grpSpLocks/>
          </p:cNvGrpSpPr>
          <p:nvPr/>
        </p:nvGrpSpPr>
        <p:grpSpPr bwMode="auto">
          <a:xfrm>
            <a:off x="6781800" y="4114800"/>
            <a:ext cx="1250950" cy="1430338"/>
            <a:chOff x="7543800" y="1"/>
            <a:chExt cx="1250952" cy="1430338"/>
          </a:xfrm>
        </p:grpSpPr>
        <p:sp>
          <p:nvSpPr>
            <p:cNvPr id="11" name="Isosceles Triangle 10" descr="Type 1 accommodation image"/>
            <p:cNvSpPr>
              <a:spLocks noChangeArrowheads="1"/>
            </p:cNvSpPr>
            <p:nvPr/>
          </p:nvSpPr>
          <p:spPr bwMode="auto">
            <a:xfrm rot="3609861">
              <a:off x="7457282" y="92869"/>
              <a:ext cx="1430338" cy="1244602"/>
            </a:xfrm>
            <a:prstGeom prst="triangle">
              <a:avLst>
                <a:gd name="adj" fmla="val 50000"/>
              </a:avLst>
            </a:prstGeom>
            <a:solidFill>
              <a:schemeClr val="bg1"/>
            </a:solidFill>
            <a:ln w="57150">
              <a:solidFill>
                <a:schemeClr val="tx1"/>
              </a:solidFill>
              <a:miter lim="800000"/>
              <a:headEnd/>
              <a:tailEnd/>
            </a:ln>
          </p:spPr>
          <p:txBody>
            <a:bodyPr rot="10800000" vert="eaVert" anchor="ctr">
              <a:prstTxWarp prst="textNoShape">
                <a:avLst/>
              </a:prstTxWarp>
            </a:bodyPr>
            <a:lstStyle/>
            <a:p>
              <a:pPr algn="ctr">
                <a:defRPr/>
              </a:pPr>
              <a:endParaRPr lang="en-US" dirty="0">
                <a:solidFill>
                  <a:srgbClr val="FFFFFF"/>
                </a:solidFill>
                <a:ea typeface="ＭＳ Ｐゴシック" pitchFamily="-72" charset="-128"/>
              </a:endParaRPr>
            </a:p>
          </p:txBody>
        </p:sp>
        <p:sp>
          <p:nvSpPr>
            <p:cNvPr id="46086" name="TextBox 4" descr="Type 1 accommodation image"/>
            <p:cNvSpPr txBox="1">
              <a:spLocks noChangeArrowheads="1"/>
            </p:cNvSpPr>
            <p:nvPr/>
          </p:nvSpPr>
          <p:spPr bwMode="auto">
            <a:xfrm>
              <a:off x="7543800" y="381000"/>
              <a:ext cx="838200" cy="762000"/>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sz="4400" b="1" dirty="0">
                  <a:solidFill>
                    <a:srgbClr val="000000"/>
                  </a:solidFill>
                  <a:latin typeface="Constantia" charset="0"/>
                  <a:ea typeface="Arial" pitchFamily="-72" charset="0"/>
                  <a:cs typeface="Arial" pitchFamily="-72" charset="0"/>
                </a:rPr>
                <a:t>3</a:t>
              </a:r>
            </a:p>
          </p:txBody>
        </p:sp>
      </p:grpSp>
      <p:sp>
        <p:nvSpPr>
          <p:cNvPr id="8" name="TextBox 4"/>
          <p:cNvSpPr txBox="1">
            <a:spLocks noChangeArrowheads="1"/>
          </p:cNvSpPr>
          <p:nvPr/>
        </p:nvSpPr>
        <p:spPr bwMode="auto">
          <a:xfrm>
            <a:off x="683568" y="764704"/>
            <a:ext cx="7696200" cy="579437"/>
          </a:xfrm>
          <a:prstGeom prst="rect">
            <a:avLst/>
          </a:prstGeom>
          <a:noFill/>
          <a:ln w="76200">
            <a:noFill/>
            <a:miter lim="800000"/>
            <a:headEnd/>
            <a:tailEnd/>
          </a:ln>
        </p:spPr>
        <p:txBody>
          <a:bodyPr>
            <a:prstTxWarp prst="textNoShape">
              <a:avLst/>
            </a:prstTxWarp>
            <a:spAutoFit/>
          </a:bodyPr>
          <a:lstStyle/>
          <a:p>
            <a:pPr marL="90488" algn="ctr" eaLnBrk="0" fontAlgn="base" hangingPunct="0">
              <a:spcBef>
                <a:spcPct val="0"/>
              </a:spcBef>
              <a:spcAft>
                <a:spcPct val="0"/>
              </a:spcAft>
            </a:pPr>
            <a:r>
              <a:rPr lang="en-US" sz="3200" b="1" dirty="0">
                <a:solidFill>
                  <a:srgbClr val="F79646">
                    <a:lumMod val="50000"/>
                  </a:srgbClr>
                </a:solidFill>
                <a:latin typeface="Arial" pitchFamily="34" charset="0"/>
                <a:ea typeface="Arial" pitchFamily="-72" charset="0"/>
                <a:cs typeface="Arial" pitchFamily="34" charset="0"/>
              </a:rPr>
              <a:t>What are Type 3 Accommodations?</a:t>
            </a:r>
          </a:p>
        </p:txBody>
      </p:sp>
    </p:spTree>
    <p:extLst>
      <p:ext uri="{BB962C8B-B14F-4D97-AF65-F5344CB8AC3E}">
        <p14:creationId xmlns:p14="http://schemas.microsoft.com/office/powerpoint/2010/main" val="31415355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Autofit/>
          </a:bodyPr>
          <a:lstStyle/>
          <a:p>
            <a:pPr algn="ctr">
              <a:spcBef>
                <a:spcPts val="0"/>
              </a:spcBef>
              <a:buNone/>
            </a:pPr>
            <a:r>
              <a:rPr lang="en-US" sz="2400" b="1" dirty="0" smtClean="0"/>
              <a:t>Penalties for Violation of Security and </a:t>
            </a:r>
          </a:p>
          <a:p>
            <a:pPr algn="ctr">
              <a:spcBef>
                <a:spcPts val="0"/>
              </a:spcBef>
              <a:buNone/>
            </a:pPr>
            <a:r>
              <a:rPr lang="en-US" sz="2400" b="1" dirty="0" smtClean="0"/>
              <a:t>Confidentiality of Assessments </a:t>
            </a:r>
          </a:p>
          <a:p>
            <a:pPr>
              <a:buNone/>
            </a:pPr>
            <a:endParaRPr lang="en-US" sz="400" i="1" dirty="0" smtClean="0"/>
          </a:p>
          <a:p>
            <a:pPr>
              <a:buNone/>
            </a:pPr>
            <a:r>
              <a:rPr lang="en-US" sz="2400" dirty="0" smtClean="0"/>
              <a:t>Penalties for participation in a serious violation of test security or confidentiality may include the following reprimands.     </a:t>
            </a:r>
          </a:p>
          <a:p>
            <a:pPr>
              <a:buNone/>
            </a:pPr>
            <a:endParaRPr lang="en-US" sz="1400" dirty="0" smtClean="0"/>
          </a:p>
          <a:p>
            <a:pPr>
              <a:spcBef>
                <a:spcPts val="0"/>
              </a:spcBef>
            </a:pPr>
            <a:r>
              <a:rPr lang="en-US" sz="2000" i="1" dirty="0" smtClean="0"/>
              <a:t>Placement of </a:t>
            </a:r>
            <a:r>
              <a:rPr lang="en-US" sz="2000" b="1" i="1" dirty="0" smtClean="0"/>
              <a:t>restrictions</a:t>
            </a:r>
            <a:r>
              <a:rPr lang="en-US" sz="2000" i="1" dirty="0" smtClean="0"/>
              <a:t> on the issuance, renewal, or holding of a Texas teacher certificate </a:t>
            </a:r>
          </a:p>
          <a:p>
            <a:pPr>
              <a:lnSpc>
                <a:spcPct val="150000"/>
              </a:lnSpc>
            </a:pPr>
            <a:r>
              <a:rPr lang="en-US" sz="2000" i="1" dirty="0" smtClean="0"/>
              <a:t>Issuance of an inscribed or non-inscribed </a:t>
            </a:r>
            <a:r>
              <a:rPr lang="en-US" sz="2000" b="1" i="1" dirty="0" smtClean="0"/>
              <a:t>reprimand</a:t>
            </a:r>
          </a:p>
          <a:p>
            <a:pPr>
              <a:lnSpc>
                <a:spcPct val="150000"/>
              </a:lnSpc>
            </a:pPr>
            <a:r>
              <a:rPr lang="en-US" sz="2000" b="1" i="1" dirty="0" smtClean="0"/>
              <a:t>Suspension</a:t>
            </a:r>
            <a:r>
              <a:rPr lang="en-US" sz="2000" i="1" dirty="0" smtClean="0"/>
              <a:t> of Texas teacher certificate </a:t>
            </a:r>
          </a:p>
          <a:p>
            <a:pPr>
              <a:lnSpc>
                <a:spcPct val="150000"/>
              </a:lnSpc>
            </a:pPr>
            <a:r>
              <a:rPr lang="en-US" sz="2000" b="1" i="1" dirty="0" smtClean="0"/>
              <a:t>Revocation</a:t>
            </a:r>
            <a:r>
              <a:rPr lang="en-US" sz="2000" i="1" dirty="0" smtClean="0"/>
              <a:t> or cancellation of a Texas teacher certificate  </a:t>
            </a:r>
          </a:p>
          <a:p>
            <a:pPr>
              <a:buNone/>
            </a:pPr>
            <a:endParaRPr lang="en-US" sz="2400" i="1" dirty="0" smtClean="0"/>
          </a:p>
        </p:txBody>
      </p:sp>
      <p:sp>
        <p:nvSpPr>
          <p:cNvPr id="5" name="TextBox 4"/>
          <p:cNvSpPr txBox="1"/>
          <p:nvPr/>
        </p:nvSpPr>
        <p:spPr>
          <a:xfrm>
            <a:off x="2514600" y="152400"/>
            <a:ext cx="4114800" cy="461665"/>
          </a:xfrm>
          <a:prstGeom prst="rect">
            <a:avLst/>
          </a:prstGeom>
          <a:noFill/>
        </p:spPr>
        <p:txBody>
          <a:bodyPr wrap="square" rtlCol="0">
            <a:spAutoFit/>
          </a:bodyPr>
          <a:lstStyle/>
          <a:p>
            <a:pPr algn="r"/>
            <a:r>
              <a:rPr lang="en-US" sz="2400" b="1" dirty="0" smtClean="0">
                <a:solidFill>
                  <a:prstClr val="black"/>
                </a:solidFill>
              </a:rPr>
              <a:t>Security</a:t>
            </a:r>
            <a:r>
              <a:rPr lang="en-US" sz="2400" dirty="0" smtClean="0">
                <a:solidFill>
                  <a:prstClr val="black"/>
                </a:solidFill>
              </a:rPr>
              <a:t> </a:t>
            </a:r>
            <a:r>
              <a:rPr lang="en-US" sz="2400" b="1" dirty="0" smtClean="0">
                <a:solidFill>
                  <a:prstClr val="black"/>
                </a:solidFill>
              </a:rPr>
              <a:t>Supplement</a:t>
            </a:r>
            <a:r>
              <a:rPr lang="en-US" sz="2400" dirty="0" smtClean="0">
                <a:solidFill>
                  <a:prstClr val="black"/>
                </a:solidFill>
              </a:rPr>
              <a:t> </a:t>
            </a:r>
            <a:endParaRPr lang="en-US" sz="2400" dirty="0">
              <a:solidFill>
                <a:prstClr val="black"/>
              </a:solidFill>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p:cNvSpPr>
          <p:nvPr/>
        </p:nvSpPr>
        <p:spPr bwMode="auto">
          <a:xfrm>
            <a:off x="457200" y="2420888"/>
            <a:ext cx="8229600" cy="3456384"/>
          </a:xfrm>
          <a:prstGeom prst="rect">
            <a:avLst/>
          </a:prstGeom>
          <a:solidFill>
            <a:srgbClr val="DDD9C3"/>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marL="342900" indent="-342900">
              <a:spcBef>
                <a:spcPct val="20000"/>
              </a:spcBef>
              <a:buFont typeface="Arial" pitchFamily="34" charset="0"/>
              <a:buChar char="•"/>
              <a:defRPr/>
            </a:pPr>
            <a:endParaRPr lang="en-US" sz="3200" dirty="0">
              <a:solidFill>
                <a:prstClr val="black"/>
              </a:solidFill>
              <a:ea typeface="ＭＳ Ｐゴシック" pitchFamily="-72" charset="-128"/>
            </a:endParaRPr>
          </a:p>
        </p:txBody>
      </p:sp>
      <p:sp>
        <p:nvSpPr>
          <p:cNvPr id="2" name="TextBox 1"/>
          <p:cNvSpPr txBox="1"/>
          <p:nvPr/>
        </p:nvSpPr>
        <p:spPr>
          <a:xfrm>
            <a:off x="899592" y="764704"/>
            <a:ext cx="7315200" cy="519113"/>
          </a:xfrm>
          <a:prstGeom prst="rect">
            <a:avLst/>
          </a:prstGeom>
          <a:solidFill>
            <a:schemeClr val="bg2">
              <a:lumMod val="50000"/>
            </a:schemeClr>
          </a:solidFill>
        </p:spPr>
        <p:txBody>
          <a:bodyPr>
            <a:spAutoFit/>
          </a:bodyPr>
          <a:lstStyle/>
          <a:p>
            <a:pPr algn="ctr" fontAlgn="base">
              <a:spcBef>
                <a:spcPct val="0"/>
              </a:spcBef>
              <a:spcAft>
                <a:spcPct val="0"/>
              </a:spcAft>
              <a:defRPr/>
            </a:pPr>
            <a:r>
              <a:rPr lang="en-US" sz="2800" b="1" kern="0" dirty="0">
                <a:solidFill>
                  <a:sysClr val="window" lastClr="FFFFFF"/>
                </a:solidFill>
                <a:latin typeface="Arial" pitchFamily="-72" charset="0"/>
                <a:ea typeface="ＭＳ Ｐゴシック" pitchFamily="-72" charset="-128"/>
                <a:cs typeface="Arial" pitchFamily="34" charset="0"/>
              </a:rPr>
              <a:t>Accommodation Request Process</a:t>
            </a:r>
          </a:p>
        </p:txBody>
      </p:sp>
      <p:sp>
        <p:nvSpPr>
          <p:cNvPr id="4" name="Content Placeholder 10"/>
          <p:cNvSpPr txBox="1">
            <a:spLocks/>
          </p:cNvSpPr>
          <p:nvPr/>
        </p:nvSpPr>
        <p:spPr>
          <a:xfrm>
            <a:off x="539552" y="2441104"/>
            <a:ext cx="8064896" cy="3508176"/>
          </a:xfrm>
          <a:prstGeom prst="rect">
            <a:avLst/>
          </a:prstGeom>
        </p:spPr>
        <p:txBody>
          <a:bodyPr>
            <a:normAutofit/>
          </a:bodyPr>
          <a:lstStyle/>
          <a:p>
            <a:pPr marL="320040" indent="-320040" fontAlgn="base">
              <a:spcBef>
                <a:spcPct val="20000"/>
              </a:spcBef>
              <a:spcAft>
                <a:spcPct val="0"/>
              </a:spcAft>
              <a:buFont typeface="Arial" pitchFamily="34" charset="0"/>
              <a:buChar char="•"/>
              <a:defRPr/>
            </a:pPr>
            <a:r>
              <a:rPr lang="en-US" sz="2300" kern="0" dirty="0">
                <a:solidFill>
                  <a:srgbClr val="000000"/>
                </a:solidFill>
                <a:latin typeface="Arial" pitchFamily="-72" charset="0"/>
                <a:ea typeface="ＭＳ Ｐゴシック" pitchFamily="-72" charset="-128"/>
                <a:cs typeface="Arial" charset="0"/>
              </a:rPr>
              <a:t>“Accommodation Request Process” document outlining the process for requesting Type 3 accommodations </a:t>
            </a:r>
            <a:r>
              <a:rPr lang="en-US" sz="2300" kern="0" dirty="0" smtClean="0">
                <a:solidFill>
                  <a:srgbClr val="000000"/>
                </a:solidFill>
                <a:latin typeface="Arial" pitchFamily="-72" charset="0"/>
                <a:ea typeface="ＭＳ Ｐゴシック" pitchFamily="-72" charset="-128"/>
                <a:cs typeface="Arial" charset="0"/>
              </a:rPr>
              <a:t>is posted on the </a:t>
            </a:r>
            <a:r>
              <a:rPr lang="en-US" sz="2300" kern="0" dirty="0">
                <a:solidFill>
                  <a:srgbClr val="000000"/>
                </a:solidFill>
                <a:latin typeface="Arial" pitchFamily="-72" charset="0"/>
                <a:ea typeface="ＭＳ Ｐゴシック" pitchFamily="-72" charset="-128"/>
                <a:cs typeface="Arial" charset="0"/>
              </a:rPr>
              <a:t>Accommodations for Students with Disabilities </a:t>
            </a:r>
            <a:r>
              <a:rPr lang="en-US" sz="2300" kern="0" dirty="0" smtClean="0">
                <a:solidFill>
                  <a:srgbClr val="000000"/>
                </a:solidFill>
                <a:latin typeface="Arial" pitchFamily="-72" charset="0"/>
                <a:ea typeface="ＭＳ Ｐゴシック" pitchFamily="-72" charset="-128"/>
                <a:cs typeface="Arial" charset="0"/>
              </a:rPr>
              <a:t>webpage.</a:t>
            </a:r>
            <a:endParaRPr lang="en-US" sz="2300" kern="0" dirty="0">
              <a:solidFill>
                <a:srgbClr val="000000"/>
              </a:solidFill>
              <a:latin typeface="Arial" pitchFamily="-72" charset="0"/>
              <a:ea typeface="ＭＳ Ｐゴシック" pitchFamily="-72" charset="-128"/>
              <a:cs typeface="Arial" charset="0"/>
            </a:endParaRPr>
          </a:p>
          <a:p>
            <a:pPr marL="320040" indent="-320040" fontAlgn="base">
              <a:spcBef>
                <a:spcPct val="20000"/>
              </a:spcBef>
              <a:spcAft>
                <a:spcPct val="0"/>
              </a:spcAft>
              <a:buFont typeface="Arial" pitchFamily="34" charset="0"/>
              <a:buChar char="•"/>
              <a:defRPr/>
            </a:pPr>
            <a:r>
              <a:rPr lang="en-US" sz="2300" kern="0" dirty="0" smtClean="0">
                <a:solidFill>
                  <a:srgbClr val="000000"/>
                </a:solidFill>
                <a:latin typeface="Arial" pitchFamily="-72" charset="0"/>
                <a:ea typeface="ＭＳ Ｐゴシック" pitchFamily="-72" charset="-128"/>
                <a:cs typeface="Arial" charset="0"/>
              </a:rPr>
              <a:t>A </a:t>
            </a:r>
            <a:r>
              <a:rPr lang="en-US" sz="2300" kern="0" dirty="0">
                <a:solidFill>
                  <a:srgbClr val="000000"/>
                </a:solidFill>
                <a:latin typeface="Arial" pitchFamily="-72" charset="0"/>
                <a:ea typeface="ＭＳ Ｐゴシック" pitchFamily="-72" charset="-128"/>
                <a:cs typeface="Arial" charset="0"/>
              </a:rPr>
              <a:t>link to the updated online </a:t>
            </a:r>
            <a:r>
              <a:rPr lang="en-US" sz="2300" kern="0" dirty="0" smtClean="0">
                <a:solidFill>
                  <a:srgbClr val="000000"/>
                </a:solidFill>
                <a:latin typeface="Arial" pitchFamily="-72" charset="0"/>
                <a:ea typeface="ＭＳ Ｐゴシック" pitchFamily="-72" charset="-128"/>
                <a:cs typeface="Arial" charset="0"/>
              </a:rPr>
              <a:t>Accommodation Request Form is included.</a:t>
            </a:r>
            <a:endParaRPr lang="en-US" sz="2300" kern="0" dirty="0">
              <a:solidFill>
                <a:srgbClr val="000000"/>
              </a:solidFill>
              <a:latin typeface="Arial" pitchFamily="-72" charset="0"/>
              <a:ea typeface="ＭＳ Ｐゴシック" pitchFamily="-72" charset="-128"/>
              <a:cs typeface="Arial" charset="0"/>
            </a:endParaRPr>
          </a:p>
          <a:p>
            <a:pPr marL="320040" indent="-320040" fontAlgn="base">
              <a:spcBef>
                <a:spcPct val="20000"/>
              </a:spcBef>
              <a:spcAft>
                <a:spcPct val="0"/>
              </a:spcAft>
              <a:buFont typeface="Arial" pitchFamily="34" charset="0"/>
              <a:buChar char="•"/>
              <a:defRPr/>
            </a:pPr>
            <a:r>
              <a:rPr lang="en-US" sz="2300" kern="0" dirty="0">
                <a:solidFill>
                  <a:srgbClr val="000000"/>
                </a:solidFill>
                <a:latin typeface="Arial" pitchFamily="-72" charset="0"/>
                <a:ea typeface="ＭＳ Ｐゴシック" pitchFamily="-72" charset="-128"/>
                <a:cs typeface="Arial" charset="0"/>
              </a:rPr>
              <a:t>Districts must indicate that a student has met each of the listed eligibility criteria PLUS </a:t>
            </a:r>
            <a:r>
              <a:rPr lang="en-US" sz="2300" kern="0" dirty="0" smtClean="0">
                <a:solidFill>
                  <a:srgbClr val="000000"/>
                </a:solidFill>
                <a:latin typeface="Arial" pitchFamily="-72" charset="0"/>
                <a:ea typeface="ＭＳ Ｐゴシック" pitchFamily="-72" charset="-128"/>
                <a:cs typeface="Arial" charset="0"/>
              </a:rPr>
              <a:t>answer specific questions that detail evidence </a:t>
            </a:r>
            <a:r>
              <a:rPr lang="en-US" sz="2300" kern="0" dirty="0">
                <a:solidFill>
                  <a:srgbClr val="000000"/>
                </a:solidFill>
                <a:latin typeface="Arial" pitchFamily="-72" charset="0"/>
                <a:ea typeface="ＭＳ Ｐゴシック" pitchFamily="-72" charset="-128"/>
                <a:cs typeface="Arial" charset="0"/>
              </a:rPr>
              <a:t>of student need.</a:t>
            </a:r>
          </a:p>
          <a:p>
            <a:pPr marL="320040" indent="-320040" fontAlgn="base">
              <a:spcBef>
                <a:spcPct val="20000"/>
              </a:spcBef>
              <a:spcAft>
                <a:spcPct val="0"/>
              </a:spcAft>
              <a:buFont typeface="Arial" pitchFamily="34" charset="0"/>
              <a:buChar char="•"/>
              <a:defRPr/>
            </a:pPr>
            <a:endParaRPr lang="en-US" sz="2400" b="1" kern="0" dirty="0">
              <a:solidFill>
                <a:srgbClr val="000000"/>
              </a:solidFill>
              <a:latin typeface="Arial" pitchFamily="-72" charset="0"/>
              <a:ea typeface="ＭＳ Ｐゴシック" pitchFamily="-72" charset="-128"/>
              <a:cs typeface="Arial" charset="0"/>
            </a:endParaRPr>
          </a:p>
        </p:txBody>
      </p:sp>
      <p:sp>
        <p:nvSpPr>
          <p:cNvPr id="6" name="TextBox 4"/>
          <p:cNvSpPr txBox="1">
            <a:spLocks noChangeArrowheads="1"/>
          </p:cNvSpPr>
          <p:nvPr/>
        </p:nvSpPr>
        <p:spPr bwMode="auto">
          <a:xfrm>
            <a:off x="395536" y="1340768"/>
            <a:ext cx="8280920" cy="946150"/>
          </a:xfrm>
          <a:prstGeom prst="rect">
            <a:avLst/>
          </a:prstGeom>
          <a:noFill/>
          <a:ln w="76200">
            <a:noFill/>
            <a:miter lim="800000"/>
            <a:headEnd/>
            <a:tailEnd/>
          </a:ln>
        </p:spPr>
        <p:txBody>
          <a:bodyPr wrap="square">
            <a:spAutoFit/>
          </a:bodyPr>
          <a:lstStyle/>
          <a:p>
            <a:pPr marL="90488" algn="ctr" eaLnBrk="0" fontAlgn="base" hangingPunct="0">
              <a:spcBef>
                <a:spcPct val="0"/>
              </a:spcBef>
              <a:spcAft>
                <a:spcPct val="0"/>
              </a:spcAft>
            </a:pPr>
            <a:r>
              <a:rPr lang="en-US" sz="2800" b="1" dirty="0" smtClean="0">
                <a:solidFill>
                  <a:srgbClr val="F79646">
                    <a:lumMod val="50000"/>
                  </a:srgbClr>
                </a:solidFill>
                <a:latin typeface="Arial" pitchFamily="34" charset="0"/>
                <a:ea typeface="ＭＳ Ｐゴシック" pitchFamily="-72" charset="-128"/>
                <a:cs typeface="Arial" pitchFamily="34" charset="0"/>
              </a:rPr>
              <a:t>How do we request </a:t>
            </a:r>
            <a:br>
              <a:rPr lang="en-US" sz="2800" b="1" dirty="0" smtClean="0">
                <a:solidFill>
                  <a:srgbClr val="F79646">
                    <a:lumMod val="50000"/>
                  </a:srgbClr>
                </a:solidFill>
                <a:latin typeface="Arial" pitchFamily="34" charset="0"/>
                <a:ea typeface="ＭＳ Ｐゴシック" pitchFamily="-72" charset="-128"/>
                <a:cs typeface="Arial" pitchFamily="34" charset="0"/>
              </a:rPr>
            </a:br>
            <a:r>
              <a:rPr lang="en-US" sz="2800" b="1" dirty="0" smtClean="0">
                <a:solidFill>
                  <a:srgbClr val="F79646">
                    <a:lumMod val="50000"/>
                  </a:srgbClr>
                </a:solidFill>
                <a:latin typeface="Arial" pitchFamily="34" charset="0"/>
                <a:ea typeface="ＭＳ Ｐゴシック" pitchFamily="-72" charset="-128"/>
                <a:cs typeface="Arial" pitchFamily="34" charset="0"/>
              </a:rPr>
              <a:t>Type </a:t>
            </a:r>
            <a:r>
              <a:rPr lang="en-US" sz="2800" b="1" dirty="0">
                <a:solidFill>
                  <a:srgbClr val="F79646">
                    <a:lumMod val="50000"/>
                  </a:srgbClr>
                </a:solidFill>
                <a:latin typeface="Arial" pitchFamily="34" charset="0"/>
                <a:ea typeface="ＭＳ Ｐゴシック" pitchFamily="-72" charset="-128"/>
                <a:cs typeface="Arial" pitchFamily="34" charset="0"/>
              </a:rPr>
              <a:t>3 Accommodations?</a:t>
            </a:r>
          </a:p>
        </p:txBody>
      </p:sp>
    </p:spTree>
    <p:extLst>
      <p:ext uri="{BB962C8B-B14F-4D97-AF65-F5344CB8AC3E}">
        <p14:creationId xmlns:p14="http://schemas.microsoft.com/office/powerpoint/2010/main" val="3664914319"/>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323528" y="1988840"/>
            <a:ext cx="8519864" cy="3845024"/>
          </a:xfrm>
        </p:spPr>
        <p:txBody>
          <a:bodyPr>
            <a:noAutofit/>
          </a:bodyPr>
          <a:lstStyle/>
          <a:p>
            <a:pPr marL="438912" indent="-320040" fontAlgn="auto">
              <a:spcBef>
                <a:spcPts val="0"/>
              </a:spcBef>
              <a:spcAft>
                <a:spcPts val="1200"/>
              </a:spcAft>
              <a:buFont typeface="Wingdings 2"/>
              <a:buChar char=""/>
              <a:defRPr/>
            </a:pPr>
            <a:r>
              <a:rPr lang="en-US" sz="2000" dirty="0" smtClean="0">
                <a:latin typeface="Arial" pitchFamily="34" charset="0"/>
                <a:cs typeface="Arial" pitchFamily="34" charset="0"/>
              </a:rPr>
              <a:t>Describe the impairment in vision or physically disabling condition that creates a need for a Complex Transcribing accommodation. Be specific about the characteristics of the condition, symptoms, and level of severity the student experiences. The description should be specific and individualized. Include specific reasons why the student is not able to write his or her own compositions or use Basic Transcribing (e.g., word processor, speech-to-text software) to complete the written composition. </a:t>
            </a:r>
          </a:p>
          <a:p>
            <a:pPr marL="438912" indent="-320040" fontAlgn="auto">
              <a:spcBef>
                <a:spcPts val="0"/>
              </a:spcBef>
              <a:spcAft>
                <a:spcPts val="1200"/>
              </a:spcAft>
              <a:buFont typeface="Wingdings 2"/>
              <a:buChar char=""/>
              <a:defRPr/>
            </a:pPr>
            <a:r>
              <a:rPr lang="en-US" sz="2000" dirty="0" smtClean="0">
                <a:latin typeface="Arial" pitchFamily="34" charset="0"/>
                <a:cs typeface="Arial" pitchFamily="34" charset="0"/>
              </a:rPr>
              <a:t>Attach a sample of the student’s handwriting if legibility is the issue. </a:t>
            </a:r>
          </a:p>
          <a:p>
            <a:endParaRPr lang="en-US" sz="2000" dirty="0" smtClean="0"/>
          </a:p>
          <a:p>
            <a:endParaRPr lang="en-US" sz="2000" dirty="0"/>
          </a:p>
        </p:txBody>
      </p:sp>
      <p:grpSp>
        <p:nvGrpSpPr>
          <p:cNvPr id="2" name="Group 6" descr="Specific questions are now included on the online system to help districts complete the rationale section for Type 3 Accommodations.  This information must be provided in the rationale section of the online Accommodation Request Form.&#10;"/>
          <p:cNvGrpSpPr/>
          <p:nvPr/>
        </p:nvGrpSpPr>
        <p:grpSpPr>
          <a:xfrm>
            <a:off x="4716016" y="1988840"/>
            <a:ext cx="4077072" cy="3701008"/>
            <a:chOff x="4716016" y="1988840"/>
            <a:chExt cx="4077072" cy="3701008"/>
          </a:xfrm>
        </p:grpSpPr>
        <p:sp>
          <p:nvSpPr>
            <p:cNvPr id="8" name="TextBox 7"/>
            <p:cNvSpPr txBox="1"/>
            <p:nvPr/>
          </p:nvSpPr>
          <p:spPr>
            <a:xfrm>
              <a:off x="5364088" y="2204864"/>
              <a:ext cx="3429000" cy="3477875"/>
            </a:xfrm>
            <a:prstGeom prst="rect">
              <a:avLst/>
            </a:prstGeom>
            <a:solidFill>
              <a:schemeClr val="accent6">
                <a:lumMod val="50000"/>
              </a:schemeClr>
            </a:solidFill>
          </p:spPr>
          <p:txBody>
            <a:bodyPr wrap="square" rtlCol="0">
              <a:spAutoFit/>
            </a:bodyPr>
            <a:lstStyle/>
            <a:p>
              <a:pPr fontAlgn="base">
                <a:spcBef>
                  <a:spcPct val="0"/>
                </a:spcBef>
                <a:spcAft>
                  <a:spcPct val="0"/>
                </a:spcAft>
              </a:pPr>
              <a:r>
                <a:rPr lang="en-US" sz="2000" b="1" dirty="0" smtClean="0">
                  <a:solidFill>
                    <a:prstClr val="white">
                      <a:lumMod val="95000"/>
                    </a:prstClr>
                  </a:solidFill>
                  <a:latin typeface="Arial" pitchFamily="-72" charset="0"/>
                  <a:ea typeface="ＭＳ Ｐゴシック" pitchFamily="-72" charset="-128"/>
                </a:rPr>
                <a:t>Specific questions are now included on the online system to help districts complete the rationale section for Type 3 Accommodations.  This information must be provided in the rationale section of the online Accommodation Request Form.</a:t>
              </a:r>
              <a:endParaRPr lang="en-US" sz="2000" b="1" dirty="0">
                <a:solidFill>
                  <a:prstClr val="white">
                    <a:lumMod val="95000"/>
                  </a:prstClr>
                </a:solidFill>
                <a:latin typeface="Arial" pitchFamily="-72" charset="0"/>
                <a:ea typeface="ＭＳ Ｐゴシック" pitchFamily="-72" charset="-128"/>
              </a:endParaRPr>
            </a:p>
          </p:txBody>
        </p:sp>
        <p:sp>
          <p:nvSpPr>
            <p:cNvPr id="9" name="Right Brace 8"/>
            <p:cNvSpPr/>
            <p:nvPr/>
          </p:nvSpPr>
          <p:spPr>
            <a:xfrm>
              <a:off x="4716016" y="1988840"/>
              <a:ext cx="622176" cy="3701008"/>
            </a:xfrm>
            <a:prstGeom prst="rightBrace">
              <a:avLst>
                <a:gd name="adj1" fmla="val 8333"/>
                <a:gd name="adj2" fmla="val 50733"/>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b="1">
                <a:solidFill>
                  <a:prstClr val="black"/>
                </a:solidFill>
              </a:endParaRPr>
            </a:p>
          </p:txBody>
        </p:sp>
      </p:grpSp>
      <p:sp>
        <p:nvSpPr>
          <p:cNvPr id="11" name="TextBox 4"/>
          <p:cNvSpPr txBox="1">
            <a:spLocks noGrp="1" noChangeArrowheads="1"/>
          </p:cNvSpPr>
          <p:nvPr>
            <p:ph type="title"/>
          </p:nvPr>
        </p:nvSpPr>
        <p:spPr bwMode="auto">
          <a:xfrm>
            <a:off x="539552" y="692696"/>
            <a:ext cx="8153400" cy="990600"/>
          </a:xfrm>
          <a:prstGeom prst="rect">
            <a:avLst/>
          </a:prstGeom>
          <a:noFill/>
          <a:ln w="76200">
            <a:noFill/>
            <a:miter lim="800000"/>
            <a:headEnd/>
            <a:tailEnd/>
          </a:ln>
        </p:spPr>
        <p:txBody>
          <a:bodyPr wrap="square">
            <a:spAutoFit/>
          </a:bodyPr>
          <a:lstStyle/>
          <a:p>
            <a:pPr marL="90488" algn="ctr" eaLnBrk="0" fontAlgn="base" hangingPunct="0">
              <a:spcBef>
                <a:spcPct val="0"/>
              </a:spcBef>
              <a:spcAft>
                <a:spcPct val="0"/>
              </a:spcAft>
            </a:pPr>
            <a:r>
              <a:rPr lang="en-US" sz="2800" b="1" dirty="0" smtClean="0">
                <a:solidFill>
                  <a:schemeClr val="accent6">
                    <a:lumMod val="50000"/>
                  </a:schemeClr>
                </a:solidFill>
                <a:latin typeface="Arial" pitchFamily="34" charset="0"/>
                <a:cs typeface="Arial" pitchFamily="34" charset="0"/>
              </a:rPr>
              <a:t>How do we request </a:t>
            </a:r>
            <a:br>
              <a:rPr lang="en-US" sz="2800" b="1" dirty="0" smtClean="0">
                <a:solidFill>
                  <a:schemeClr val="accent6">
                    <a:lumMod val="50000"/>
                  </a:schemeClr>
                </a:solidFill>
                <a:latin typeface="Arial" pitchFamily="34" charset="0"/>
                <a:cs typeface="Arial" pitchFamily="34" charset="0"/>
              </a:rPr>
            </a:br>
            <a:r>
              <a:rPr lang="en-US" sz="2800" b="1" dirty="0" smtClean="0">
                <a:solidFill>
                  <a:schemeClr val="accent6">
                    <a:lumMod val="50000"/>
                  </a:schemeClr>
                </a:solidFill>
                <a:latin typeface="Arial" pitchFamily="34" charset="0"/>
                <a:cs typeface="Arial" pitchFamily="34" charset="0"/>
              </a:rPr>
              <a:t>Type </a:t>
            </a:r>
            <a:r>
              <a:rPr lang="en-US" sz="2800" b="1" dirty="0">
                <a:solidFill>
                  <a:schemeClr val="accent6">
                    <a:lumMod val="50000"/>
                  </a:schemeClr>
                </a:solidFill>
                <a:latin typeface="Arial" pitchFamily="34" charset="0"/>
                <a:cs typeface="Arial" pitchFamily="34" charset="0"/>
              </a:rPr>
              <a:t>3 Accommodations?</a:t>
            </a:r>
          </a:p>
        </p:txBody>
      </p:sp>
    </p:spTree>
    <p:extLst>
      <p:ext uri="{BB962C8B-B14F-4D97-AF65-F5344CB8AC3E}">
        <p14:creationId xmlns:p14="http://schemas.microsoft.com/office/powerpoint/2010/main" val="257095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a:spLocks/>
          </p:cNvSpPr>
          <p:nvPr/>
        </p:nvSpPr>
        <p:spPr bwMode="auto">
          <a:xfrm>
            <a:off x="457200" y="1844824"/>
            <a:ext cx="8229600" cy="4320480"/>
          </a:xfrm>
          <a:prstGeom prst="rect">
            <a:avLst/>
          </a:prstGeom>
          <a:solidFill>
            <a:srgbClr val="DDD9C3"/>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marL="342900" indent="-342900">
              <a:spcBef>
                <a:spcPct val="20000"/>
              </a:spcBef>
              <a:buFont typeface="Arial" pitchFamily="34" charset="0"/>
              <a:buChar char="•"/>
              <a:defRPr/>
            </a:pPr>
            <a:endParaRPr lang="en-US" sz="3200" dirty="0">
              <a:solidFill>
                <a:prstClr val="black"/>
              </a:solidFill>
              <a:ea typeface="ＭＳ Ｐゴシック" pitchFamily="-72" charset="-128"/>
            </a:endParaRPr>
          </a:p>
        </p:txBody>
      </p:sp>
      <p:grpSp>
        <p:nvGrpSpPr>
          <p:cNvPr id="2" name="Group 8" descr="image of arrow pointing to type 1, 2, and 3 accommodations on answer document"/>
          <p:cNvGrpSpPr>
            <a:grpSpLocks/>
          </p:cNvGrpSpPr>
          <p:nvPr/>
        </p:nvGrpSpPr>
        <p:grpSpPr bwMode="auto">
          <a:xfrm>
            <a:off x="4382715" y="2234852"/>
            <a:ext cx="4149725" cy="3354388"/>
            <a:chOff x="3200400" y="1600200"/>
            <a:chExt cx="5064734" cy="4191977"/>
          </a:xfrm>
        </p:grpSpPr>
        <p:pic>
          <p:nvPicPr>
            <p:cNvPr id="4" name="Picture 2"/>
            <p:cNvPicPr>
              <a:picLocks noChangeAspect="1" noChangeArrowheads="1"/>
            </p:cNvPicPr>
            <p:nvPr/>
          </p:nvPicPr>
          <p:blipFill>
            <a:blip r:embed="rId2" cstate="print"/>
            <a:srcRect/>
            <a:stretch>
              <a:fillRect/>
            </a:stretch>
          </p:blipFill>
          <p:spPr bwMode="auto">
            <a:xfrm>
              <a:off x="4876800" y="1600200"/>
              <a:ext cx="3388334" cy="4191977"/>
            </a:xfrm>
            <a:prstGeom prst="rect">
              <a:avLst/>
            </a:prstGeom>
            <a:noFill/>
            <a:ln w="9525">
              <a:noFill/>
              <a:miter lim="800000"/>
              <a:headEnd/>
              <a:tailEnd/>
            </a:ln>
          </p:spPr>
        </p:pic>
        <p:cxnSp>
          <p:nvCxnSpPr>
            <p:cNvPr id="5" name="Straight Arrow Connector 4"/>
            <p:cNvCxnSpPr/>
            <p:nvPr/>
          </p:nvCxnSpPr>
          <p:spPr>
            <a:xfrm flipV="1">
              <a:off x="3200400" y="3681743"/>
              <a:ext cx="1829039" cy="122009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6" name="Content Placeholder 10"/>
          <p:cNvSpPr txBox="1">
            <a:spLocks/>
          </p:cNvSpPr>
          <p:nvPr/>
        </p:nvSpPr>
        <p:spPr>
          <a:xfrm>
            <a:off x="698104" y="1981200"/>
            <a:ext cx="4161928" cy="4200625"/>
          </a:xfrm>
          <a:prstGeom prst="rect">
            <a:avLst/>
          </a:prstGeom>
        </p:spPr>
        <p:txBody>
          <a:bodyPr>
            <a:normAutofit fontScale="55000" lnSpcReduction="20000"/>
          </a:bodyPr>
          <a:lstStyle/>
          <a:p>
            <a:pPr marL="320040" indent="-320040" fontAlgn="base">
              <a:spcBef>
                <a:spcPct val="20000"/>
              </a:spcBef>
              <a:spcAft>
                <a:spcPct val="0"/>
              </a:spcAft>
              <a:buFont typeface="Arial" pitchFamily="34" charset="0"/>
              <a:buChar char="•"/>
              <a:defRPr/>
            </a:pPr>
            <a:r>
              <a:rPr lang="en-US" sz="3200" b="1" kern="0" dirty="0">
                <a:solidFill>
                  <a:srgbClr val="000000"/>
                </a:solidFill>
                <a:latin typeface="Arial" pitchFamily="-72" charset="0"/>
                <a:ea typeface="ＭＳ Ｐゴシック" pitchFamily="-72" charset="-128"/>
                <a:cs typeface="Arial" charset="0"/>
              </a:rPr>
              <a:t>“Guidelines for Recording Accommodation Use on the Student's Answer Document” </a:t>
            </a:r>
            <a:r>
              <a:rPr lang="en-US" sz="3200" b="1" kern="0" dirty="0" smtClean="0">
                <a:solidFill>
                  <a:srgbClr val="000000"/>
                </a:solidFill>
                <a:latin typeface="Arial" pitchFamily="-72" charset="0"/>
                <a:ea typeface="ＭＳ Ｐゴシック" pitchFamily="-72" charset="-128"/>
                <a:cs typeface="Arial" charset="0"/>
              </a:rPr>
              <a:t>is posted on the </a:t>
            </a:r>
            <a:r>
              <a:rPr lang="en-US" sz="3200" b="1" kern="0" dirty="0">
                <a:solidFill>
                  <a:srgbClr val="000000"/>
                </a:solidFill>
                <a:latin typeface="Arial" pitchFamily="-72" charset="0"/>
                <a:ea typeface="ＭＳ Ｐゴシック" pitchFamily="-72" charset="-128"/>
                <a:cs typeface="Arial" charset="0"/>
              </a:rPr>
              <a:t>Accommodations for Students with Disabilities </a:t>
            </a:r>
            <a:r>
              <a:rPr lang="en-US" sz="3200" b="1" kern="0" dirty="0" smtClean="0">
                <a:solidFill>
                  <a:srgbClr val="000000"/>
                </a:solidFill>
                <a:latin typeface="Arial" pitchFamily="-72" charset="0"/>
                <a:ea typeface="ＭＳ Ｐゴシック" pitchFamily="-72" charset="-128"/>
                <a:cs typeface="Arial" charset="0"/>
              </a:rPr>
              <a:t>webpage.</a:t>
            </a:r>
            <a:endParaRPr lang="en-US" sz="3200" b="1" kern="0" dirty="0">
              <a:solidFill>
                <a:srgbClr val="000000"/>
              </a:solidFill>
              <a:latin typeface="Arial" pitchFamily="-72" charset="0"/>
              <a:ea typeface="ＭＳ Ｐゴシック" pitchFamily="-72" charset="-128"/>
              <a:cs typeface="Arial" charset="0"/>
            </a:endParaRPr>
          </a:p>
          <a:p>
            <a:pPr marL="320040" indent="-320040" fontAlgn="base">
              <a:spcBef>
                <a:spcPct val="20000"/>
              </a:spcBef>
              <a:spcAft>
                <a:spcPct val="0"/>
              </a:spcAft>
              <a:buFont typeface="Arial" pitchFamily="34" charset="0"/>
              <a:buChar char="•"/>
              <a:defRPr/>
            </a:pPr>
            <a:endParaRPr lang="en-US" sz="1000" b="1" kern="0" dirty="0">
              <a:solidFill>
                <a:srgbClr val="000000"/>
              </a:solidFill>
              <a:latin typeface="Arial" pitchFamily="-72" charset="0"/>
              <a:ea typeface="ＭＳ Ｐゴシック" pitchFamily="-72" charset="-128"/>
              <a:cs typeface="Arial" charset="0"/>
            </a:endParaRPr>
          </a:p>
          <a:p>
            <a:pPr marL="320040" indent="-320040" fontAlgn="base">
              <a:spcBef>
                <a:spcPct val="20000"/>
              </a:spcBef>
              <a:spcAft>
                <a:spcPct val="0"/>
              </a:spcAft>
              <a:buFont typeface="Arial" pitchFamily="34" charset="0"/>
              <a:buChar char="•"/>
              <a:defRPr/>
            </a:pPr>
            <a:endParaRPr lang="en-US" sz="1100" b="1" kern="0" dirty="0">
              <a:solidFill>
                <a:srgbClr val="000000"/>
              </a:solidFill>
              <a:latin typeface="Arial" pitchFamily="-72" charset="0"/>
              <a:ea typeface="ＭＳ Ｐゴシック" pitchFamily="-72" charset="-128"/>
              <a:cs typeface="Arial" charset="0"/>
            </a:endParaRPr>
          </a:p>
          <a:p>
            <a:pPr marL="320040" indent="-320040" fontAlgn="base">
              <a:spcBef>
                <a:spcPct val="20000"/>
              </a:spcBef>
              <a:spcAft>
                <a:spcPct val="0"/>
              </a:spcAft>
              <a:buFont typeface="Arial" pitchFamily="34" charset="0"/>
              <a:buChar char="•"/>
              <a:defRPr/>
            </a:pPr>
            <a:r>
              <a:rPr lang="en-US" sz="3100" b="1" kern="0" dirty="0">
                <a:solidFill>
                  <a:srgbClr val="000000"/>
                </a:solidFill>
                <a:latin typeface="Arial" pitchFamily="-72" charset="0"/>
                <a:ea typeface="ＭＳ Ｐゴシック" pitchFamily="-72" charset="-128"/>
                <a:cs typeface="Arial" charset="0"/>
              </a:rPr>
              <a:t>Mark Type 1, Type 2, and/or Type 3 accommodations in the blank bubbles for each </a:t>
            </a:r>
            <a:r>
              <a:rPr lang="en-US" sz="3100" b="1" kern="0" dirty="0" smtClean="0">
                <a:solidFill>
                  <a:srgbClr val="000000"/>
                </a:solidFill>
                <a:latin typeface="Arial" pitchFamily="-72" charset="0"/>
                <a:ea typeface="ＭＳ Ｐゴシック" pitchFamily="-72" charset="-128"/>
                <a:cs typeface="Arial" charset="0"/>
              </a:rPr>
              <a:t>subject.</a:t>
            </a:r>
          </a:p>
          <a:p>
            <a:pPr marL="320040" indent="-320040" fontAlgn="base">
              <a:spcBef>
                <a:spcPct val="20000"/>
              </a:spcBef>
              <a:spcAft>
                <a:spcPct val="0"/>
              </a:spcAft>
              <a:buFont typeface="Arial" pitchFamily="34" charset="0"/>
              <a:buChar char="•"/>
              <a:defRPr/>
            </a:pPr>
            <a:endParaRPr lang="en-US" sz="3100" b="1" kern="0" dirty="0" smtClean="0">
              <a:solidFill>
                <a:srgbClr val="000000"/>
              </a:solidFill>
              <a:latin typeface="Arial" pitchFamily="-72" charset="0"/>
              <a:ea typeface="ＭＳ Ｐゴシック" pitchFamily="-72" charset="-128"/>
              <a:cs typeface="Arial" charset="0"/>
            </a:endParaRPr>
          </a:p>
          <a:p>
            <a:pPr marL="320040" indent="-320040" fontAlgn="base">
              <a:spcBef>
                <a:spcPct val="20000"/>
              </a:spcBef>
              <a:spcAft>
                <a:spcPct val="0"/>
              </a:spcAft>
              <a:buFont typeface="Arial" pitchFamily="34" charset="0"/>
              <a:buChar char="•"/>
              <a:defRPr/>
            </a:pPr>
            <a:r>
              <a:rPr lang="en-US" sz="3100" b="1" kern="0" dirty="0" smtClean="0">
                <a:solidFill>
                  <a:srgbClr val="000000"/>
                </a:solidFill>
                <a:latin typeface="Arial" pitchFamily="-72" charset="0"/>
                <a:ea typeface="ＭＳ Ｐゴシック" pitchFamily="-72" charset="-128"/>
                <a:cs typeface="Arial" charset="0"/>
              </a:rPr>
              <a:t>Mark the accommodation type for each accommodation that is documented and made available to a student, even if the student did not use the accommodation during testing.  </a:t>
            </a:r>
          </a:p>
          <a:p>
            <a:pPr marL="320040" indent="-320040" fontAlgn="base">
              <a:spcBef>
                <a:spcPct val="20000"/>
              </a:spcBef>
              <a:spcAft>
                <a:spcPct val="0"/>
              </a:spcAft>
              <a:buFont typeface="Arial" pitchFamily="34" charset="0"/>
              <a:buChar char="•"/>
              <a:defRPr/>
            </a:pPr>
            <a:endParaRPr lang="en-US" sz="3100" b="1" kern="0" dirty="0" smtClean="0">
              <a:solidFill>
                <a:srgbClr val="000000"/>
              </a:solidFill>
              <a:latin typeface="Arial" pitchFamily="-72" charset="0"/>
              <a:ea typeface="ＭＳ Ｐゴシック" pitchFamily="-72" charset="-128"/>
              <a:cs typeface="Arial" charset="0"/>
            </a:endParaRPr>
          </a:p>
        </p:txBody>
      </p:sp>
      <p:sp>
        <p:nvSpPr>
          <p:cNvPr id="8" name="TextBox 4"/>
          <p:cNvSpPr txBox="1">
            <a:spLocks noChangeArrowheads="1"/>
          </p:cNvSpPr>
          <p:nvPr/>
        </p:nvSpPr>
        <p:spPr bwMode="auto">
          <a:xfrm>
            <a:off x="467544" y="836712"/>
            <a:ext cx="8208912" cy="946150"/>
          </a:xfrm>
          <a:prstGeom prst="rect">
            <a:avLst/>
          </a:prstGeom>
          <a:noFill/>
          <a:ln w="76200">
            <a:noFill/>
            <a:miter lim="800000"/>
            <a:headEnd/>
            <a:tailEnd/>
          </a:ln>
        </p:spPr>
        <p:txBody>
          <a:bodyPr wrap="square">
            <a:spAutoFit/>
          </a:bodyPr>
          <a:lstStyle/>
          <a:p>
            <a:pPr marL="90488" algn="ctr" eaLnBrk="0" fontAlgn="base" hangingPunct="0">
              <a:spcBef>
                <a:spcPct val="0"/>
              </a:spcBef>
              <a:spcAft>
                <a:spcPct val="0"/>
              </a:spcAft>
            </a:pPr>
            <a:r>
              <a:rPr lang="en-US" sz="2800" b="1" dirty="0" smtClean="0">
                <a:solidFill>
                  <a:srgbClr val="F79646">
                    <a:lumMod val="50000"/>
                  </a:srgbClr>
                </a:solidFill>
                <a:latin typeface="Arial" pitchFamily="34" charset="0"/>
                <a:ea typeface="ＭＳ Ｐゴシック" pitchFamily="-72" charset="-128"/>
                <a:cs typeface="Arial" pitchFamily="34" charset="0"/>
              </a:rPr>
              <a:t>How do we </a:t>
            </a:r>
            <a:r>
              <a:rPr lang="en-US" sz="2800" b="1" dirty="0">
                <a:solidFill>
                  <a:srgbClr val="F79646">
                    <a:lumMod val="50000"/>
                  </a:srgbClr>
                </a:solidFill>
                <a:latin typeface="Arial" pitchFamily="34" charset="0"/>
                <a:ea typeface="ＭＳ Ｐゴシック" pitchFamily="-72" charset="-128"/>
                <a:cs typeface="Arial" pitchFamily="34" charset="0"/>
              </a:rPr>
              <a:t/>
            </a:r>
            <a:br>
              <a:rPr lang="en-US" sz="2800" b="1" dirty="0">
                <a:solidFill>
                  <a:srgbClr val="F79646">
                    <a:lumMod val="50000"/>
                  </a:srgbClr>
                </a:solidFill>
                <a:latin typeface="Arial" pitchFamily="34" charset="0"/>
                <a:ea typeface="ＭＳ Ｐゴシック" pitchFamily="-72" charset="-128"/>
                <a:cs typeface="Arial" pitchFamily="34" charset="0"/>
              </a:rPr>
            </a:br>
            <a:r>
              <a:rPr lang="en-US" sz="2800" b="1" dirty="0" smtClean="0">
                <a:solidFill>
                  <a:srgbClr val="F79646">
                    <a:lumMod val="50000"/>
                  </a:srgbClr>
                </a:solidFill>
                <a:latin typeface="Arial" pitchFamily="34" charset="0"/>
                <a:ea typeface="ＭＳ Ｐゴシック" pitchFamily="-72" charset="-128"/>
                <a:cs typeface="Arial" pitchFamily="34" charset="0"/>
              </a:rPr>
              <a:t>document accommodations</a:t>
            </a:r>
            <a:r>
              <a:rPr lang="en-US" sz="2800" b="1" dirty="0">
                <a:solidFill>
                  <a:srgbClr val="F79646">
                    <a:lumMod val="50000"/>
                  </a:srgbClr>
                </a:solidFill>
                <a:latin typeface="Arial" pitchFamily="34" charset="0"/>
                <a:ea typeface="ＭＳ Ｐゴシック" pitchFamily="-72" charset="-128"/>
                <a:cs typeface="Arial" pitchFamily="34" charset="0"/>
              </a:rPr>
              <a:t>?</a:t>
            </a:r>
          </a:p>
        </p:txBody>
      </p:sp>
    </p:spTree>
    <p:extLst>
      <p:ext uri="{BB962C8B-B14F-4D97-AF65-F5344CB8AC3E}">
        <p14:creationId xmlns:p14="http://schemas.microsoft.com/office/powerpoint/2010/main" val="2045003309"/>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ccommodation Triangle"/>
          <p:cNvPicPr>
            <a:picLocks noChangeAspect="1" noChangeArrowheads="1"/>
          </p:cNvPicPr>
          <p:nvPr/>
        </p:nvPicPr>
        <p:blipFill>
          <a:blip r:embed="rId2" cstate="print"/>
          <a:srcRect/>
          <a:stretch>
            <a:fillRect/>
          </a:stretch>
        </p:blipFill>
        <p:spPr bwMode="auto">
          <a:xfrm>
            <a:off x="395536" y="2060849"/>
            <a:ext cx="4680520" cy="3960440"/>
          </a:xfrm>
          <a:prstGeom prst="rect">
            <a:avLst/>
          </a:prstGeom>
          <a:noFill/>
          <a:ln w="9525">
            <a:noFill/>
            <a:miter lim="800000"/>
            <a:headEnd/>
            <a:tailEnd/>
          </a:ln>
        </p:spPr>
      </p:pic>
      <p:cxnSp>
        <p:nvCxnSpPr>
          <p:cNvPr id="4" name="Straight Arrow Connector 3"/>
          <p:cNvCxnSpPr/>
          <p:nvPr/>
        </p:nvCxnSpPr>
        <p:spPr>
          <a:xfrm flipH="1">
            <a:off x="2627784" y="2564904"/>
            <a:ext cx="3312368" cy="2808312"/>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2051720" y="5301208"/>
            <a:ext cx="57606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1" dirty="0">
              <a:solidFill>
                <a:prstClr val="white"/>
              </a:solidFill>
            </a:endParaRPr>
          </a:p>
        </p:txBody>
      </p:sp>
      <p:sp>
        <p:nvSpPr>
          <p:cNvPr id="7" name="TextBox 6"/>
          <p:cNvSpPr txBox="1"/>
          <p:nvPr/>
        </p:nvSpPr>
        <p:spPr>
          <a:xfrm>
            <a:off x="5220072" y="1988840"/>
            <a:ext cx="3600400" cy="3477875"/>
          </a:xfrm>
          <a:prstGeom prst="rect">
            <a:avLst/>
          </a:prstGeom>
          <a:solidFill>
            <a:srgbClr val="DDD9C3"/>
          </a:solidFill>
        </p:spPr>
        <p:txBody>
          <a:bodyPr wrap="square" rtlCol="0">
            <a:spAutoFit/>
          </a:bodyPr>
          <a:lstStyle/>
          <a:p>
            <a:pPr fontAlgn="base">
              <a:spcBef>
                <a:spcPct val="0"/>
              </a:spcBef>
              <a:spcAft>
                <a:spcPct val="0"/>
              </a:spcAft>
            </a:pPr>
            <a:r>
              <a:rPr lang="en-US" sz="2000" b="1" dirty="0" smtClean="0">
                <a:solidFill>
                  <a:prstClr val="black"/>
                </a:solidFill>
                <a:latin typeface="Arial" pitchFamily="-72" charset="0"/>
                <a:ea typeface="ＭＳ Ｐゴシック" pitchFamily="-72" charset="-128"/>
              </a:rPr>
              <a:t>Any accommodation that is not listed in the triangle can be considered if the student needs it to access the test.  Other accommodations </a:t>
            </a:r>
            <a:r>
              <a:rPr lang="en-US" sz="2000" b="1" u="sng" dirty="0" smtClean="0">
                <a:solidFill>
                  <a:prstClr val="black"/>
                </a:solidFill>
                <a:latin typeface="Arial" pitchFamily="-72" charset="0"/>
                <a:ea typeface="ＭＳ Ｐゴシック" pitchFamily="-72" charset="-128"/>
              </a:rPr>
              <a:t>can not </a:t>
            </a:r>
            <a:r>
              <a:rPr lang="en-US" sz="2000" b="1" dirty="0" smtClean="0">
                <a:solidFill>
                  <a:prstClr val="black"/>
                </a:solidFill>
                <a:latin typeface="Arial" pitchFamily="-72" charset="0"/>
                <a:ea typeface="ＭＳ Ｐゴシック" pitchFamily="-72" charset="-128"/>
              </a:rPr>
              <a:t>be requested through the online system. Districts must contact TEA to discuss when the use of an “Other” accommodation is appropriate.</a:t>
            </a:r>
            <a:endParaRPr lang="en-US" sz="2000" b="1" dirty="0">
              <a:solidFill>
                <a:prstClr val="black"/>
              </a:solidFill>
              <a:latin typeface="Arial" pitchFamily="-72" charset="0"/>
              <a:ea typeface="ＭＳ Ｐゴシック" pitchFamily="-72" charset="-128"/>
            </a:endParaRPr>
          </a:p>
        </p:txBody>
      </p:sp>
      <p:sp>
        <p:nvSpPr>
          <p:cNvPr id="10" name="TextBox 9"/>
          <p:cNvSpPr txBox="1"/>
          <p:nvPr/>
        </p:nvSpPr>
        <p:spPr>
          <a:xfrm>
            <a:off x="899592" y="1052736"/>
            <a:ext cx="7056784" cy="523220"/>
          </a:xfrm>
          <a:prstGeom prst="rect">
            <a:avLst/>
          </a:prstGeom>
          <a:noFill/>
        </p:spPr>
        <p:txBody>
          <a:bodyPr wrap="square" rtlCol="0">
            <a:spAutoFit/>
          </a:bodyPr>
          <a:lstStyle/>
          <a:p>
            <a:pPr algn="ctr" fontAlgn="base">
              <a:spcBef>
                <a:spcPct val="0"/>
              </a:spcBef>
              <a:spcAft>
                <a:spcPct val="0"/>
              </a:spcAft>
            </a:pPr>
            <a:r>
              <a:rPr lang="en-US" sz="2800" b="1" dirty="0" smtClean="0">
                <a:solidFill>
                  <a:srgbClr val="F79646">
                    <a:lumMod val="50000"/>
                  </a:srgbClr>
                </a:solidFill>
                <a:latin typeface="Arial" pitchFamily="-72" charset="0"/>
                <a:ea typeface="ＭＳ Ｐゴシック" pitchFamily="-72" charset="-128"/>
              </a:rPr>
              <a:t>What are “OTHER” Accommodations?</a:t>
            </a:r>
            <a:endParaRPr lang="en-US" sz="2800" b="1" dirty="0">
              <a:solidFill>
                <a:srgbClr val="F79646">
                  <a:lumMod val="50000"/>
                </a:srgbClr>
              </a:solidFill>
              <a:latin typeface="Arial" pitchFamily="-72" charset="0"/>
              <a:ea typeface="ＭＳ Ｐゴシック" pitchFamily="-72" charset="-128"/>
            </a:endParaRPr>
          </a:p>
        </p:txBody>
      </p:sp>
    </p:spTree>
    <p:extLst>
      <p:ext uri="{BB962C8B-B14F-4D97-AF65-F5344CB8AC3E}">
        <p14:creationId xmlns:p14="http://schemas.microsoft.com/office/powerpoint/2010/main" val="3137175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692696"/>
            <a:ext cx="8640960" cy="1008112"/>
          </a:xfrm>
        </p:spPr>
        <p:txBody>
          <a:bodyPr>
            <a:noAutofit/>
          </a:bodyPr>
          <a:lstStyle/>
          <a:p>
            <a:r>
              <a:rPr lang="en-US" sz="2600" b="1" dirty="0" smtClean="0">
                <a:solidFill>
                  <a:schemeClr val="accent6">
                    <a:lumMod val="50000"/>
                  </a:schemeClr>
                </a:solidFill>
                <a:latin typeface="Arial" pitchFamily="34" charset="0"/>
                <a:cs typeface="Arial" pitchFamily="34" charset="0"/>
              </a:rPr>
              <a:t>How do we determine appropriate accommodations in unexpected or emergency situations? </a:t>
            </a:r>
            <a:endParaRPr lang="en-US" sz="2600" dirty="0">
              <a:solidFill>
                <a:schemeClr val="accent6">
                  <a:lumMod val="50000"/>
                </a:schemeClr>
              </a:solidFill>
              <a:latin typeface="Arial" pitchFamily="34" charset="0"/>
              <a:cs typeface="Arial" pitchFamily="34" charset="0"/>
            </a:endParaRPr>
          </a:p>
        </p:txBody>
      </p:sp>
      <p:sp>
        <p:nvSpPr>
          <p:cNvPr id="3" name="Content Placeholder 2"/>
          <p:cNvSpPr>
            <a:spLocks noGrp="1"/>
          </p:cNvSpPr>
          <p:nvPr>
            <p:ph sz="quarter" idx="1"/>
          </p:nvPr>
        </p:nvSpPr>
        <p:spPr>
          <a:xfrm>
            <a:off x="395536" y="1916832"/>
            <a:ext cx="8302752" cy="4032448"/>
          </a:xfrm>
        </p:spPr>
        <p:txBody>
          <a:bodyPr>
            <a:normAutofit fontScale="70000" lnSpcReduction="20000"/>
          </a:bodyPr>
          <a:lstStyle/>
          <a:p>
            <a:r>
              <a:rPr lang="en-US" sz="2800" dirty="0" smtClean="0">
                <a:latin typeface="Arial" pitchFamily="34" charset="0"/>
                <a:cs typeface="Arial" pitchFamily="34" charset="0"/>
              </a:rPr>
              <a:t>Unexpected or emergency situations may occur just prior to or on the day of the statewide assessment that necessitate the use of a testing accommodation. </a:t>
            </a:r>
          </a:p>
          <a:p>
            <a:pPr>
              <a:buNone/>
            </a:pPr>
            <a:endParaRPr lang="en-US" sz="1100" dirty="0" smtClean="0">
              <a:latin typeface="Arial" pitchFamily="34" charset="0"/>
              <a:cs typeface="Arial" pitchFamily="34" charset="0"/>
            </a:endParaRPr>
          </a:p>
          <a:p>
            <a:r>
              <a:rPr lang="en-US" sz="2800" dirty="0" smtClean="0">
                <a:latin typeface="Arial" pitchFamily="34" charset="0"/>
                <a:cs typeface="Arial" pitchFamily="34" charset="0"/>
              </a:rPr>
              <a:t>In these cases, testing coordinators should</a:t>
            </a:r>
          </a:p>
          <a:p>
            <a:pPr lvl="1"/>
            <a:r>
              <a:rPr lang="en-US" b="1" dirty="0" smtClean="0">
                <a:solidFill>
                  <a:srgbClr val="FF0000"/>
                </a:solidFill>
                <a:latin typeface="Arial" pitchFamily="34" charset="0"/>
                <a:cs typeface="Arial" pitchFamily="34" charset="0"/>
              </a:rPr>
              <a:t>First,</a:t>
            </a:r>
            <a:r>
              <a:rPr lang="en-US" dirty="0" smtClean="0">
                <a:latin typeface="Arial" pitchFamily="34" charset="0"/>
                <a:cs typeface="Arial" pitchFamily="34" charset="0"/>
              </a:rPr>
              <a:t> review Optional Test Administration Procedures and Materials to see if anything can meet student’s needs </a:t>
            </a:r>
            <a:r>
              <a:rPr lang="en-US" b="1" dirty="0" smtClean="0">
                <a:solidFill>
                  <a:srgbClr val="FF0000"/>
                </a:solidFill>
                <a:latin typeface="Arial" pitchFamily="34" charset="0"/>
                <a:cs typeface="Arial" pitchFamily="34" charset="0"/>
                <a:sym typeface="Wingdings" pitchFamily="2" charset="2"/>
              </a:rPr>
              <a:t></a:t>
            </a:r>
            <a:r>
              <a:rPr lang="en-US" dirty="0" smtClean="0">
                <a:latin typeface="Arial" pitchFamily="34" charset="0"/>
                <a:cs typeface="Arial" pitchFamily="34" charset="0"/>
                <a:sym typeface="Wingdings" pitchFamily="2" charset="2"/>
              </a:rPr>
              <a:t> if so, use it… no need to contact TEA</a:t>
            </a:r>
            <a:endParaRPr lang="en-US" dirty="0" smtClean="0">
              <a:latin typeface="Arial" pitchFamily="34" charset="0"/>
              <a:cs typeface="Arial" pitchFamily="34" charset="0"/>
            </a:endParaRPr>
          </a:p>
          <a:p>
            <a:pPr lvl="1"/>
            <a:r>
              <a:rPr lang="en-US" b="1" dirty="0" smtClean="0">
                <a:solidFill>
                  <a:srgbClr val="FF0000"/>
                </a:solidFill>
                <a:latin typeface="Arial" pitchFamily="34" charset="0"/>
                <a:cs typeface="Arial" pitchFamily="34" charset="0"/>
              </a:rPr>
              <a:t>Then,</a:t>
            </a:r>
            <a:r>
              <a:rPr lang="en-US" dirty="0" smtClean="0">
                <a:latin typeface="Arial" pitchFamily="34" charset="0"/>
                <a:cs typeface="Arial" pitchFamily="34" charset="0"/>
              </a:rPr>
              <a:t> review Accommodation Triangle to see if a Type 1 or 2 accommodation can meet student’s needs </a:t>
            </a:r>
            <a:r>
              <a:rPr lang="en-US" b="1" dirty="0" smtClean="0">
                <a:solidFill>
                  <a:srgbClr val="FF0000"/>
                </a:solidFill>
                <a:latin typeface="Arial" pitchFamily="34" charset="0"/>
                <a:cs typeface="Arial" pitchFamily="34" charset="0"/>
                <a:sym typeface="Wingdings" pitchFamily="2" charset="2"/>
              </a:rPr>
              <a:t></a:t>
            </a:r>
            <a:r>
              <a:rPr lang="en-US" dirty="0" smtClean="0">
                <a:latin typeface="Arial" pitchFamily="34" charset="0"/>
                <a:cs typeface="Arial" pitchFamily="34" charset="0"/>
                <a:sym typeface="Wingdings" pitchFamily="2" charset="2"/>
              </a:rPr>
              <a:t> if so, use it… no need to contact TEA</a:t>
            </a:r>
            <a:endParaRPr lang="en-US" dirty="0" smtClean="0">
              <a:latin typeface="Arial" pitchFamily="34" charset="0"/>
              <a:cs typeface="Arial" pitchFamily="34" charset="0"/>
            </a:endParaRPr>
          </a:p>
          <a:p>
            <a:pPr lvl="1"/>
            <a:r>
              <a:rPr lang="en-US" b="1" dirty="0" smtClean="0">
                <a:solidFill>
                  <a:srgbClr val="FF0000"/>
                </a:solidFill>
                <a:latin typeface="Arial" pitchFamily="34" charset="0"/>
                <a:cs typeface="Arial" pitchFamily="34" charset="0"/>
              </a:rPr>
              <a:t>Finally,</a:t>
            </a:r>
            <a:r>
              <a:rPr lang="en-US" dirty="0" smtClean="0">
                <a:latin typeface="Arial" pitchFamily="34" charset="0"/>
                <a:cs typeface="Arial" pitchFamily="34" charset="0"/>
              </a:rPr>
              <a:t> review Type 3 accommodations </a:t>
            </a:r>
            <a:r>
              <a:rPr lang="en-US" b="1" dirty="0" smtClean="0">
                <a:solidFill>
                  <a:srgbClr val="FF0000"/>
                </a:solidFill>
                <a:latin typeface="Arial" pitchFamily="34" charset="0"/>
                <a:cs typeface="Arial" pitchFamily="34" charset="0"/>
                <a:sym typeface="Wingdings" pitchFamily="2" charset="2"/>
              </a:rPr>
              <a:t></a:t>
            </a:r>
            <a:r>
              <a:rPr lang="en-US" dirty="0" smtClean="0">
                <a:latin typeface="Arial" pitchFamily="34" charset="0"/>
                <a:cs typeface="Arial" pitchFamily="34" charset="0"/>
                <a:sym typeface="Wingdings" pitchFamily="2" charset="2"/>
              </a:rPr>
              <a:t> if one of these will be effective, </a:t>
            </a:r>
            <a:r>
              <a:rPr lang="en-US" dirty="0" smtClean="0">
                <a:latin typeface="Arial" pitchFamily="34" charset="0"/>
                <a:cs typeface="Arial" pitchFamily="34" charset="0"/>
              </a:rPr>
              <a:t>immediately contact TEA’s Accommodations Task Force for permission and additional instructions</a:t>
            </a:r>
          </a:p>
        </p:txBody>
      </p:sp>
    </p:spTree>
    <p:extLst>
      <p:ext uri="{BB962C8B-B14F-4D97-AF65-F5344CB8AC3E}">
        <p14:creationId xmlns:p14="http://schemas.microsoft.com/office/powerpoint/2010/main" val="14673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dissolv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95536" y="2204864"/>
            <a:ext cx="6939880" cy="3816424"/>
          </a:xfrm>
        </p:spPr>
        <p:txBody>
          <a:bodyPr>
            <a:normAutofit fontScale="77500" lnSpcReduction="20000"/>
          </a:bodyPr>
          <a:lstStyle/>
          <a:p>
            <a:pPr>
              <a:buNone/>
            </a:pPr>
            <a:r>
              <a:rPr lang="en-US" dirty="0" smtClean="0">
                <a:latin typeface="Arial" pitchFamily="34" charset="0"/>
                <a:cs typeface="Arial" pitchFamily="34" charset="0"/>
              </a:rPr>
              <a:t>Example Scenarios</a:t>
            </a:r>
          </a:p>
          <a:p>
            <a:pPr lvl="1"/>
            <a:r>
              <a:rPr lang="en-US" dirty="0" smtClean="0">
                <a:latin typeface="Arial" pitchFamily="34" charset="0"/>
                <a:cs typeface="Arial" pitchFamily="34" charset="0"/>
              </a:rPr>
              <a:t>Student arrives at school without prescribed             eyeglasses  </a:t>
            </a:r>
            <a:r>
              <a:rPr lang="en-US" sz="3000" b="1" dirty="0" smtClean="0">
                <a:solidFill>
                  <a:srgbClr val="FF0000"/>
                </a:solidFill>
                <a:latin typeface="Arial" pitchFamily="34" charset="0"/>
                <a:cs typeface="Arial" pitchFamily="34" charset="0"/>
                <a:sym typeface="Wingdings" pitchFamily="2" charset="2"/>
              </a:rPr>
              <a:t></a:t>
            </a:r>
            <a:r>
              <a:rPr lang="en-US" dirty="0" smtClean="0">
                <a:latin typeface="Arial" pitchFamily="34" charset="0"/>
                <a:cs typeface="Arial" pitchFamily="34" charset="0"/>
                <a:sym typeface="Wingdings" pitchFamily="2" charset="2"/>
              </a:rPr>
              <a:t> try a Projection Device                                                           or Large Print before an Oral Administration</a:t>
            </a:r>
          </a:p>
          <a:p>
            <a:pPr lvl="1">
              <a:buNone/>
            </a:pPr>
            <a:endParaRPr lang="en-US" sz="1100" dirty="0" smtClean="0">
              <a:latin typeface="Arial" pitchFamily="34" charset="0"/>
              <a:cs typeface="Arial" pitchFamily="34" charset="0"/>
            </a:endParaRPr>
          </a:p>
          <a:p>
            <a:pPr lvl="1"/>
            <a:r>
              <a:rPr lang="en-US" dirty="0" smtClean="0">
                <a:latin typeface="Arial" pitchFamily="34" charset="0"/>
                <a:cs typeface="Arial" pitchFamily="34" charset="0"/>
              </a:rPr>
              <a:t>Student arrives at school with dominant arm broken </a:t>
            </a:r>
            <a:r>
              <a:rPr lang="en-US" sz="3000" b="1" dirty="0" smtClean="0">
                <a:solidFill>
                  <a:srgbClr val="FF0000"/>
                </a:solidFill>
                <a:latin typeface="Arial" pitchFamily="34" charset="0"/>
                <a:cs typeface="Arial" pitchFamily="34" charset="0"/>
                <a:sym typeface="Wingdings" pitchFamily="2" charset="2"/>
              </a:rPr>
              <a:t></a:t>
            </a:r>
            <a:r>
              <a:rPr lang="en-US" sz="2800" dirty="0" smtClean="0">
                <a:latin typeface="Arial" pitchFamily="34" charset="0"/>
                <a:cs typeface="Arial" pitchFamily="34" charset="0"/>
              </a:rPr>
              <a:t> </a:t>
            </a:r>
            <a:r>
              <a:rPr lang="en-US" dirty="0" smtClean="0">
                <a:latin typeface="Arial" pitchFamily="34" charset="0"/>
                <a:cs typeface="Arial" pitchFamily="34" charset="0"/>
              </a:rPr>
              <a:t>see if student can write math computations on a white board with non-dominant hand (“scratch paper or another workspace” in Optional document) and dictate responses for the test administrator to transcribe (Basic Transcribing) before requesting Type 3 accommodation-Mathematics Scribe</a:t>
            </a:r>
          </a:p>
        </p:txBody>
      </p:sp>
      <p:sp>
        <p:nvSpPr>
          <p:cNvPr id="8" name="Line Callout 2 7"/>
          <p:cNvSpPr/>
          <p:nvPr/>
        </p:nvSpPr>
        <p:spPr>
          <a:xfrm>
            <a:off x="6876256" y="1772816"/>
            <a:ext cx="2016224" cy="1800200"/>
          </a:xfrm>
          <a:prstGeom prst="borderCallout2">
            <a:avLst>
              <a:gd name="adj1" fmla="val 18750"/>
              <a:gd name="adj2" fmla="val -8333"/>
              <a:gd name="adj3" fmla="val 18750"/>
              <a:gd name="adj4" fmla="val -16667"/>
              <a:gd name="adj5" fmla="val 64650"/>
              <a:gd name="adj6" fmla="val -523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fontAlgn="base">
              <a:spcBef>
                <a:spcPct val="0"/>
              </a:spcBef>
              <a:spcAft>
                <a:spcPct val="0"/>
              </a:spcAft>
            </a:pPr>
            <a:r>
              <a:rPr lang="en-US" sz="2000" b="1" dirty="0" smtClean="0">
                <a:solidFill>
                  <a:prstClr val="white"/>
                </a:solidFill>
                <a:latin typeface="Arial" pitchFamily="34" charset="0"/>
                <a:cs typeface="Arial" pitchFamily="34" charset="0"/>
              </a:rPr>
              <a:t>Encouraging student independence should be a priority</a:t>
            </a:r>
          </a:p>
        </p:txBody>
      </p:sp>
      <p:sp>
        <p:nvSpPr>
          <p:cNvPr id="9" name="Title 1"/>
          <p:cNvSpPr>
            <a:spLocks noGrp="1"/>
          </p:cNvSpPr>
          <p:nvPr>
            <p:ph type="title"/>
          </p:nvPr>
        </p:nvSpPr>
        <p:spPr>
          <a:xfrm>
            <a:off x="395536" y="908720"/>
            <a:ext cx="8424936" cy="990600"/>
          </a:xfrm>
        </p:spPr>
        <p:txBody>
          <a:bodyPr>
            <a:noAutofit/>
          </a:bodyPr>
          <a:lstStyle/>
          <a:p>
            <a:r>
              <a:rPr lang="en-US" sz="2600" b="1" dirty="0" smtClean="0">
                <a:solidFill>
                  <a:schemeClr val="accent6">
                    <a:lumMod val="50000"/>
                  </a:schemeClr>
                </a:solidFill>
                <a:latin typeface="Arial" pitchFamily="34" charset="0"/>
                <a:cs typeface="Arial" pitchFamily="34" charset="0"/>
              </a:rPr>
              <a:t>How do we determine appropriate accommodations in unexpected or emergency situations? </a:t>
            </a:r>
            <a:endParaRPr lang="en-US" sz="2600" dirty="0">
              <a:solidFill>
                <a:schemeClr val="accent6">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1137367536"/>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512" y="908720"/>
            <a:ext cx="8686800" cy="1003994"/>
          </a:xfrm>
        </p:spPr>
        <p:txBody>
          <a:bodyPr>
            <a:noAutofit/>
          </a:bodyPr>
          <a:lstStyle/>
          <a:p>
            <a:r>
              <a:rPr lang="en-US" sz="2800" b="1" dirty="0" smtClean="0">
                <a:solidFill>
                  <a:schemeClr val="accent6">
                    <a:lumMod val="50000"/>
                  </a:schemeClr>
                </a:solidFill>
                <a:latin typeface="Arial" pitchFamily="34" charset="0"/>
                <a:cs typeface="Arial" pitchFamily="34" charset="0"/>
              </a:rPr>
              <a:t>How should students be grouped for an </a:t>
            </a:r>
            <a:br>
              <a:rPr lang="en-US" sz="2800" b="1" dirty="0" smtClean="0">
                <a:solidFill>
                  <a:schemeClr val="accent6">
                    <a:lumMod val="50000"/>
                  </a:schemeClr>
                </a:solidFill>
                <a:latin typeface="Arial" pitchFamily="34" charset="0"/>
                <a:cs typeface="Arial" pitchFamily="34" charset="0"/>
              </a:rPr>
            </a:br>
            <a:r>
              <a:rPr lang="en-US" sz="2800" b="1" dirty="0" smtClean="0">
                <a:solidFill>
                  <a:schemeClr val="accent6">
                    <a:lumMod val="50000"/>
                  </a:schemeClr>
                </a:solidFill>
                <a:latin typeface="Arial" pitchFamily="34" charset="0"/>
                <a:cs typeface="Arial" pitchFamily="34" charset="0"/>
              </a:rPr>
              <a:t>Oral Administration?</a:t>
            </a:r>
            <a:endParaRPr lang="en-US" sz="2800" b="1" dirty="0">
              <a:solidFill>
                <a:schemeClr val="accent6">
                  <a:lumMod val="50000"/>
                </a:schemeClr>
              </a:solidFill>
              <a:latin typeface="Arial" pitchFamily="34" charset="0"/>
              <a:cs typeface="Arial" pitchFamily="34" charset="0"/>
            </a:endParaRPr>
          </a:p>
        </p:txBody>
      </p:sp>
      <p:sp>
        <p:nvSpPr>
          <p:cNvPr id="5" name="Content Placeholder 4"/>
          <p:cNvSpPr>
            <a:spLocks noGrp="1"/>
          </p:cNvSpPr>
          <p:nvPr>
            <p:ph idx="1"/>
          </p:nvPr>
        </p:nvSpPr>
        <p:spPr>
          <a:xfrm>
            <a:off x="457200" y="1916832"/>
            <a:ext cx="8223448" cy="4104456"/>
          </a:xfrm>
        </p:spPr>
        <p:txBody>
          <a:bodyPr>
            <a:normAutofit fontScale="85000" lnSpcReduction="20000"/>
          </a:bodyPr>
          <a:lstStyle/>
          <a:p>
            <a:r>
              <a:rPr lang="en-US" sz="3000" dirty="0" smtClean="0">
                <a:latin typeface="Arial" pitchFamily="34" charset="0"/>
                <a:cs typeface="Arial" pitchFamily="34" charset="0"/>
              </a:rPr>
              <a:t>Consider</a:t>
            </a:r>
          </a:p>
          <a:p>
            <a:pPr lvl="1"/>
            <a:r>
              <a:rPr lang="en-US" dirty="0" smtClean="0">
                <a:latin typeface="Arial" pitchFamily="34" charset="0"/>
                <a:cs typeface="Arial" pitchFamily="34" charset="0"/>
              </a:rPr>
              <a:t> l</a:t>
            </a:r>
            <a:r>
              <a:rPr lang="en-US" sz="2800" dirty="0" smtClean="0">
                <a:latin typeface="Arial" pitchFamily="34" charset="0"/>
                <a:cs typeface="Arial" pitchFamily="34" charset="0"/>
              </a:rPr>
              <a:t>evel of reading support</a:t>
            </a:r>
          </a:p>
          <a:p>
            <a:pPr lvl="1"/>
            <a:r>
              <a:rPr lang="en-US" dirty="0" smtClean="0">
                <a:latin typeface="Arial" pitchFamily="34" charset="0"/>
                <a:cs typeface="Arial" pitchFamily="34" charset="0"/>
              </a:rPr>
              <a:t> p</a:t>
            </a:r>
            <a:r>
              <a:rPr lang="en-US" sz="2800" dirty="0" smtClean="0">
                <a:latin typeface="Arial" pitchFamily="34" charset="0"/>
                <a:cs typeface="Arial" pitchFamily="34" charset="0"/>
              </a:rPr>
              <a:t>ace at which students work</a:t>
            </a:r>
          </a:p>
          <a:p>
            <a:pPr lvl="1"/>
            <a:r>
              <a:rPr lang="en-US" dirty="0" smtClean="0">
                <a:latin typeface="Arial" pitchFamily="34" charset="0"/>
                <a:cs typeface="Arial" pitchFamily="34" charset="0"/>
              </a:rPr>
              <a:t> n</a:t>
            </a:r>
            <a:r>
              <a:rPr lang="en-US" sz="2800" dirty="0" smtClean="0">
                <a:latin typeface="Arial" pitchFamily="34" charset="0"/>
                <a:cs typeface="Arial" pitchFamily="34" charset="0"/>
              </a:rPr>
              <a:t>umber of students one test administrator can handle</a:t>
            </a:r>
          </a:p>
          <a:p>
            <a:pPr lvl="1">
              <a:buNone/>
            </a:pPr>
            <a:endParaRPr lang="en-US" sz="1000" dirty="0" smtClean="0">
              <a:latin typeface="Arial" pitchFamily="34" charset="0"/>
              <a:cs typeface="Arial" pitchFamily="34" charset="0"/>
            </a:endParaRPr>
          </a:p>
          <a:p>
            <a:r>
              <a:rPr lang="en-US" sz="3000" dirty="0" smtClean="0">
                <a:latin typeface="Arial" pitchFamily="34" charset="0"/>
                <a:cs typeface="Arial" pitchFamily="34" charset="0"/>
              </a:rPr>
              <a:t>Plan for mixtures of support level and pace</a:t>
            </a:r>
          </a:p>
          <a:p>
            <a:pPr lvl="1"/>
            <a:r>
              <a:rPr lang="en-US" dirty="0" smtClean="0">
                <a:latin typeface="Arial" pitchFamily="34" charset="0"/>
                <a:cs typeface="Arial" pitchFamily="34" charset="0"/>
              </a:rPr>
              <a:t> k</a:t>
            </a:r>
            <a:r>
              <a:rPr lang="en-US" sz="2800" dirty="0" smtClean="0">
                <a:latin typeface="Arial" pitchFamily="34" charset="0"/>
                <a:cs typeface="Arial" pitchFamily="34" charset="0"/>
              </a:rPr>
              <a:t>now what level of support each student receives</a:t>
            </a:r>
          </a:p>
          <a:p>
            <a:pPr lvl="1"/>
            <a:r>
              <a:rPr lang="en-US" dirty="0" smtClean="0">
                <a:latin typeface="Arial" pitchFamily="34" charset="0"/>
                <a:cs typeface="Arial" pitchFamily="34" charset="0"/>
              </a:rPr>
              <a:t> r</a:t>
            </a:r>
            <a:r>
              <a:rPr lang="en-US" sz="2800" dirty="0" smtClean="0">
                <a:latin typeface="Arial" pitchFamily="34" charset="0"/>
                <a:cs typeface="Arial" pitchFamily="34" charset="0"/>
              </a:rPr>
              <a:t>emember the four-hour time limit </a:t>
            </a:r>
          </a:p>
          <a:p>
            <a:pPr lvl="1"/>
            <a:r>
              <a:rPr lang="en-US" dirty="0" smtClean="0">
                <a:latin typeface="Arial" pitchFamily="34" charset="0"/>
                <a:cs typeface="Arial" pitchFamily="34" charset="0"/>
              </a:rPr>
              <a:t> m</a:t>
            </a:r>
            <a:r>
              <a:rPr lang="en-US" sz="2800" dirty="0" smtClean="0">
                <a:latin typeface="Arial" pitchFamily="34" charset="0"/>
                <a:cs typeface="Arial" pitchFamily="34" charset="0"/>
              </a:rPr>
              <a:t>ove around room and read aloud to students  individually or to small groups of students working at a similar pace</a:t>
            </a:r>
          </a:p>
          <a:p>
            <a:pPr lvl="1"/>
            <a:endParaRPr lang="en-US" dirty="0" smtClean="0"/>
          </a:p>
          <a:p>
            <a:pPr lvl="1"/>
            <a:endParaRPr lang="en-US" dirty="0" smtClean="0"/>
          </a:p>
        </p:txBody>
      </p:sp>
    </p:spTree>
    <p:extLst>
      <p:ext uri="{BB962C8B-B14F-4D97-AF65-F5344CB8AC3E}">
        <p14:creationId xmlns:p14="http://schemas.microsoft.com/office/powerpoint/2010/main" val="614313960"/>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0" y="198438"/>
            <a:ext cx="8964488" cy="715962"/>
          </a:xfrm>
        </p:spPr>
        <p:txBody>
          <a:bodyPr>
            <a:noAutofit/>
          </a:bodyPr>
          <a:lstStyle/>
          <a:p>
            <a:r>
              <a:rPr lang="en-US" sz="2800" b="1" dirty="0" smtClean="0">
                <a:solidFill>
                  <a:schemeClr val="accent6">
                    <a:lumMod val="50000"/>
                  </a:schemeClr>
                </a:solidFill>
                <a:latin typeface="Arial" pitchFamily="34" charset="0"/>
                <a:cs typeface="Arial" pitchFamily="34" charset="0"/>
              </a:rPr>
              <a:t>What may be read aloud during an </a:t>
            </a:r>
            <a:br>
              <a:rPr lang="en-US" sz="2800" b="1" dirty="0" smtClean="0">
                <a:solidFill>
                  <a:schemeClr val="accent6">
                    <a:lumMod val="50000"/>
                  </a:schemeClr>
                </a:solidFill>
                <a:latin typeface="Arial" pitchFamily="34" charset="0"/>
                <a:cs typeface="Arial" pitchFamily="34" charset="0"/>
              </a:rPr>
            </a:br>
            <a:r>
              <a:rPr lang="en-US" sz="2800" b="1" dirty="0" smtClean="0">
                <a:solidFill>
                  <a:schemeClr val="accent6">
                    <a:lumMod val="50000"/>
                  </a:schemeClr>
                </a:solidFill>
                <a:latin typeface="Arial" pitchFamily="34" charset="0"/>
                <a:cs typeface="Arial" pitchFamily="34" charset="0"/>
              </a:rPr>
              <a:t>Oral Administration?</a:t>
            </a:r>
            <a:endParaRPr lang="en-US" sz="2800" b="1" dirty="0">
              <a:solidFill>
                <a:schemeClr val="accent6">
                  <a:lumMod val="50000"/>
                </a:schemeClr>
              </a:solidFill>
              <a:latin typeface="Arial" pitchFamily="34" charset="0"/>
              <a:cs typeface="Arial" pitchFamily="34" charset="0"/>
            </a:endParaRPr>
          </a:p>
        </p:txBody>
      </p:sp>
      <p:sp>
        <p:nvSpPr>
          <p:cNvPr id="5" name="Content Placeholder 4"/>
          <p:cNvSpPr>
            <a:spLocks noGrp="1"/>
          </p:cNvSpPr>
          <p:nvPr>
            <p:ph idx="1"/>
          </p:nvPr>
        </p:nvSpPr>
        <p:spPr>
          <a:xfrm>
            <a:off x="457200" y="1219200"/>
            <a:ext cx="8229600" cy="4906963"/>
          </a:xfrm>
        </p:spPr>
        <p:txBody>
          <a:bodyPr/>
          <a:lstStyle/>
          <a:p>
            <a:pPr lvl="1">
              <a:buNone/>
            </a:pPr>
            <a:r>
              <a:rPr lang="en-US" dirty="0" smtClean="0"/>
              <a:t>		</a:t>
            </a:r>
          </a:p>
          <a:p>
            <a:pPr lvl="1">
              <a:buNone/>
            </a:pPr>
            <a:endParaRPr lang="en-US" dirty="0" smtClean="0"/>
          </a:p>
        </p:txBody>
      </p:sp>
      <p:graphicFrame>
        <p:nvGraphicFramePr>
          <p:cNvPr id="6" name="Table 5"/>
          <p:cNvGraphicFramePr>
            <a:graphicFrameLocks noGrp="1"/>
          </p:cNvGraphicFramePr>
          <p:nvPr/>
        </p:nvGraphicFramePr>
        <p:xfrm>
          <a:off x="179512" y="1124744"/>
          <a:ext cx="8784977" cy="5544616"/>
        </p:xfrm>
        <a:graphic>
          <a:graphicData uri="http://schemas.openxmlformats.org/drawingml/2006/table">
            <a:tbl>
              <a:tblPr firstRow="1" bandRow="1">
                <a:tableStyleId>{69CF1AB2-1976-4502-BF36-3FF5EA218861}</a:tableStyleId>
              </a:tblPr>
              <a:tblGrid>
                <a:gridCol w="2254551"/>
                <a:gridCol w="3265213"/>
                <a:gridCol w="3265213"/>
              </a:tblGrid>
              <a:tr h="718403">
                <a:tc>
                  <a:txBody>
                    <a:bodyPr/>
                    <a:lstStyle/>
                    <a:p>
                      <a:endParaRPr lang="en-US" dirty="0"/>
                    </a:p>
                  </a:txBody>
                  <a:tcPr/>
                </a:tc>
                <a:tc>
                  <a:txBody>
                    <a:bodyPr/>
                    <a:lstStyle/>
                    <a:p>
                      <a:pPr algn="ctr"/>
                      <a:r>
                        <a:rPr lang="en-US" sz="4000" b="1" dirty="0" smtClean="0"/>
                        <a:t>Yes   </a:t>
                      </a:r>
                      <a:endParaRPr lang="en-US" sz="4000" b="1" dirty="0"/>
                    </a:p>
                  </a:txBody>
                  <a:tcPr/>
                </a:tc>
                <a:tc>
                  <a:txBody>
                    <a:bodyPr/>
                    <a:lstStyle/>
                    <a:p>
                      <a:pPr algn="ctr"/>
                      <a:r>
                        <a:rPr lang="en-US" sz="4000" b="1" dirty="0" smtClean="0"/>
                        <a:t>No</a:t>
                      </a:r>
                      <a:endParaRPr lang="en-US" sz="4000" b="1" dirty="0"/>
                    </a:p>
                  </a:txBody>
                  <a:tcPr/>
                </a:tc>
              </a:tr>
              <a:tr h="1890132">
                <a:tc>
                  <a:txBody>
                    <a:bodyPr/>
                    <a:lstStyle/>
                    <a:p>
                      <a:r>
                        <a:rPr lang="en-US" sz="2800" b="1" dirty="0" smtClean="0"/>
                        <a:t>Math, </a:t>
                      </a:r>
                    </a:p>
                    <a:p>
                      <a:r>
                        <a:rPr lang="en-US" sz="2800" b="1" dirty="0" smtClean="0"/>
                        <a:t>Science, Social Studies</a:t>
                      </a:r>
                      <a:endParaRPr lang="en-US" sz="2800" b="1" dirty="0"/>
                    </a:p>
                  </a:txBody>
                  <a:tcPr/>
                </a:tc>
                <a:tc>
                  <a:txBody>
                    <a:bodyPr/>
                    <a:lstStyle/>
                    <a:p>
                      <a:pPr>
                        <a:buFont typeface="Wingdings" pitchFamily="2" charset="2"/>
                        <a:buChar char="§"/>
                      </a:pPr>
                      <a:r>
                        <a:rPr lang="en-US" sz="1600" dirty="0" smtClean="0"/>
                        <a:t> Test questions and answer choices (i.e.,</a:t>
                      </a:r>
                      <a:r>
                        <a:rPr lang="en-US" sz="1600" baseline="0" dirty="0" smtClean="0"/>
                        <a:t> e</a:t>
                      </a:r>
                      <a:r>
                        <a:rPr lang="en-US" sz="1600" dirty="0" smtClean="0"/>
                        <a:t>verything</a:t>
                      </a:r>
                      <a:r>
                        <a:rPr lang="en-US" sz="1600" baseline="0" dirty="0" smtClean="0"/>
                        <a:t> in the test booklet</a:t>
                      </a:r>
                    </a:p>
                    <a:p>
                      <a:pPr>
                        <a:buFont typeface="Wingdings" pitchFamily="2" charset="2"/>
                        <a:buChar char="§"/>
                      </a:pPr>
                      <a:r>
                        <a:rPr lang="en-US" sz="1600" dirty="0" smtClean="0"/>
                        <a:t> Required reference materials (as applicable)</a:t>
                      </a:r>
                    </a:p>
                    <a:p>
                      <a:pPr>
                        <a:buFont typeface="Wingdings" pitchFamily="2" charset="2"/>
                        <a:buChar char="§"/>
                      </a:pPr>
                      <a:r>
                        <a:rPr lang="en-US" sz="1600" dirty="0" smtClean="0"/>
                        <a:t> Allowable</a:t>
                      </a:r>
                      <a:r>
                        <a:rPr lang="en-US" sz="1600" baseline="0" dirty="0" smtClean="0"/>
                        <a:t> S</a:t>
                      </a:r>
                      <a:r>
                        <a:rPr lang="en-US" sz="1600" dirty="0" smtClean="0"/>
                        <a:t>upplemental Aids</a:t>
                      </a:r>
                    </a:p>
                  </a:txBody>
                  <a:tcPr/>
                </a:tc>
                <a:tc>
                  <a:txBody>
                    <a:bodyPr/>
                    <a:lstStyle/>
                    <a:p>
                      <a:pPr>
                        <a:buFont typeface="Arial" pitchFamily="34" charset="0"/>
                        <a:buChar char="•"/>
                      </a:pPr>
                      <a:endParaRPr lang="en-US" sz="1600" dirty="0" smtClean="0"/>
                    </a:p>
                    <a:p>
                      <a:pPr>
                        <a:buFont typeface="Arial" pitchFamily="34" charset="0"/>
                        <a:buChar char="•"/>
                      </a:pPr>
                      <a:endParaRPr lang="en-US" sz="1600" dirty="0" smtClean="0"/>
                    </a:p>
                    <a:p>
                      <a:pPr>
                        <a:buFont typeface="Arial" pitchFamily="34" charset="0"/>
                        <a:buChar char="•"/>
                      </a:pPr>
                      <a:endParaRPr lang="en-US" sz="1600" dirty="0" smtClean="0"/>
                    </a:p>
                    <a:p>
                      <a:pPr algn="ctr">
                        <a:buFont typeface="Arial" pitchFamily="34" charset="0"/>
                        <a:buNone/>
                      </a:pPr>
                      <a:r>
                        <a:rPr lang="en-US" sz="1800" b="1" dirty="0" smtClean="0"/>
                        <a:t>N/A</a:t>
                      </a:r>
                      <a:endParaRPr lang="en-US" sz="1800" b="1" dirty="0"/>
                    </a:p>
                  </a:txBody>
                  <a:tcPr/>
                </a:tc>
              </a:tr>
              <a:tr h="1592980">
                <a:tc>
                  <a:txBody>
                    <a:bodyPr/>
                    <a:lstStyle/>
                    <a:p>
                      <a:endParaRPr lang="en-US" sz="2800" b="1" dirty="0" smtClean="0"/>
                    </a:p>
                    <a:p>
                      <a:r>
                        <a:rPr lang="en-US" sz="2800" b="1" dirty="0" smtClean="0"/>
                        <a:t>Reading</a:t>
                      </a:r>
                      <a:endParaRPr lang="en-US" sz="2400" b="1" dirty="0"/>
                    </a:p>
                  </a:txBody>
                  <a:tcPr/>
                </a:tc>
                <a:tc>
                  <a:txBody>
                    <a:bodyPr/>
                    <a:lstStyle/>
                    <a:p>
                      <a:pPr>
                        <a:buFont typeface="Wingdings" pitchFamily="2" charset="2"/>
                        <a:buChar char="§"/>
                      </a:pPr>
                      <a:r>
                        <a:rPr lang="en-US" sz="1600" dirty="0" smtClean="0"/>
                        <a:t> Test questions and</a:t>
                      </a:r>
                      <a:r>
                        <a:rPr lang="en-US" sz="1600" baseline="0" dirty="0" smtClean="0"/>
                        <a:t> </a:t>
                      </a:r>
                      <a:r>
                        <a:rPr lang="en-US" sz="1600" dirty="0" smtClean="0"/>
                        <a:t>answer choices</a:t>
                      </a:r>
                    </a:p>
                    <a:p>
                      <a:pPr>
                        <a:buFont typeface="Wingdings" pitchFamily="2" charset="2"/>
                        <a:buChar char="§"/>
                      </a:pPr>
                      <a:r>
                        <a:rPr lang="en-US" sz="1600" dirty="0" smtClean="0"/>
                        <a:t> Required reference materials (as applicable)</a:t>
                      </a:r>
                    </a:p>
                    <a:p>
                      <a:pPr>
                        <a:buFont typeface="Wingdings" pitchFamily="2" charset="2"/>
                        <a:buChar char="§"/>
                      </a:pPr>
                      <a:r>
                        <a:rPr lang="en-US" sz="1600" dirty="0" smtClean="0"/>
                        <a:t> Allowable</a:t>
                      </a:r>
                      <a:r>
                        <a:rPr lang="en-US" sz="1600" baseline="0" dirty="0" smtClean="0"/>
                        <a:t> S</a:t>
                      </a:r>
                      <a:r>
                        <a:rPr lang="en-US" sz="1600" dirty="0" smtClean="0"/>
                        <a:t>upplemental Aids</a:t>
                      </a:r>
                    </a:p>
                  </a:txBody>
                  <a:tcPr/>
                </a:tc>
                <a:tc>
                  <a:txBody>
                    <a:bodyPr/>
                    <a:lstStyle/>
                    <a:p>
                      <a:pPr>
                        <a:buFont typeface="Wingdings" pitchFamily="2" charset="2"/>
                        <a:buChar char="§"/>
                      </a:pPr>
                      <a:r>
                        <a:rPr lang="en-US" sz="1600" dirty="0" smtClean="0"/>
                        <a:t> Reading</a:t>
                      </a:r>
                      <a:r>
                        <a:rPr lang="en-US" sz="1600" baseline="0" dirty="0" smtClean="0"/>
                        <a:t> selections </a:t>
                      </a:r>
                      <a:endParaRPr lang="en-US" sz="1600" dirty="0"/>
                    </a:p>
                  </a:txBody>
                  <a:tcPr/>
                </a:tc>
              </a:tr>
              <a:tr h="1343101">
                <a:tc>
                  <a:txBody>
                    <a:bodyPr/>
                    <a:lstStyle/>
                    <a:p>
                      <a:endParaRPr lang="en-US" sz="2400" b="1" dirty="0" smtClean="0"/>
                    </a:p>
                    <a:p>
                      <a:r>
                        <a:rPr lang="en-US" sz="2800" b="1" dirty="0" smtClean="0"/>
                        <a:t>Writing</a:t>
                      </a:r>
                      <a:endParaRPr lang="en-US" sz="2400" b="1" dirty="0" smtClean="0"/>
                    </a:p>
                  </a:txBody>
                  <a:tcPr/>
                </a:tc>
                <a:tc>
                  <a:txBody>
                    <a:bodyPr/>
                    <a:lstStyle/>
                    <a:p>
                      <a:pPr>
                        <a:buFont typeface="Wingdings" pitchFamily="2" charset="2"/>
                        <a:buChar char="§"/>
                      </a:pPr>
                      <a:r>
                        <a:rPr lang="en-US" sz="1600" dirty="0" smtClean="0"/>
                        <a:t> Required reference materials (as applicable)</a:t>
                      </a:r>
                    </a:p>
                    <a:p>
                      <a:pPr>
                        <a:buFont typeface="Wingdings" pitchFamily="2" charset="2"/>
                        <a:buChar char="§"/>
                      </a:pPr>
                      <a:r>
                        <a:rPr lang="en-US" sz="1600" dirty="0" smtClean="0"/>
                        <a:t> Allowable</a:t>
                      </a:r>
                      <a:r>
                        <a:rPr lang="en-US" sz="1600" baseline="0" dirty="0" smtClean="0"/>
                        <a:t> S</a:t>
                      </a:r>
                      <a:r>
                        <a:rPr lang="en-US" sz="1600" dirty="0" smtClean="0"/>
                        <a:t>upplemental Aids</a:t>
                      </a:r>
                      <a:endParaRPr lang="en-US" sz="1600" dirty="0"/>
                    </a:p>
                  </a:txBody>
                  <a:tcPr/>
                </a:tc>
                <a:tc>
                  <a:txBody>
                    <a:bodyPr/>
                    <a:lstStyle/>
                    <a:p>
                      <a:pPr>
                        <a:buFont typeface="Wingdings" pitchFamily="2" charset="2"/>
                        <a:buChar char="§"/>
                      </a:pPr>
                      <a:r>
                        <a:rPr lang="en-US" sz="1600" dirty="0" smtClean="0"/>
                        <a:t> Revising</a:t>
                      </a:r>
                      <a:r>
                        <a:rPr lang="en-US" sz="1600" baseline="0" dirty="0" smtClean="0"/>
                        <a:t> and editing passages</a:t>
                      </a:r>
                    </a:p>
                    <a:p>
                      <a:pPr>
                        <a:buFont typeface="Wingdings" pitchFamily="2" charset="2"/>
                        <a:buChar char="§"/>
                      </a:pPr>
                      <a:r>
                        <a:rPr lang="en-US" sz="1600" baseline="0" dirty="0" smtClean="0"/>
                        <a:t> Revising and editing test   questions and answer choices</a:t>
                      </a:r>
                      <a:endParaRPr lang="en-US" sz="1600" dirty="0"/>
                    </a:p>
                  </a:txBody>
                  <a:tcPr/>
                </a:tc>
              </a:tr>
            </a:tbl>
          </a:graphicData>
        </a:graphic>
      </p:graphicFrame>
      <p:pic>
        <p:nvPicPr>
          <p:cNvPr id="2050" name="Picture 2" descr="check mark"/>
          <p:cNvPicPr>
            <a:picLocks noChangeAspect="1" noChangeArrowheads="1"/>
          </p:cNvPicPr>
          <p:nvPr/>
        </p:nvPicPr>
        <p:blipFill>
          <a:blip r:embed="rId3" cstate="print"/>
          <a:srcRect/>
          <a:stretch>
            <a:fillRect/>
          </a:stretch>
        </p:blipFill>
        <p:spPr bwMode="auto">
          <a:xfrm>
            <a:off x="4499992" y="1043608"/>
            <a:ext cx="936104" cy="936104"/>
          </a:xfrm>
          <a:prstGeom prst="rect">
            <a:avLst/>
          </a:prstGeom>
          <a:noFill/>
        </p:spPr>
      </p:pic>
      <p:pic>
        <p:nvPicPr>
          <p:cNvPr id="2051" name="Picture 3" descr="X"/>
          <p:cNvPicPr>
            <a:picLocks noChangeAspect="1" noChangeArrowheads="1"/>
          </p:cNvPicPr>
          <p:nvPr/>
        </p:nvPicPr>
        <p:blipFill>
          <a:blip r:embed="rId4" cstate="print"/>
          <a:srcRect/>
          <a:stretch>
            <a:fillRect/>
          </a:stretch>
        </p:blipFill>
        <p:spPr bwMode="auto">
          <a:xfrm>
            <a:off x="7884368" y="1124744"/>
            <a:ext cx="825292" cy="825292"/>
          </a:xfrm>
          <a:prstGeom prst="rect">
            <a:avLst/>
          </a:prstGeom>
          <a:noFill/>
        </p:spPr>
      </p:pic>
    </p:spTree>
    <p:extLst>
      <p:ext uri="{BB962C8B-B14F-4D97-AF65-F5344CB8AC3E}">
        <p14:creationId xmlns:p14="http://schemas.microsoft.com/office/powerpoint/2010/main" val="1668892627"/>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5536" y="836712"/>
            <a:ext cx="8229600" cy="715962"/>
          </a:xfrm>
        </p:spPr>
        <p:txBody>
          <a:bodyPr>
            <a:noAutofit/>
          </a:bodyPr>
          <a:lstStyle/>
          <a:p>
            <a:r>
              <a:rPr lang="en-US" sz="2800" b="1" dirty="0" smtClean="0">
                <a:solidFill>
                  <a:schemeClr val="accent6">
                    <a:lumMod val="50000"/>
                  </a:schemeClr>
                </a:solidFill>
                <a:latin typeface="Arial" pitchFamily="34" charset="0"/>
                <a:cs typeface="Arial" pitchFamily="34" charset="0"/>
              </a:rPr>
              <a:t>What does the phrase “evidence of </a:t>
            </a:r>
            <a:br>
              <a:rPr lang="en-US" sz="2800" b="1" dirty="0" smtClean="0">
                <a:solidFill>
                  <a:schemeClr val="accent6">
                    <a:lumMod val="50000"/>
                  </a:schemeClr>
                </a:solidFill>
                <a:latin typeface="Arial" pitchFamily="34" charset="0"/>
                <a:cs typeface="Arial" pitchFamily="34" charset="0"/>
              </a:rPr>
            </a:br>
            <a:r>
              <a:rPr lang="en-US" sz="2800" b="1" dirty="0" smtClean="0">
                <a:solidFill>
                  <a:schemeClr val="accent6">
                    <a:lumMod val="50000"/>
                  </a:schemeClr>
                </a:solidFill>
                <a:latin typeface="Arial" pitchFamily="34" charset="0"/>
                <a:cs typeface="Arial" pitchFamily="34" charset="0"/>
              </a:rPr>
              <a:t>reading difficulty” mean?</a:t>
            </a:r>
            <a:endParaRPr lang="en-US" sz="2800" b="1" dirty="0">
              <a:solidFill>
                <a:schemeClr val="accent6">
                  <a:lumMod val="50000"/>
                </a:schemeClr>
              </a:solidFill>
              <a:latin typeface="Arial" pitchFamily="34" charset="0"/>
              <a:cs typeface="Arial" pitchFamily="34" charset="0"/>
            </a:endParaRPr>
          </a:p>
        </p:txBody>
      </p:sp>
      <p:sp>
        <p:nvSpPr>
          <p:cNvPr id="5" name="Content Placeholder 4"/>
          <p:cNvSpPr>
            <a:spLocks noGrp="1"/>
          </p:cNvSpPr>
          <p:nvPr>
            <p:ph idx="1"/>
          </p:nvPr>
        </p:nvSpPr>
        <p:spPr>
          <a:xfrm>
            <a:off x="323528" y="1772816"/>
            <a:ext cx="8064896" cy="4235227"/>
          </a:xfrm>
        </p:spPr>
        <p:txBody>
          <a:bodyPr>
            <a:normAutofit fontScale="77500" lnSpcReduction="20000"/>
          </a:bodyPr>
          <a:lstStyle/>
          <a:p>
            <a:r>
              <a:rPr lang="en-US" dirty="0" smtClean="0">
                <a:solidFill>
                  <a:srgbClr val="FF0000"/>
                </a:solidFill>
                <a:latin typeface="Arial" pitchFamily="34" charset="0"/>
                <a:cs typeface="Arial" pitchFamily="34" charset="0"/>
              </a:rPr>
              <a:t>Evidence of reading difficulty = a problem with reading</a:t>
            </a:r>
          </a:p>
          <a:p>
            <a:pPr lvl="1"/>
            <a:r>
              <a:rPr lang="en-US" sz="2700" dirty="0" smtClean="0">
                <a:latin typeface="Arial" pitchFamily="34" charset="0"/>
                <a:cs typeface="Arial" pitchFamily="34" charset="0"/>
              </a:rPr>
              <a:t>The problem could be caused by a learning disability in reading</a:t>
            </a:r>
          </a:p>
          <a:p>
            <a:pPr lvl="1"/>
            <a:r>
              <a:rPr lang="en-US" sz="2700" dirty="0" smtClean="0">
                <a:latin typeface="Arial" pitchFamily="34" charset="0"/>
                <a:cs typeface="Arial" pitchFamily="34" charset="0"/>
              </a:rPr>
              <a:t>The problem could be caused by other conditions, for example </a:t>
            </a:r>
          </a:p>
          <a:p>
            <a:pPr lvl="2"/>
            <a:r>
              <a:rPr lang="en-US" sz="2500" dirty="0" smtClean="0">
                <a:latin typeface="Arial" pitchFamily="34" charset="0"/>
                <a:cs typeface="Arial" pitchFamily="34" charset="0"/>
              </a:rPr>
              <a:t>ADHD</a:t>
            </a:r>
            <a:endParaRPr lang="en-US" sz="2500" dirty="0">
              <a:latin typeface="Arial" pitchFamily="34" charset="0"/>
              <a:cs typeface="Arial" pitchFamily="34" charset="0"/>
            </a:endParaRPr>
          </a:p>
          <a:p>
            <a:pPr lvl="2"/>
            <a:r>
              <a:rPr lang="en-US" sz="2500" dirty="0" smtClean="0">
                <a:latin typeface="Arial" pitchFamily="34" charset="0"/>
                <a:cs typeface="Arial" pitchFamily="34" charset="0"/>
              </a:rPr>
              <a:t>emotional or behavioral disability</a:t>
            </a:r>
          </a:p>
          <a:p>
            <a:pPr lvl="2"/>
            <a:r>
              <a:rPr lang="en-US" sz="2500" dirty="0" smtClean="0">
                <a:latin typeface="Arial" pitchFamily="34" charset="0"/>
                <a:cs typeface="Arial" pitchFamily="34" charset="0"/>
              </a:rPr>
              <a:t>processing or memory issue</a:t>
            </a:r>
          </a:p>
          <a:p>
            <a:pPr lvl="2">
              <a:buNone/>
            </a:pPr>
            <a:r>
              <a:rPr lang="en-US" sz="2200" dirty="0" smtClean="0">
                <a:latin typeface="Arial" pitchFamily="34" charset="0"/>
                <a:cs typeface="Arial" pitchFamily="34" charset="0"/>
              </a:rPr>
              <a:t> </a:t>
            </a:r>
          </a:p>
          <a:p>
            <a:r>
              <a:rPr lang="en-US" dirty="0" smtClean="0">
                <a:latin typeface="Arial" pitchFamily="34" charset="0"/>
                <a:cs typeface="Arial" pitchFamily="34" charset="0"/>
              </a:rPr>
              <a:t>The ARD or Section 504 committee decides if the student exhibits </a:t>
            </a:r>
            <a:r>
              <a:rPr lang="en-US" dirty="0" smtClean="0">
                <a:solidFill>
                  <a:srgbClr val="FF0000"/>
                </a:solidFill>
                <a:latin typeface="Arial" pitchFamily="34" charset="0"/>
                <a:cs typeface="Arial" pitchFamily="34" charset="0"/>
              </a:rPr>
              <a:t>evidence of a reading difficulty</a:t>
            </a:r>
            <a:r>
              <a:rPr lang="en-US" dirty="0" smtClean="0">
                <a:latin typeface="Arial" pitchFamily="34" charset="0"/>
                <a:cs typeface="Arial" pitchFamily="34" charset="0"/>
              </a:rPr>
              <a:t>.	</a:t>
            </a:r>
            <a:r>
              <a:rPr lang="en-US" dirty="0" smtClean="0"/>
              <a:t>		</a:t>
            </a:r>
          </a:p>
        </p:txBody>
      </p:sp>
    </p:spTree>
    <p:extLst>
      <p:ext uri="{BB962C8B-B14F-4D97-AF65-F5344CB8AC3E}">
        <p14:creationId xmlns:p14="http://schemas.microsoft.com/office/powerpoint/2010/main" val="68163062"/>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5536" y="836712"/>
            <a:ext cx="8229600" cy="864096"/>
          </a:xfrm>
        </p:spPr>
        <p:txBody>
          <a:bodyPr>
            <a:noAutofit/>
          </a:bodyPr>
          <a:lstStyle/>
          <a:p>
            <a:r>
              <a:rPr lang="en-US" sz="2800" b="1" dirty="0" smtClean="0">
                <a:solidFill>
                  <a:schemeClr val="accent6">
                    <a:lumMod val="50000"/>
                  </a:schemeClr>
                </a:solidFill>
                <a:latin typeface="Arial" pitchFamily="34" charset="0"/>
                <a:cs typeface="Arial" pitchFamily="34" charset="0"/>
              </a:rPr>
              <a:t>What does the phrase “disability that affects math calculation” mean?</a:t>
            </a:r>
            <a:endParaRPr lang="en-US" sz="2800" b="1" dirty="0">
              <a:solidFill>
                <a:schemeClr val="accent6">
                  <a:lumMod val="50000"/>
                </a:schemeClr>
              </a:solidFill>
              <a:latin typeface="Arial" pitchFamily="34" charset="0"/>
              <a:cs typeface="Arial" pitchFamily="34" charset="0"/>
            </a:endParaRPr>
          </a:p>
        </p:txBody>
      </p:sp>
      <p:sp>
        <p:nvSpPr>
          <p:cNvPr id="5" name="Content Placeholder 4"/>
          <p:cNvSpPr>
            <a:spLocks noGrp="1"/>
          </p:cNvSpPr>
          <p:nvPr>
            <p:ph idx="1"/>
          </p:nvPr>
        </p:nvSpPr>
        <p:spPr>
          <a:xfrm>
            <a:off x="323528" y="1772816"/>
            <a:ext cx="8064896" cy="4235227"/>
          </a:xfrm>
        </p:spPr>
        <p:txBody>
          <a:bodyPr>
            <a:normAutofit fontScale="77500" lnSpcReduction="20000"/>
          </a:bodyPr>
          <a:lstStyle/>
          <a:p>
            <a:r>
              <a:rPr lang="en-US" dirty="0" smtClean="0">
                <a:solidFill>
                  <a:srgbClr val="FF0000"/>
                </a:solidFill>
                <a:latin typeface="Arial" pitchFamily="34" charset="0"/>
                <a:cs typeface="Arial" pitchFamily="34" charset="0"/>
              </a:rPr>
              <a:t>Disability that affects math calculation= a problem with calculations in mathematics</a:t>
            </a:r>
          </a:p>
          <a:p>
            <a:pPr lvl="1"/>
            <a:r>
              <a:rPr lang="en-US" sz="2700" dirty="0" smtClean="0">
                <a:latin typeface="Arial" pitchFamily="34" charset="0"/>
                <a:cs typeface="Arial" pitchFamily="34" charset="0"/>
              </a:rPr>
              <a:t>The problem could be caused by a learning disability in mathematics</a:t>
            </a:r>
          </a:p>
          <a:p>
            <a:pPr lvl="1"/>
            <a:r>
              <a:rPr lang="en-US" sz="2700" dirty="0" smtClean="0">
                <a:latin typeface="Arial" pitchFamily="34" charset="0"/>
                <a:cs typeface="Arial" pitchFamily="34" charset="0"/>
              </a:rPr>
              <a:t>The problem could be caused by other conditions, for example </a:t>
            </a:r>
          </a:p>
          <a:p>
            <a:pPr lvl="2"/>
            <a:r>
              <a:rPr lang="en-US" sz="2500" dirty="0" smtClean="0">
                <a:latin typeface="Arial" pitchFamily="34" charset="0"/>
                <a:cs typeface="Arial" pitchFamily="34" charset="0"/>
              </a:rPr>
              <a:t>ADHD</a:t>
            </a:r>
            <a:endParaRPr lang="en-US" sz="2500" dirty="0">
              <a:latin typeface="Arial" pitchFamily="34" charset="0"/>
              <a:cs typeface="Arial" pitchFamily="34" charset="0"/>
            </a:endParaRPr>
          </a:p>
          <a:p>
            <a:pPr lvl="2"/>
            <a:r>
              <a:rPr lang="en-US" sz="2500" dirty="0" smtClean="0">
                <a:latin typeface="Arial" pitchFamily="34" charset="0"/>
                <a:cs typeface="Arial" pitchFamily="34" charset="0"/>
              </a:rPr>
              <a:t>emotional or behavioral disability</a:t>
            </a:r>
          </a:p>
          <a:p>
            <a:pPr lvl="2"/>
            <a:r>
              <a:rPr lang="en-US" sz="2500" dirty="0" smtClean="0">
                <a:latin typeface="Arial" pitchFamily="34" charset="0"/>
                <a:cs typeface="Arial" pitchFamily="34" charset="0"/>
              </a:rPr>
              <a:t>processing or memory issue</a:t>
            </a:r>
          </a:p>
          <a:p>
            <a:pPr lvl="2">
              <a:buNone/>
            </a:pPr>
            <a:r>
              <a:rPr lang="en-US" sz="2200" dirty="0" smtClean="0">
                <a:latin typeface="Arial" pitchFamily="34" charset="0"/>
                <a:cs typeface="Arial" pitchFamily="34" charset="0"/>
              </a:rPr>
              <a:t> </a:t>
            </a:r>
          </a:p>
          <a:p>
            <a:r>
              <a:rPr lang="en-US" dirty="0" smtClean="0">
                <a:latin typeface="Arial" pitchFamily="34" charset="0"/>
                <a:cs typeface="Arial" pitchFamily="34" charset="0"/>
              </a:rPr>
              <a:t>The ARD or Section 504 committee decides if the student exhibits </a:t>
            </a:r>
            <a:r>
              <a:rPr lang="en-US" dirty="0" smtClean="0">
                <a:solidFill>
                  <a:srgbClr val="FF0000"/>
                </a:solidFill>
                <a:latin typeface="Arial" pitchFamily="34" charset="0"/>
                <a:cs typeface="Arial" pitchFamily="34" charset="0"/>
              </a:rPr>
              <a:t>a disability that affects math calculation</a:t>
            </a:r>
            <a:r>
              <a:rPr lang="en-US" dirty="0" smtClean="0">
                <a:latin typeface="Arial" pitchFamily="34" charset="0"/>
                <a:cs typeface="Arial" pitchFamily="34" charset="0"/>
              </a:rPr>
              <a:t>.	</a:t>
            </a:r>
            <a:r>
              <a:rPr lang="en-US" dirty="0" smtClean="0"/>
              <a:t>		</a:t>
            </a:r>
          </a:p>
        </p:txBody>
      </p:sp>
    </p:spTree>
    <p:extLst>
      <p:ext uri="{BB962C8B-B14F-4D97-AF65-F5344CB8AC3E}">
        <p14:creationId xmlns:p14="http://schemas.microsoft.com/office/powerpoint/2010/main" val="19536469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4600" y="152400"/>
            <a:ext cx="4114800" cy="461665"/>
          </a:xfrm>
          <a:prstGeom prst="rect">
            <a:avLst/>
          </a:prstGeom>
          <a:noFill/>
        </p:spPr>
        <p:txBody>
          <a:bodyPr wrap="square" rtlCol="0">
            <a:spAutoFit/>
          </a:bodyPr>
          <a:lstStyle/>
          <a:p>
            <a:pPr algn="r"/>
            <a:r>
              <a:rPr lang="en-US" sz="2400" b="1" dirty="0" smtClean="0">
                <a:solidFill>
                  <a:prstClr val="black"/>
                </a:solidFill>
              </a:rPr>
              <a:t> Security Supplement</a:t>
            </a:r>
            <a:endParaRPr lang="en-US" sz="2400" dirty="0">
              <a:solidFill>
                <a:prstClr val="black"/>
              </a:solidFill>
            </a:endParaRPr>
          </a:p>
        </p:txBody>
      </p:sp>
      <p:sp>
        <p:nvSpPr>
          <p:cNvPr id="5" name="Content Placeholder 1"/>
          <p:cNvSpPr>
            <a:spLocks noGrp="1"/>
          </p:cNvSpPr>
          <p:nvPr>
            <p:ph sz="quarter" idx="10"/>
          </p:nvPr>
        </p:nvSpPr>
        <p:spPr/>
        <p:txBody>
          <a:bodyPr>
            <a:noAutofit/>
          </a:bodyPr>
          <a:lstStyle/>
          <a:p>
            <a:pPr algn="ctr">
              <a:buNone/>
            </a:pPr>
            <a:endParaRPr lang="en-US" sz="300" b="1" dirty="0" smtClean="0"/>
          </a:p>
          <a:p>
            <a:pPr>
              <a:buNone/>
            </a:pPr>
            <a:r>
              <a:rPr lang="en-US" sz="2400" b="1" dirty="0" smtClean="0"/>
              <a:t>Policy and Procedure Highlights</a:t>
            </a:r>
          </a:p>
          <a:p>
            <a:pPr lvl="1">
              <a:spcBef>
                <a:spcPts val="600"/>
              </a:spcBef>
              <a:buFont typeface="Arial" pitchFamily="34" charset="0"/>
              <a:buChar char="•"/>
            </a:pPr>
            <a:r>
              <a:rPr lang="en-US" sz="2400" dirty="0" smtClean="0"/>
              <a:t> training requirements </a:t>
            </a:r>
          </a:p>
          <a:p>
            <a:pPr lvl="1">
              <a:spcBef>
                <a:spcPts val="600"/>
              </a:spcBef>
              <a:buFont typeface="Arial" pitchFamily="34" charset="0"/>
              <a:buChar char="•"/>
            </a:pPr>
            <a:r>
              <a:rPr lang="en-US" sz="2400" dirty="0" smtClean="0"/>
              <a:t> materials security </a:t>
            </a:r>
          </a:p>
          <a:p>
            <a:pPr lvl="1">
              <a:spcBef>
                <a:spcPts val="600"/>
              </a:spcBef>
              <a:buFont typeface="Arial" pitchFamily="34" charset="0"/>
              <a:buChar char="•"/>
            </a:pPr>
            <a:r>
              <a:rPr lang="en-US" sz="2400" dirty="0" smtClean="0"/>
              <a:t> secure storage areas</a:t>
            </a:r>
          </a:p>
          <a:p>
            <a:pPr lvl="1">
              <a:spcBef>
                <a:spcPts val="600"/>
              </a:spcBef>
              <a:buFont typeface="Arial" pitchFamily="34" charset="0"/>
              <a:buChar char="•"/>
            </a:pPr>
            <a:r>
              <a:rPr lang="en-US" sz="2400" dirty="0" smtClean="0"/>
              <a:t> test session time limits </a:t>
            </a:r>
          </a:p>
          <a:p>
            <a:pPr lvl="1">
              <a:spcBef>
                <a:spcPts val="600"/>
              </a:spcBef>
              <a:buFont typeface="Arial" pitchFamily="34" charset="0"/>
              <a:buChar char="•"/>
            </a:pPr>
            <a:endParaRPr lang="en-US" sz="200" dirty="0" smtClean="0"/>
          </a:p>
          <a:p>
            <a:pPr lvl="1">
              <a:spcBef>
                <a:spcPts val="0"/>
              </a:spcBef>
              <a:buFont typeface="Arial" pitchFamily="34" charset="0"/>
              <a:buChar char="•"/>
            </a:pPr>
            <a:r>
              <a:rPr lang="en-US" sz="2400" dirty="0" smtClean="0"/>
              <a:t> test administration windows, flexible scheduling, and   </a:t>
            </a:r>
          </a:p>
          <a:p>
            <a:pPr lvl="1">
              <a:spcBef>
                <a:spcPts val="0"/>
              </a:spcBef>
              <a:buNone/>
            </a:pPr>
            <a:r>
              <a:rPr lang="en-US" sz="2400" dirty="0" smtClean="0"/>
              <a:t>     make-up testing</a:t>
            </a:r>
          </a:p>
          <a:p>
            <a:pPr lvl="1">
              <a:spcBef>
                <a:spcPts val="0"/>
              </a:spcBef>
              <a:buFont typeface="Arial" pitchFamily="34" charset="0"/>
              <a:buChar char="•"/>
            </a:pPr>
            <a:endParaRPr lang="en-US" sz="800" dirty="0" smtClean="0"/>
          </a:p>
          <a:p>
            <a:pPr lvl="1">
              <a:spcBef>
                <a:spcPts val="0"/>
              </a:spcBef>
              <a:buFont typeface="Arial" pitchFamily="34" charset="0"/>
              <a:buChar char="•"/>
            </a:pPr>
            <a:r>
              <a:rPr lang="en-US" sz="2400" dirty="0" smtClean="0"/>
              <a:t> reference materials, charts, graph paper, and scratch  </a:t>
            </a:r>
          </a:p>
          <a:p>
            <a:pPr lvl="1">
              <a:spcBef>
                <a:spcPts val="0"/>
              </a:spcBef>
              <a:buNone/>
            </a:pPr>
            <a:r>
              <a:rPr lang="en-US" sz="2400" dirty="0" smtClean="0"/>
              <a:t>	 paper </a:t>
            </a:r>
          </a:p>
          <a:p>
            <a:pPr lvl="1">
              <a:spcBef>
                <a:spcPts val="600"/>
              </a:spcBef>
              <a:buFont typeface="Arial" pitchFamily="34" charset="0"/>
              <a:buChar char="•"/>
            </a:pPr>
            <a:r>
              <a:rPr lang="en-US" sz="2400" dirty="0" smtClean="0"/>
              <a:t> student cheating </a:t>
            </a:r>
          </a:p>
          <a:p>
            <a:pPr lvl="1">
              <a:spcBef>
                <a:spcPts val="600"/>
              </a:spcBef>
              <a:buFont typeface="Arial" pitchFamily="34" charset="0"/>
              <a:buChar char="•"/>
            </a:pPr>
            <a:r>
              <a:rPr lang="en-US" sz="2400" dirty="0" smtClean="0"/>
              <a:t> investigating and reporting testing irregularities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908720"/>
            <a:ext cx="8586592" cy="990600"/>
          </a:xfrm>
        </p:spPr>
        <p:txBody>
          <a:bodyPr>
            <a:noAutofit/>
          </a:bodyPr>
          <a:lstStyle/>
          <a:p>
            <a:r>
              <a:rPr lang="en-US" sz="2800" b="1" dirty="0" smtClean="0">
                <a:solidFill>
                  <a:schemeClr val="accent6">
                    <a:lumMod val="50000"/>
                  </a:schemeClr>
                </a:solidFill>
                <a:latin typeface="Arial" pitchFamily="34" charset="0"/>
                <a:cs typeface="Arial" pitchFamily="34" charset="0"/>
              </a:rPr>
              <a:t>What are Special Instructions/Considerations </a:t>
            </a:r>
            <a:br>
              <a:rPr lang="en-US" sz="2800" b="1" dirty="0" smtClean="0">
                <a:solidFill>
                  <a:schemeClr val="accent6">
                    <a:lumMod val="50000"/>
                  </a:schemeClr>
                </a:solidFill>
                <a:latin typeface="Arial" pitchFamily="34" charset="0"/>
                <a:cs typeface="Arial" pitchFamily="34" charset="0"/>
              </a:rPr>
            </a:br>
            <a:r>
              <a:rPr lang="en-US" sz="2800" b="1" dirty="0" smtClean="0">
                <a:solidFill>
                  <a:schemeClr val="accent6">
                    <a:lumMod val="50000"/>
                  </a:schemeClr>
                </a:solidFill>
                <a:latin typeface="Arial" pitchFamily="34" charset="0"/>
                <a:cs typeface="Arial" pitchFamily="34" charset="0"/>
              </a:rPr>
              <a:t>for Transcribing? </a:t>
            </a:r>
            <a:endParaRPr lang="en-US" sz="2800" b="1" dirty="0">
              <a:solidFill>
                <a:schemeClr val="accent6">
                  <a:lumMod val="50000"/>
                </a:schemeClr>
              </a:solidFill>
              <a:latin typeface="Arial" pitchFamily="34" charset="0"/>
              <a:cs typeface="Arial" pitchFamily="34" charset="0"/>
            </a:endParaRPr>
          </a:p>
        </p:txBody>
      </p:sp>
      <p:sp>
        <p:nvSpPr>
          <p:cNvPr id="3" name="Content Placeholder 2"/>
          <p:cNvSpPr>
            <a:spLocks noGrp="1"/>
          </p:cNvSpPr>
          <p:nvPr>
            <p:ph sz="quarter" idx="1"/>
          </p:nvPr>
        </p:nvSpPr>
        <p:spPr>
          <a:xfrm>
            <a:off x="251520" y="1844824"/>
            <a:ext cx="8514528" cy="3946376"/>
          </a:xfrm>
        </p:spPr>
        <p:txBody>
          <a:bodyPr>
            <a:normAutofit fontScale="62500" lnSpcReduction="20000"/>
          </a:bodyPr>
          <a:lstStyle/>
          <a:p>
            <a:r>
              <a:rPr lang="en-US" dirty="0" smtClean="0">
                <a:latin typeface="Arial" pitchFamily="34" charset="0"/>
                <a:cs typeface="Arial" pitchFamily="34" charset="0"/>
              </a:rPr>
              <a:t>Special features that should be disabled when transcribing for a student using technology-based methods (e.g., word processor, software)</a:t>
            </a:r>
          </a:p>
          <a:p>
            <a:pPr lvl="1"/>
            <a:r>
              <a:rPr lang="en-US" dirty="0" smtClean="0">
                <a:latin typeface="Arial" pitchFamily="34" charset="0"/>
                <a:cs typeface="Arial" pitchFamily="34" charset="0"/>
              </a:rPr>
              <a:t>Disable internet access</a:t>
            </a:r>
          </a:p>
          <a:p>
            <a:pPr lvl="2"/>
            <a:r>
              <a:rPr lang="en-US" dirty="0" smtClean="0">
                <a:latin typeface="Arial" pitchFamily="34" charset="0"/>
                <a:cs typeface="Arial" pitchFamily="34" charset="0"/>
              </a:rPr>
              <a:t>For example, an eligible student may use a tablet (i.e., </a:t>
            </a:r>
            <a:r>
              <a:rPr lang="en-US" dirty="0" err="1" smtClean="0">
                <a:latin typeface="Arial" pitchFamily="34" charset="0"/>
                <a:cs typeface="Arial" pitchFamily="34" charset="0"/>
              </a:rPr>
              <a:t>iPad</a:t>
            </a:r>
            <a:r>
              <a:rPr lang="en-US" dirty="0" smtClean="0">
                <a:latin typeface="Arial" pitchFamily="34" charset="0"/>
                <a:cs typeface="Arial" pitchFamily="34" charset="0"/>
              </a:rPr>
              <a:t>) to type responses, but the Wi-Fi/3G/4G internet access must be disabled and the student must be closely monitored to ensure that the internet cannot be accessed or the camera feature is not used. The student may need to complete the test in a separate setting to ensure the confidentiality of the test. </a:t>
            </a:r>
          </a:p>
          <a:p>
            <a:pPr lvl="1"/>
            <a:r>
              <a:rPr lang="en-US" dirty="0" smtClean="0">
                <a:latin typeface="Arial" pitchFamily="34" charset="0"/>
                <a:cs typeface="Arial" pitchFamily="34" charset="0"/>
              </a:rPr>
              <a:t>Disable spell check, word predictor, and all other special features (unless the student also meets the eligibility criteria for Spelling Assistance)</a:t>
            </a:r>
          </a:p>
          <a:p>
            <a:pPr lvl="1">
              <a:buNone/>
            </a:pPr>
            <a:endParaRPr lang="en-US" sz="1300" dirty="0" smtClean="0">
              <a:latin typeface="Arial" pitchFamily="34" charset="0"/>
              <a:cs typeface="Arial" pitchFamily="34" charset="0"/>
            </a:endParaRPr>
          </a:p>
          <a:p>
            <a:r>
              <a:rPr lang="en-US" dirty="0" smtClean="0">
                <a:latin typeface="Arial" pitchFamily="34" charset="0"/>
                <a:cs typeface="Arial" pitchFamily="34" charset="0"/>
              </a:rPr>
              <a:t>When transcribing a student’s responses to </a:t>
            </a:r>
            <a:r>
              <a:rPr lang="en-US" dirty="0" err="1" smtClean="0">
                <a:latin typeface="Arial" pitchFamily="34" charset="0"/>
                <a:cs typeface="Arial" pitchFamily="34" charset="0"/>
              </a:rPr>
              <a:t>griddable</a:t>
            </a:r>
            <a:r>
              <a:rPr lang="en-US" dirty="0" smtClean="0">
                <a:latin typeface="Arial" pitchFamily="34" charset="0"/>
                <a:cs typeface="Arial" pitchFamily="34" charset="0"/>
              </a:rPr>
              <a:t> questions, don’t forget that the test administrator MUST use the “Transcribing </a:t>
            </a:r>
            <a:r>
              <a:rPr lang="en-US" dirty="0" err="1" smtClean="0">
                <a:latin typeface="Arial" pitchFamily="34" charset="0"/>
                <a:cs typeface="Arial" pitchFamily="34" charset="0"/>
              </a:rPr>
              <a:t>Griddable</a:t>
            </a:r>
            <a:r>
              <a:rPr lang="en-US" dirty="0" smtClean="0">
                <a:latin typeface="Arial" pitchFamily="34" charset="0"/>
                <a:cs typeface="Arial" pitchFamily="34" charset="0"/>
              </a:rPr>
              <a:t> Questions” document so that the student is aware of the maximum number of boxes available for each answer. </a:t>
            </a:r>
          </a:p>
          <a:p>
            <a:endParaRPr lang="en-US" dirty="0"/>
          </a:p>
        </p:txBody>
      </p:sp>
    </p:spTree>
    <p:extLst>
      <p:ext uri="{BB962C8B-B14F-4D97-AF65-F5344CB8AC3E}">
        <p14:creationId xmlns:p14="http://schemas.microsoft.com/office/powerpoint/2010/main" val="1198986198"/>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23528" y="1844824"/>
            <a:ext cx="8424936" cy="4176464"/>
          </a:xfrm>
        </p:spPr>
        <p:txBody>
          <a:bodyPr>
            <a:normAutofit fontScale="62500" lnSpcReduction="20000"/>
          </a:bodyPr>
          <a:lstStyle/>
          <a:p>
            <a:r>
              <a:rPr lang="en-US" dirty="0" smtClean="0">
                <a:latin typeface="Arial" pitchFamily="34" charset="0"/>
                <a:cs typeface="Arial" pitchFamily="34" charset="0"/>
              </a:rPr>
              <a:t>When transcribing a student’s responses to the writing prompts and/or the short-answer reading questions, the test administrator must indicate to the student the space allowed. </a:t>
            </a:r>
          </a:p>
          <a:p>
            <a:pPr lvl="1"/>
            <a:r>
              <a:rPr lang="en-US" dirty="0" smtClean="0">
                <a:latin typeface="Arial" pitchFamily="34" charset="0"/>
                <a:cs typeface="Arial" pitchFamily="34" charset="0"/>
              </a:rPr>
              <a:t>26 lines for each written composition</a:t>
            </a:r>
          </a:p>
          <a:p>
            <a:pPr lvl="1"/>
            <a:r>
              <a:rPr lang="en-US" dirty="0" smtClean="0">
                <a:latin typeface="Arial" pitchFamily="34" charset="0"/>
                <a:cs typeface="Arial" pitchFamily="34" charset="0"/>
              </a:rPr>
              <a:t>10 lines for each short-answer reading question</a:t>
            </a:r>
          </a:p>
          <a:p>
            <a:pPr lvl="1">
              <a:buNone/>
            </a:pPr>
            <a:endParaRPr lang="en-US" dirty="0" smtClean="0">
              <a:latin typeface="Arial" pitchFamily="34" charset="0"/>
              <a:cs typeface="Arial" pitchFamily="34" charset="0"/>
            </a:endParaRPr>
          </a:p>
          <a:p>
            <a:r>
              <a:rPr lang="en-US" dirty="0" smtClean="0">
                <a:latin typeface="Arial" pitchFamily="34" charset="0"/>
                <a:cs typeface="Arial" pitchFamily="34" charset="0"/>
              </a:rPr>
              <a:t>What are some ways the test administrator can indicate to the student the space allowed?</a:t>
            </a:r>
          </a:p>
          <a:p>
            <a:pPr lvl="1"/>
            <a:r>
              <a:rPr lang="en-US" dirty="0" smtClean="0">
                <a:latin typeface="Arial" pitchFamily="34" charset="0"/>
                <a:cs typeface="Arial" pitchFamily="34" charset="0"/>
              </a:rPr>
              <a:t>The test administrator or student can use a piece of scratch paper with the correct number of lines or a sample lined page from the answer document (on TEA website) prior to having the response copied to the answer document.  </a:t>
            </a:r>
          </a:p>
          <a:p>
            <a:pPr lvl="1"/>
            <a:r>
              <a:rPr lang="en-US" dirty="0" smtClean="0">
                <a:latin typeface="Arial" pitchFamily="34" charset="0"/>
                <a:cs typeface="Arial" pitchFamily="34" charset="0"/>
              </a:rPr>
              <a:t>Twenty-six lines of handwritten text is approximately 1,725 typed characters. Ten lines of handwritten text is approximately 675 typed characters. These numbers are based on average-sized handwriting. </a:t>
            </a:r>
            <a:endParaRPr lang="en-US" dirty="0" smtClean="0">
              <a:solidFill>
                <a:srgbClr val="FF0000"/>
              </a:solidFill>
              <a:latin typeface="Arial" pitchFamily="34" charset="0"/>
              <a:cs typeface="Arial" pitchFamily="34" charset="0"/>
            </a:endParaRPr>
          </a:p>
        </p:txBody>
      </p:sp>
      <p:sp>
        <p:nvSpPr>
          <p:cNvPr id="6" name="Title 1"/>
          <p:cNvSpPr>
            <a:spLocks noGrp="1"/>
          </p:cNvSpPr>
          <p:nvPr>
            <p:ph type="title"/>
          </p:nvPr>
        </p:nvSpPr>
        <p:spPr>
          <a:xfrm>
            <a:off x="251520" y="764704"/>
            <a:ext cx="8496944" cy="990600"/>
          </a:xfrm>
        </p:spPr>
        <p:txBody>
          <a:bodyPr>
            <a:noAutofit/>
          </a:bodyPr>
          <a:lstStyle/>
          <a:p>
            <a:r>
              <a:rPr lang="en-US" sz="2800" b="1" dirty="0" smtClean="0">
                <a:solidFill>
                  <a:schemeClr val="accent6">
                    <a:lumMod val="50000"/>
                  </a:schemeClr>
                </a:solidFill>
                <a:latin typeface="Arial" pitchFamily="34" charset="0"/>
                <a:cs typeface="Arial" pitchFamily="34" charset="0"/>
              </a:rPr>
              <a:t>What are Special Instructions/Considerations </a:t>
            </a:r>
            <a:br>
              <a:rPr lang="en-US" sz="2800" b="1" dirty="0" smtClean="0">
                <a:solidFill>
                  <a:schemeClr val="accent6">
                    <a:lumMod val="50000"/>
                  </a:schemeClr>
                </a:solidFill>
                <a:latin typeface="Arial" pitchFamily="34" charset="0"/>
                <a:cs typeface="Arial" pitchFamily="34" charset="0"/>
              </a:rPr>
            </a:br>
            <a:r>
              <a:rPr lang="en-US" sz="2800" b="1" dirty="0" smtClean="0">
                <a:solidFill>
                  <a:schemeClr val="accent6">
                    <a:lumMod val="50000"/>
                  </a:schemeClr>
                </a:solidFill>
                <a:latin typeface="Arial" pitchFamily="34" charset="0"/>
                <a:cs typeface="Arial" pitchFamily="34" charset="0"/>
              </a:rPr>
              <a:t>for Transcribing? </a:t>
            </a:r>
            <a:endParaRPr lang="en-US" sz="2800" b="1" dirty="0">
              <a:solidFill>
                <a:schemeClr val="accent6">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3192846285"/>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908720"/>
            <a:ext cx="8153400" cy="864096"/>
          </a:xfrm>
        </p:spPr>
        <p:txBody>
          <a:bodyPr/>
          <a:lstStyle/>
          <a:p>
            <a:r>
              <a:rPr lang="en-US" sz="2800" b="1" dirty="0" smtClean="0">
                <a:solidFill>
                  <a:schemeClr val="accent6">
                    <a:lumMod val="50000"/>
                  </a:schemeClr>
                </a:solidFill>
                <a:latin typeface="Arial" pitchFamily="34" charset="0"/>
                <a:cs typeface="Arial" pitchFamily="34" charset="0"/>
              </a:rPr>
              <a:t>How many large-print booklets can a </a:t>
            </a:r>
            <a:br>
              <a:rPr lang="en-US" sz="2800" b="1" dirty="0" smtClean="0">
                <a:solidFill>
                  <a:schemeClr val="accent6">
                    <a:lumMod val="50000"/>
                  </a:schemeClr>
                </a:solidFill>
                <a:latin typeface="Arial" pitchFamily="34" charset="0"/>
                <a:cs typeface="Arial" pitchFamily="34" charset="0"/>
              </a:rPr>
            </a:br>
            <a:r>
              <a:rPr lang="en-US" sz="2800" b="1" dirty="0" smtClean="0">
                <a:solidFill>
                  <a:schemeClr val="accent6">
                    <a:lumMod val="50000"/>
                  </a:schemeClr>
                </a:solidFill>
                <a:latin typeface="Arial" pitchFamily="34" charset="0"/>
                <a:cs typeface="Arial" pitchFamily="34" charset="0"/>
              </a:rPr>
              <a:t>district order?</a:t>
            </a:r>
            <a:endParaRPr lang="en-US" sz="2800" b="1" dirty="0">
              <a:solidFill>
                <a:schemeClr val="accent6">
                  <a:lumMod val="50000"/>
                </a:schemeClr>
              </a:solidFill>
              <a:latin typeface="Arial" pitchFamily="34" charset="0"/>
              <a:cs typeface="Arial" pitchFamily="34" charset="0"/>
            </a:endParaRPr>
          </a:p>
        </p:txBody>
      </p:sp>
      <p:sp>
        <p:nvSpPr>
          <p:cNvPr id="3" name="Content Placeholder 2"/>
          <p:cNvSpPr>
            <a:spLocks noGrp="1"/>
          </p:cNvSpPr>
          <p:nvPr>
            <p:ph sz="quarter" idx="1"/>
          </p:nvPr>
        </p:nvSpPr>
        <p:spPr>
          <a:xfrm>
            <a:off x="612648" y="2348880"/>
            <a:ext cx="8153400" cy="2908920"/>
          </a:xfrm>
        </p:spPr>
        <p:txBody>
          <a:bodyPr>
            <a:normAutofit/>
          </a:bodyPr>
          <a:lstStyle/>
          <a:p>
            <a:r>
              <a:rPr lang="en-US" sz="2800" dirty="0" smtClean="0">
                <a:latin typeface="Arial" pitchFamily="34" charset="0"/>
                <a:cs typeface="Arial" pitchFamily="34" charset="0"/>
              </a:rPr>
              <a:t>Large-print materials should only be ordered for students who meet the eligibility criteria.</a:t>
            </a:r>
          </a:p>
          <a:p>
            <a:pPr>
              <a:buNone/>
            </a:pPr>
            <a:endParaRPr lang="en-US" sz="2800" dirty="0" smtClean="0">
              <a:latin typeface="Arial" pitchFamily="34" charset="0"/>
              <a:cs typeface="Arial" pitchFamily="34" charset="0"/>
            </a:endParaRPr>
          </a:p>
          <a:p>
            <a:r>
              <a:rPr lang="en-US" sz="2800" dirty="0" smtClean="0">
                <a:latin typeface="Arial" pitchFamily="34" charset="0"/>
                <a:cs typeface="Arial" pitchFamily="34" charset="0"/>
              </a:rPr>
              <a:t>Districts who order excessive numbers of large-print materials will be flagged for review.</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1179230429"/>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p:cNvSpPr>
          <p:nvPr/>
        </p:nvSpPr>
        <p:spPr bwMode="auto">
          <a:xfrm>
            <a:off x="467544" y="836712"/>
            <a:ext cx="8229600" cy="5181600"/>
          </a:xfrm>
          <a:prstGeom prst="rect">
            <a:avLst/>
          </a:prstGeom>
          <a:solidFill>
            <a:srgbClr val="FFDCB9"/>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marL="342900" indent="-342900">
              <a:spcBef>
                <a:spcPct val="20000"/>
              </a:spcBef>
              <a:buFont typeface="Arial" pitchFamily="34" charset="0"/>
              <a:buChar char="•"/>
              <a:defRPr/>
            </a:pPr>
            <a:endParaRPr lang="en-US" sz="3200">
              <a:solidFill>
                <a:prstClr val="black"/>
              </a:solidFill>
              <a:ea typeface="ＭＳ Ｐゴシック" pitchFamily="-72" charset="-128"/>
            </a:endParaRPr>
          </a:p>
        </p:txBody>
      </p:sp>
      <p:sp>
        <p:nvSpPr>
          <p:cNvPr id="14339" name="TextBox 7"/>
          <p:cNvSpPr txBox="1">
            <a:spLocks noChangeArrowheads="1"/>
          </p:cNvSpPr>
          <p:nvPr/>
        </p:nvSpPr>
        <p:spPr bwMode="auto">
          <a:xfrm>
            <a:off x="683568" y="1052736"/>
            <a:ext cx="7776864" cy="4824398"/>
          </a:xfrm>
          <a:prstGeom prst="rect">
            <a:avLst/>
          </a:prstGeom>
          <a:noFill/>
          <a:ln w="9525">
            <a:noFill/>
            <a:miter lim="800000"/>
            <a:headEnd/>
            <a:tailEnd/>
          </a:ln>
        </p:spPr>
        <p:txBody>
          <a:bodyPr wrap="square">
            <a:prstTxWarp prst="textNoShape">
              <a:avLst/>
            </a:prstTxWarp>
            <a:spAutoFit/>
          </a:bodyPr>
          <a:lstStyle/>
          <a:p>
            <a:pPr algn="ctr" fontAlgn="base">
              <a:spcBef>
                <a:spcPct val="0"/>
              </a:spcBef>
              <a:spcAft>
                <a:spcPct val="0"/>
              </a:spcAft>
              <a:buFont typeface="Wingdings" pitchFamily="-72" charset="2"/>
              <a:buNone/>
            </a:pPr>
            <a:r>
              <a:rPr lang="en-US" sz="2200" b="1" dirty="0" smtClean="0">
                <a:solidFill>
                  <a:srgbClr val="000000"/>
                </a:solidFill>
                <a:latin typeface="Lucida Grande" pitchFamily="-72" charset="0"/>
                <a:ea typeface="Arial" pitchFamily="-72" charset="0"/>
                <a:cs typeface="Arial" pitchFamily="-72" charset="0"/>
              </a:rPr>
              <a:t>STAAR Optional Test Administration </a:t>
            </a:r>
          </a:p>
          <a:p>
            <a:pPr algn="ctr" fontAlgn="base">
              <a:spcBef>
                <a:spcPct val="0"/>
              </a:spcBef>
              <a:spcAft>
                <a:spcPct val="0"/>
              </a:spcAft>
              <a:buFont typeface="Wingdings" pitchFamily="-72" charset="2"/>
              <a:buNone/>
            </a:pPr>
            <a:r>
              <a:rPr lang="en-US" sz="2200" b="1" dirty="0" smtClean="0">
                <a:solidFill>
                  <a:srgbClr val="000000"/>
                </a:solidFill>
                <a:latin typeface="Lucida Grande" pitchFamily="-72" charset="0"/>
                <a:ea typeface="Arial" pitchFamily="-72" charset="0"/>
                <a:cs typeface="Arial" pitchFamily="-72" charset="0"/>
              </a:rPr>
              <a:t>Procedures and Materials  </a:t>
            </a:r>
          </a:p>
          <a:p>
            <a:pPr fontAlgn="base">
              <a:spcBef>
                <a:spcPct val="0"/>
              </a:spcBef>
              <a:spcAft>
                <a:spcPct val="0"/>
              </a:spcAft>
              <a:buFont typeface="Wingdings" pitchFamily="-72" charset="2"/>
              <a:buNone/>
            </a:pPr>
            <a:endParaRPr lang="en-US" sz="1400" b="1" dirty="0">
              <a:solidFill>
                <a:srgbClr val="000000"/>
              </a:solidFill>
              <a:latin typeface="Lucida Grande" pitchFamily="-72" charset="0"/>
              <a:ea typeface="Arial" pitchFamily="-72" charset="0"/>
              <a:cs typeface="Arial" pitchFamily="-72" charset="0"/>
            </a:endParaRPr>
          </a:p>
          <a:p>
            <a:pPr marL="319088" indent="-319088" fontAlgn="base">
              <a:spcBef>
                <a:spcPct val="0"/>
              </a:spcBef>
              <a:spcAft>
                <a:spcPct val="0"/>
              </a:spcAft>
              <a:buFont typeface="Arial" pitchFamily="-72" charset="0"/>
              <a:buChar char="•"/>
            </a:pPr>
            <a:r>
              <a:rPr lang="en-US" dirty="0" smtClean="0">
                <a:solidFill>
                  <a:srgbClr val="000000"/>
                </a:solidFill>
                <a:latin typeface="Arial" pitchFamily="-72" charset="0"/>
                <a:ea typeface="Arial" pitchFamily="-72" charset="0"/>
                <a:cs typeface="Arial" pitchFamily="-72" charset="0"/>
              </a:rPr>
              <a:t>Allowed for </a:t>
            </a:r>
            <a:r>
              <a:rPr lang="en-US" u="sng" dirty="0" smtClean="0">
                <a:solidFill>
                  <a:srgbClr val="FF0000"/>
                </a:solidFill>
                <a:latin typeface="Arial" pitchFamily="-72" charset="0"/>
                <a:ea typeface="Arial" pitchFamily="-72" charset="0"/>
                <a:cs typeface="Arial" pitchFamily="-72" charset="0"/>
              </a:rPr>
              <a:t>any</a:t>
            </a:r>
            <a:r>
              <a:rPr lang="en-US" dirty="0" smtClean="0">
                <a:solidFill>
                  <a:srgbClr val="000000"/>
                </a:solidFill>
                <a:latin typeface="Arial" pitchFamily="-72" charset="0"/>
                <a:ea typeface="Arial" pitchFamily="-72" charset="0"/>
                <a:cs typeface="Arial" pitchFamily="-72" charset="0"/>
              </a:rPr>
              <a:t> student who needs them, not necessarily every student </a:t>
            </a:r>
          </a:p>
          <a:p>
            <a:pPr marL="319088" indent="-319088" fontAlgn="base">
              <a:spcBef>
                <a:spcPct val="0"/>
              </a:spcBef>
              <a:spcAft>
                <a:spcPct val="0"/>
              </a:spcAft>
              <a:buFont typeface="Arial" pitchFamily="-72" charset="0"/>
              <a:buChar char="•"/>
            </a:pPr>
            <a:endParaRPr lang="en-US" sz="800" dirty="0" smtClean="0">
              <a:solidFill>
                <a:srgbClr val="000000"/>
              </a:solidFill>
              <a:latin typeface="Arial" pitchFamily="-72" charset="0"/>
              <a:ea typeface="Arial" pitchFamily="-72" charset="0"/>
              <a:cs typeface="Arial" pitchFamily="-72" charset="0"/>
            </a:endParaRPr>
          </a:p>
          <a:p>
            <a:pPr marL="319088" indent="-319088" fontAlgn="base">
              <a:spcBef>
                <a:spcPct val="0"/>
              </a:spcBef>
              <a:spcAft>
                <a:spcPct val="0"/>
              </a:spcAft>
              <a:buFont typeface="Arial" pitchFamily="-72" charset="0"/>
              <a:buChar char="•"/>
            </a:pPr>
            <a:r>
              <a:rPr lang="en-US" dirty="0" smtClean="0">
                <a:solidFill>
                  <a:srgbClr val="000000"/>
                </a:solidFill>
                <a:latin typeface="Arial" pitchFamily="-72" charset="0"/>
                <a:ea typeface="Arial" pitchFamily="-72" charset="0"/>
                <a:cs typeface="Arial" pitchFamily="-72" charset="0"/>
              </a:rPr>
              <a:t>Students must have a need and have previously used in the classroom</a:t>
            </a:r>
          </a:p>
          <a:p>
            <a:pPr marL="319088" indent="-319088" fontAlgn="base">
              <a:spcBef>
                <a:spcPct val="0"/>
              </a:spcBef>
              <a:spcAft>
                <a:spcPct val="0"/>
              </a:spcAft>
              <a:buFont typeface="Arial" pitchFamily="-72" charset="0"/>
              <a:buChar char="•"/>
            </a:pPr>
            <a:endParaRPr lang="en-US" sz="800" dirty="0" smtClean="0">
              <a:solidFill>
                <a:srgbClr val="000000"/>
              </a:solidFill>
              <a:latin typeface="Arial" pitchFamily="-72" charset="0"/>
              <a:ea typeface="Arial" pitchFamily="-72" charset="0"/>
              <a:cs typeface="Arial" pitchFamily="-72" charset="0"/>
            </a:endParaRPr>
          </a:p>
          <a:p>
            <a:pPr marL="319088" indent="-319088" fontAlgn="base">
              <a:spcBef>
                <a:spcPct val="0"/>
              </a:spcBef>
              <a:spcAft>
                <a:spcPct val="0"/>
              </a:spcAft>
              <a:buFont typeface="Arial" pitchFamily="-72" charset="0"/>
              <a:buChar char="•"/>
            </a:pPr>
            <a:r>
              <a:rPr lang="en-US" dirty="0" smtClean="0">
                <a:solidFill>
                  <a:srgbClr val="000000"/>
                </a:solidFill>
                <a:latin typeface="Arial" pitchFamily="-72" charset="0"/>
                <a:ea typeface="Arial" pitchFamily="-72" charset="0"/>
                <a:cs typeface="Arial" pitchFamily="-72" charset="0"/>
              </a:rPr>
              <a:t>Use on test is not recorded on the answer document</a:t>
            </a:r>
          </a:p>
          <a:p>
            <a:pPr marL="319088" indent="-319088" fontAlgn="base">
              <a:spcBef>
                <a:spcPct val="0"/>
              </a:spcBef>
              <a:spcAft>
                <a:spcPct val="0"/>
              </a:spcAft>
              <a:buFont typeface="Arial" pitchFamily="-72" charset="0"/>
              <a:buChar char="•"/>
            </a:pPr>
            <a:endParaRPr lang="en-US" sz="800" dirty="0" smtClean="0">
              <a:solidFill>
                <a:srgbClr val="000000"/>
              </a:solidFill>
              <a:latin typeface="Arial" pitchFamily="-72" charset="0"/>
              <a:ea typeface="Arial" pitchFamily="-72" charset="0"/>
              <a:cs typeface="Arial" pitchFamily="-72" charset="0"/>
            </a:endParaRPr>
          </a:p>
          <a:p>
            <a:pPr marL="319088" indent="-319088" fontAlgn="base">
              <a:spcBef>
                <a:spcPct val="0"/>
              </a:spcBef>
              <a:spcAft>
                <a:spcPct val="0"/>
              </a:spcAft>
              <a:buFont typeface="Arial" pitchFamily="-72" charset="0"/>
              <a:buChar char="•"/>
            </a:pPr>
            <a:r>
              <a:rPr lang="en-US" dirty="0" smtClean="0">
                <a:solidFill>
                  <a:srgbClr val="000000"/>
                </a:solidFill>
                <a:latin typeface="Arial" pitchFamily="-72" charset="0"/>
                <a:ea typeface="Arial" pitchFamily="-72" charset="0"/>
                <a:cs typeface="Arial" pitchFamily="-72" charset="0"/>
              </a:rPr>
              <a:t>Documentation is not required beyond what is necessary for planning on testing day</a:t>
            </a:r>
          </a:p>
          <a:p>
            <a:pPr marL="319088" indent="-319088" fontAlgn="base">
              <a:spcBef>
                <a:spcPct val="0"/>
              </a:spcBef>
              <a:spcAft>
                <a:spcPct val="0"/>
              </a:spcAft>
              <a:buFont typeface="Arial" pitchFamily="-72" charset="0"/>
              <a:buChar char="•"/>
            </a:pPr>
            <a:endParaRPr lang="en-US" sz="800" dirty="0" smtClean="0">
              <a:solidFill>
                <a:srgbClr val="000000"/>
              </a:solidFill>
              <a:latin typeface="Arial" pitchFamily="-72" charset="0"/>
              <a:ea typeface="Arial" pitchFamily="-72" charset="0"/>
              <a:cs typeface="Arial" pitchFamily="-72" charset="0"/>
            </a:endParaRPr>
          </a:p>
          <a:p>
            <a:pPr marL="319088" indent="-319088" fontAlgn="base">
              <a:spcBef>
                <a:spcPct val="0"/>
              </a:spcBef>
              <a:spcAft>
                <a:spcPct val="0"/>
              </a:spcAft>
              <a:buFont typeface="Arial" pitchFamily="-72" charset="0"/>
              <a:buChar char="•"/>
            </a:pPr>
            <a:r>
              <a:rPr lang="en-US" dirty="0" smtClean="0">
                <a:solidFill>
                  <a:srgbClr val="000000"/>
                </a:solidFill>
                <a:latin typeface="Arial" pitchFamily="-72" charset="0"/>
                <a:ea typeface="Arial" pitchFamily="-72" charset="0"/>
                <a:cs typeface="Arial" pitchFamily="-72" charset="0"/>
              </a:rPr>
              <a:t>The Optional Test Administration Procedures &amp; Materials document is  located in the following places:</a:t>
            </a:r>
          </a:p>
          <a:p>
            <a:pPr marL="319088" indent="-319088" fontAlgn="base">
              <a:spcBef>
                <a:spcPct val="0"/>
              </a:spcBef>
              <a:spcAft>
                <a:spcPct val="0"/>
              </a:spcAft>
            </a:pPr>
            <a:endParaRPr lang="en-US" sz="1050" dirty="0" smtClean="0">
              <a:solidFill>
                <a:srgbClr val="000000"/>
              </a:solidFill>
              <a:latin typeface="Arial" pitchFamily="-72" charset="0"/>
              <a:ea typeface="Arial" pitchFamily="-72" charset="0"/>
              <a:cs typeface="Arial" pitchFamily="-72" charset="0"/>
            </a:endParaRPr>
          </a:p>
          <a:p>
            <a:pPr marL="776288" lvl="1" indent="-319088" fontAlgn="base">
              <a:spcBef>
                <a:spcPct val="0"/>
              </a:spcBef>
              <a:spcAft>
                <a:spcPct val="0"/>
              </a:spcAft>
              <a:buFont typeface="Arial" pitchFamily="-72" charset="0"/>
              <a:buChar char="•"/>
            </a:pPr>
            <a:r>
              <a:rPr lang="en-US" sz="1600" i="1" dirty="0" smtClean="0">
                <a:solidFill>
                  <a:srgbClr val="000000"/>
                </a:solidFill>
                <a:latin typeface="Arial" pitchFamily="-72" charset="0"/>
                <a:ea typeface="Arial" pitchFamily="-72" charset="0"/>
                <a:cs typeface="Arial" pitchFamily="-72" charset="0"/>
              </a:rPr>
              <a:t>2013 District and Campus Coordinator Manual</a:t>
            </a:r>
          </a:p>
          <a:p>
            <a:pPr marL="776288" lvl="1" indent="-319088" fontAlgn="base">
              <a:spcBef>
                <a:spcPct val="0"/>
              </a:spcBef>
              <a:spcAft>
                <a:spcPct val="0"/>
              </a:spcAft>
              <a:buFont typeface="Arial" pitchFamily="-72" charset="0"/>
              <a:buChar char="•"/>
            </a:pPr>
            <a:r>
              <a:rPr lang="en-US" sz="1600" dirty="0" smtClean="0">
                <a:solidFill>
                  <a:srgbClr val="000000"/>
                </a:solidFill>
                <a:latin typeface="Arial" pitchFamily="-72" charset="0"/>
                <a:ea typeface="Arial" pitchFamily="-72" charset="0"/>
                <a:cs typeface="Arial" pitchFamily="-72" charset="0"/>
              </a:rPr>
              <a:t>District and Campus Coordinator Manual Resources webpage</a:t>
            </a:r>
          </a:p>
          <a:p>
            <a:pPr marL="776288" lvl="1" indent="-319088" fontAlgn="base">
              <a:spcBef>
                <a:spcPct val="0"/>
              </a:spcBef>
              <a:spcAft>
                <a:spcPct val="0"/>
              </a:spcAft>
              <a:buFont typeface="Arial" pitchFamily="-72" charset="0"/>
              <a:buChar char="•"/>
            </a:pPr>
            <a:r>
              <a:rPr lang="en-US" sz="1600" dirty="0" smtClean="0">
                <a:solidFill>
                  <a:srgbClr val="000000"/>
                </a:solidFill>
                <a:latin typeface="Arial" pitchFamily="-72" charset="0"/>
                <a:ea typeface="Arial" pitchFamily="-72" charset="0"/>
                <a:cs typeface="Arial" pitchFamily="-72" charset="0"/>
              </a:rPr>
              <a:t>STAAR Test Administrator Manuals </a:t>
            </a:r>
          </a:p>
          <a:p>
            <a:pPr marL="776288" lvl="1" indent="-319088" fontAlgn="base">
              <a:spcBef>
                <a:spcPct val="0"/>
              </a:spcBef>
              <a:spcAft>
                <a:spcPct val="0"/>
              </a:spcAft>
              <a:buFont typeface="Arial" pitchFamily="-72" charset="0"/>
              <a:buChar char="•"/>
            </a:pPr>
            <a:r>
              <a:rPr lang="en-US" sz="1600" dirty="0" smtClean="0">
                <a:solidFill>
                  <a:srgbClr val="000000"/>
                </a:solidFill>
                <a:latin typeface="Arial" pitchFamily="-72" charset="0"/>
                <a:ea typeface="Arial" pitchFamily="-72" charset="0"/>
                <a:cs typeface="Arial" pitchFamily="-72" charset="0"/>
              </a:rPr>
              <a:t>Accommodation Resources webpage</a:t>
            </a:r>
          </a:p>
          <a:p>
            <a:pPr fontAlgn="base">
              <a:spcBef>
                <a:spcPct val="0"/>
              </a:spcBef>
              <a:spcAft>
                <a:spcPct val="0"/>
              </a:spcAft>
              <a:buFont typeface="Wingdings" pitchFamily="-72" charset="2"/>
              <a:buNone/>
            </a:pPr>
            <a:endParaRPr lang="en-US" sz="1700" b="1" dirty="0">
              <a:solidFill>
                <a:srgbClr val="000000"/>
              </a:solidFill>
              <a:latin typeface="Lucida Grande" pitchFamily="-72" charset="0"/>
              <a:ea typeface="Arial" pitchFamily="-72" charset="0"/>
              <a:cs typeface="Arial" pitchFamily="-72" charset="0"/>
            </a:endParaRPr>
          </a:p>
        </p:txBody>
      </p:sp>
    </p:spTree>
    <p:extLst>
      <p:ext uri="{BB962C8B-B14F-4D97-AF65-F5344CB8AC3E}">
        <p14:creationId xmlns:p14="http://schemas.microsoft.com/office/powerpoint/2010/main" val="2914821600"/>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p:cNvSpPr>
          <p:nvPr/>
        </p:nvSpPr>
        <p:spPr bwMode="auto">
          <a:xfrm>
            <a:off x="467544" y="764704"/>
            <a:ext cx="8229600" cy="5181600"/>
          </a:xfrm>
          <a:prstGeom prst="rect">
            <a:avLst/>
          </a:prstGeom>
          <a:solidFill>
            <a:srgbClr val="FFDCB9"/>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marL="342900" indent="-342900">
              <a:spcBef>
                <a:spcPct val="20000"/>
              </a:spcBef>
              <a:buFont typeface="Arial" pitchFamily="34" charset="0"/>
              <a:buChar char="•"/>
              <a:defRPr/>
            </a:pPr>
            <a:endParaRPr lang="en-US" sz="3200">
              <a:solidFill>
                <a:prstClr val="black"/>
              </a:solidFill>
              <a:ea typeface="ＭＳ Ｐゴシック" pitchFamily="-72" charset="-128"/>
            </a:endParaRPr>
          </a:p>
        </p:txBody>
      </p:sp>
      <p:sp>
        <p:nvSpPr>
          <p:cNvPr id="14339" name="TextBox 7"/>
          <p:cNvSpPr txBox="1">
            <a:spLocks noChangeArrowheads="1"/>
          </p:cNvSpPr>
          <p:nvPr/>
        </p:nvSpPr>
        <p:spPr bwMode="auto">
          <a:xfrm>
            <a:off x="683568" y="908721"/>
            <a:ext cx="7776864" cy="1461939"/>
          </a:xfrm>
          <a:prstGeom prst="rect">
            <a:avLst/>
          </a:prstGeom>
          <a:noFill/>
          <a:ln w="9525">
            <a:noFill/>
            <a:miter lim="800000"/>
            <a:headEnd/>
            <a:tailEnd/>
          </a:ln>
        </p:spPr>
        <p:txBody>
          <a:bodyPr wrap="square">
            <a:prstTxWarp prst="textNoShape">
              <a:avLst/>
            </a:prstTxWarp>
            <a:spAutoFit/>
          </a:bodyPr>
          <a:lstStyle/>
          <a:p>
            <a:pPr marL="90488" algn="ctr" eaLnBrk="0" fontAlgn="base" hangingPunct="0">
              <a:spcBef>
                <a:spcPct val="0"/>
              </a:spcBef>
              <a:spcAft>
                <a:spcPct val="0"/>
              </a:spcAft>
            </a:pPr>
            <a:r>
              <a:rPr lang="en-US" sz="2800" dirty="0" smtClean="0">
                <a:solidFill>
                  <a:srgbClr val="F79646">
                    <a:lumMod val="50000"/>
                  </a:srgbClr>
                </a:solidFill>
                <a:latin typeface="Lucida Grande" pitchFamily="-72" charset="0"/>
                <a:ea typeface="Arial" pitchFamily="-72" charset="0"/>
                <a:cs typeface="Arial" pitchFamily="-72" charset="0"/>
              </a:rPr>
              <a:t>What procedures and materials are available to </a:t>
            </a:r>
            <a:r>
              <a:rPr lang="en-US" sz="2800" b="1" dirty="0" smtClean="0">
                <a:solidFill>
                  <a:srgbClr val="FF0000"/>
                </a:solidFill>
                <a:latin typeface="Lucida Grande" pitchFamily="-72" charset="0"/>
                <a:ea typeface="Arial" pitchFamily="-72" charset="0"/>
                <a:cs typeface="Arial" pitchFamily="-72" charset="0"/>
              </a:rPr>
              <a:t>ALL</a:t>
            </a:r>
            <a:r>
              <a:rPr lang="en-US" sz="2800" dirty="0" smtClean="0">
                <a:solidFill>
                  <a:srgbClr val="F79646">
                    <a:lumMod val="50000"/>
                  </a:srgbClr>
                </a:solidFill>
                <a:latin typeface="Lucida Grande" pitchFamily="-72" charset="0"/>
                <a:ea typeface="Arial" pitchFamily="-72" charset="0"/>
                <a:cs typeface="Arial" pitchFamily="-72" charset="0"/>
              </a:rPr>
              <a:t> students?</a:t>
            </a:r>
          </a:p>
          <a:p>
            <a:pPr fontAlgn="base">
              <a:spcBef>
                <a:spcPct val="0"/>
              </a:spcBef>
              <a:spcAft>
                <a:spcPct val="0"/>
              </a:spcAft>
              <a:buFont typeface="Wingdings" pitchFamily="-72" charset="2"/>
              <a:buNone/>
            </a:pPr>
            <a:r>
              <a:rPr lang="en-US" sz="800" b="1" dirty="0" smtClean="0">
                <a:solidFill>
                  <a:srgbClr val="000000"/>
                </a:solidFill>
                <a:latin typeface="Lucida Grande" pitchFamily="-72" charset="0"/>
                <a:ea typeface="Arial" pitchFamily="-72" charset="0"/>
                <a:cs typeface="Arial" pitchFamily="-72" charset="0"/>
              </a:rPr>
              <a:t> </a:t>
            </a:r>
          </a:p>
          <a:p>
            <a:pPr fontAlgn="base">
              <a:spcBef>
                <a:spcPct val="0"/>
              </a:spcBef>
              <a:spcAft>
                <a:spcPct val="0"/>
              </a:spcAft>
              <a:buFont typeface="Wingdings" pitchFamily="-72" charset="2"/>
              <a:buNone/>
            </a:pPr>
            <a:endParaRPr lang="en-US" sz="800" b="1" dirty="0">
              <a:solidFill>
                <a:srgbClr val="000000"/>
              </a:solidFill>
              <a:latin typeface="Lucida Grande" pitchFamily="-72" charset="0"/>
              <a:ea typeface="Arial" pitchFamily="-72" charset="0"/>
              <a:cs typeface="Arial" pitchFamily="-72" charset="0"/>
            </a:endParaRPr>
          </a:p>
          <a:p>
            <a:pPr fontAlgn="base">
              <a:spcBef>
                <a:spcPct val="0"/>
              </a:spcBef>
              <a:spcAft>
                <a:spcPct val="0"/>
              </a:spcAft>
              <a:buFont typeface="Wingdings" pitchFamily="-72" charset="2"/>
              <a:buNone/>
            </a:pPr>
            <a:endParaRPr lang="en-US" sz="1700" b="1" dirty="0">
              <a:solidFill>
                <a:srgbClr val="000000"/>
              </a:solidFill>
              <a:latin typeface="Lucida Grande" pitchFamily="-72" charset="0"/>
              <a:ea typeface="Arial" pitchFamily="-72" charset="0"/>
              <a:cs typeface="Arial" pitchFamily="-72" charset="0"/>
            </a:endParaRPr>
          </a:p>
        </p:txBody>
      </p:sp>
      <p:sp>
        <p:nvSpPr>
          <p:cNvPr id="4" name="Content Placeholder 7"/>
          <p:cNvSpPr txBox="1">
            <a:spLocks/>
          </p:cNvSpPr>
          <p:nvPr/>
        </p:nvSpPr>
        <p:spPr>
          <a:xfrm>
            <a:off x="467544" y="1844824"/>
            <a:ext cx="4038600" cy="4251176"/>
          </a:xfrm>
          <a:prstGeom prst="rect">
            <a:avLst/>
          </a:prstGeom>
        </p:spPr>
        <p:txBody>
          <a:bodyPr>
            <a:noAutofit/>
          </a:bodyPr>
          <a:lstStyle/>
          <a:p>
            <a:pPr marL="514350" indent="-514350" eaLnBrk="0" fontAlgn="base" hangingPunct="0">
              <a:spcBef>
                <a:spcPct val="20000"/>
              </a:spcBef>
              <a:spcAft>
                <a:spcPct val="0"/>
              </a:spcAft>
              <a:buFont typeface="+mj-lt"/>
              <a:buAutoNum type="arabicPeriod"/>
              <a:defRPr/>
            </a:pPr>
            <a:r>
              <a:rPr lang="en-US" dirty="0" smtClean="0">
                <a:solidFill>
                  <a:prstClr val="black"/>
                </a:solidFill>
                <a:latin typeface="Arial" pitchFamily="34" charset="0"/>
                <a:ea typeface="ＭＳ Ｐゴシック" pitchFamily="-72" charset="-128"/>
                <a:cs typeface="Arial" pitchFamily="34" charset="0"/>
              </a:rPr>
              <a:t>Preferential seating</a:t>
            </a:r>
          </a:p>
          <a:p>
            <a:pPr marL="514350" indent="-514350" eaLnBrk="0" fontAlgn="base" hangingPunct="0">
              <a:spcBef>
                <a:spcPct val="20000"/>
              </a:spcBef>
              <a:spcAft>
                <a:spcPct val="0"/>
              </a:spcAft>
              <a:buFont typeface="+mj-lt"/>
              <a:buAutoNum type="arabicPeriod"/>
              <a:defRPr/>
            </a:pPr>
            <a:endParaRPr lang="en-US" sz="700" dirty="0" smtClean="0">
              <a:solidFill>
                <a:prstClr val="black"/>
              </a:solidFill>
              <a:latin typeface="Arial" pitchFamily="34" charset="0"/>
              <a:ea typeface="ＭＳ Ｐゴシック" pitchFamily="-72" charset="-128"/>
              <a:cs typeface="Arial" pitchFamily="34" charset="0"/>
            </a:endParaRPr>
          </a:p>
          <a:p>
            <a:pPr marL="514350" indent="-514350" eaLnBrk="0" fontAlgn="base" hangingPunct="0">
              <a:spcBef>
                <a:spcPct val="20000"/>
              </a:spcBef>
              <a:spcAft>
                <a:spcPct val="0"/>
              </a:spcAft>
              <a:buFont typeface="+mj-lt"/>
              <a:buAutoNum type="arabicPeriod"/>
              <a:defRPr/>
            </a:pPr>
            <a:r>
              <a:rPr lang="en-US" dirty="0" smtClean="0">
                <a:solidFill>
                  <a:prstClr val="black"/>
                </a:solidFill>
                <a:latin typeface="Arial" pitchFamily="34" charset="0"/>
                <a:ea typeface="ＭＳ Ｐゴシック" pitchFamily="-72" charset="-128"/>
                <a:cs typeface="Arial" pitchFamily="34" charset="0"/>
              </a:rPr>
              <a:t>Special lighting conditions</a:t>
            </a:r>
          </a:p>
          <a:p>
            <a:pPr marL="514350" indent="-514350" eaLnBrk="0" fontAlgn="base" hangingPunct="0">
              <a:spcBef>
                <a:spcPct val="20000"/>
              </a:spcBef>
              <a:spcAft>
                <a:spcPct val="0"/>
              </a:spcAft>
              <a:buFont typeface="+mj-lt"/>
              <a:buAutoNum type="arabicPeriod"/>
              <a:defRPr/>
            </a:pPr>
            <a:endParaRPr lang="en-US" sz="700" dirty="0" smtClean="0">
              <a:solidFill>
                <a:prstClr val="black"/>
              </a:solidFill>
              <a:latin typeface="Arial" pitchFamily="34" charset="0"/>
              <a:ea typeface="ＭＳ Ｐゴシック" pitchFamily="-72" charset="-128"/>
              <a:cs typeface="Arial" pitchFamily="34" charset="0"/>
            </a:endParaRPr>
          </a:p>
          <a:p>
            <a:pPr marL="514350" indent="-514350" eaLnBrk="0" fontAlgn="base" hangingPunct="0">
              <a:spcBef>
                <a:spcPct val="20000"/>
              </a:spcBef>
              <a:spcAft>
                <a:spcPct val="0"/>
              </a:spcAft>
              <a:buFont typeface="+mj-lt"/>
              <a:buAutoNum type="arabicPeriod"/>
              <a:defRPr/>
            </a:pPr>
            <a:r>
              <a:rPr lang="en-US" dirty="0" smtClean="0">
                <a:solidFill>
                  <a:prstClr val="black"/>
                </a:solidFill>
                <a:latin typeface="Arial" pitchFamily="34" charset="0"/>
                <a:ea typeface="ＭＳ Ｐゴシック" pitchFamily="-72" charset="-128"/>
                <a:cs typeface="Arial" pitchFamily="34" charset="0"/>
              </a:rPr>
              <a:t>Signing or translating test administration directions</a:t>
            </a:r>
          </a:p>
          <a:p>
            <a:pPr marL="514350" indent="-514350" eaLnBrk="0" fontAlgn="base" hangingPunct="0">
              <a:spcBef>
                <a:spcPct val="20000"/>
              </a:spcBef>
              <a:spcAft>
                <a:spcPct val="0"/>
              </a:spcAft>
              <a:buFont typeface="+mj-lt"/>
              <a:buAutoNum type="arabicPeriod"/>
              <a:defRPr/>
            </a:pPr>
            <a:endParaRPr lang="en-US" sz="800" dirty="0" smtClean="0">
              <a:solidFill>
                <a:prstClr val="black"/>
              </a:solidFill>
              <a:latin typeface="Arial" pitchFamily="34" charset="0"/>
              <a:ea typeface="ＭＳ Ｐゴシック" pitchFamily="-72" charset="-128"/>
              <a:cs typeface="Arial" pitchFamily="34" charset="0"/>
            </a:endParaRPr>
          </a:p>
          <a:p>
            <a:pPr marL="514350" indent="-514350" eaLnBrk="0" fontAlgn="base" hangingPunct="0">
              <a:spcBef>
                <a:spcPct val="20000"/>
              </a:spcBef>
              <a:spcAft>
                <a:spcPct val="0"/>
              </a:spcAft>
              <a:buFont typeface="+mj-lt"/>
              <a:buAutoNum type="arabicPeriod"/>
              <a:defRPr/>
            </a:pPr>
            <a:r>
              <a:rPr lang="en-US" dirty="0" smtClean="0">
                <a:solidFill>
                  <a:prstClr val="black"/>
                </a:solidFill>
                <a:latin typeface="Arial" pitchFamily="34" charset="0"/>
                <a:ea typeface="ＭＳ Ｐゴシック" pitchFamily="-72" charset="-128"/>
                <a:cs typeface="Arial" pitchFamily="34" charset="0"/>
              </a:rPr>
              <a:t>Reading the test aloud to self</a:t>
            </a:r>
          </a:p>
          <a:p>
            <a:pPr marL="514350" indent="-514350" eaLnBrk="0" fontAlgn="base" hangingPunct="0">
              <a:spcBef>
                <a:spcPct val="20000"/>
              </a:spcBef>
              <a:spcAft>
                <a:spcPct val="0"/>
              </a:spcAft>
              <a:buFont typeface="+mj-lt"/>
              <a:buAutoNum type="arabicPeriod"/>
              <a:defRPr/>
            </a:pPr>
            <a:endParaRPr lang="en-US" sz="700" dirty="0" smtClean="0">
              <a:solidFill>
                <a:prstClr val="black"/>
              </a:solidFill>
              <a:latin typeface="Arial" pitchFamily="34" charset="0"/>
              <a:ea typeface="ＭＳ Ｐゴシック" pitchFamily="-72" charset="-128"/>
              <a:cs typeface="Arial" pitchFamily="34" charset="0"/>
            </a:endParaRPr>
          </a:p>
          <a:p>
            <a:pPr marL="514350" indent="-514350" eaLnBrk="0" fontAlgn="base" hangingPunct="0">
              <a:spcBef>
                <a:spcPct val="20000"/>
              </a:spcBef>
              <a:spcAft>
                <a:spcPct val="0"/>
              </a:spcAft>
              <a:buFont typeface="+mj-lt"/>
              <a:buAutoNum type="arabicPeriod"/>
              <a:defRPr/>
            </a:pPr>
            <a:r>
              <a:rPr lang="en-US" dirty="0" smtClean="0">
                <a:solidFill>
                  <a:prstClr val="black"/>
                </a:solidFill>
                <a:latin typeface="Arial" pitchFamily="34" charset="0"/>
                <a:ea typeface="ＭＳ Ｐゴシック" pitchFamily="-72" charset="-128"/>
                <a:cs typeface="Arial" pitchFamily="34" charset="0"/>
              </a:rPr>
              <a:t>Reading aloud or signing the personal narrative, expository, literary, or persuasive writing prompt</a:t>
            </a:r>
          </a:p>
          <a:p>
            <a:pPr eaLnBrk="0" fontAlgn="base" hangingPunct="0">
              <a:spcBef>
                <a:spcPct val="20000"/>
              </a:spcBef>
              <a:spcAft>
                <a:spcPct val="0"/>
              </a:spcAft>
              <a:defRPr/>
            </a:pPr>
            <a:endParaRPr lang="en-US" dirty="0" smtClean="0">
              <a:solidFill>
                <a:prstClr val="black"/>
              </a:solidFill>
              <a:latin typeface="Arial" pitchFamily="34" charset="0"/>
              <a:ea typeface="ＭＳ Ｐゴシック" pitchFamily="-72" charset="-128"/>
              <a:cs typeface="Arial" pitchFamily="34" charset="0"/>
            </a:endParaRPr>
          </a:p>
          <a:p>
            <a:pPr eaLnBrk="0" fontAlgn="base" hangingPunct="0">
              <a:spcBef>
                <a:spcPct val="20000"/>
              </a:spcBef>
              <a:spcAft>
                <a:spcPct val="0"/>
              </a:spcAft>
              <a:defRPr/>
            </a:pPr>
            <a:r>
              <a:rPr lang="en-US" dirty="0">
                <a:solidFill>
                  <a:prstClr val="black"/>
                </a:solidFill>
                <a:latin typeface="Arial" pitchFamily="34" charset="0"/>
                <a:ea typeface="ＭＳ Ｐゴシック" pitchFamily="-72" charset="-128"/>
                <a:cs typeface="Arial" pitchFamily="34" charset="0"/>
              </a:rPr>
              <a:t> </a:t>
            </a:r>
            <a:r>
              <a:rPr lang="en-US" dirty="0" smtClean="0">
                <a:solidFill>
                  <a:prstClr val="black"/>
                </a:solidFill>
                <a:latin typeface="Arial" pitchFamily="34" charset="0"/>
                <a:ea typeface="ＭＳ Ｐゴシック" pitchFamily="-72" charset="-128"/>
                <a:cs typeface="Arial" pitchFamily="34" charset="0"/>
              </a:rPr>
              <a:t>            </a:t>
            </a:r>
            <a:r>
              <a:rPr lang="en-US" sz="3200" b="1" dirty="0" smtClean="0">
                <a:solidFill>
                  <a:srgbClr val="FF0000"/>
                </a:solidFill>
                <a:latin typeface="Arial" pitchFamily="34" charset="0"/>
                <a:ea typeface="ＭＳ Ｐゴシック" pitchFamily="-72" charset="-128"/>
                <a:cs typeface="Arial" pitchFamily="34" charset="0"/>
              </a:rPr>
              <a:t>Handout</a:t>
            </a:r>
          </a:p>
        </p:txBody>
      </p:sp>
      <p:sp>
        <p:nvSpPr>
          <p:cNvPr id="5" name="Content Placeholder 8"/>
          <p:cNvSpPr txBox="1">
            <a:spLocks/>
          </p:cNvSpPr>
          <p:nvPr/>
        </p:nvSpPr>
        <p:spPr>
          <a:xfrm>
            <a:off x="4644008" y="1844824"/>
            <a:ext cx="4038600" cy="4065315"/>
          </a:xfrm>
          <a:prstGeom prst="rect">
            <a:avLst/>
          </a:prstGeom>
        </p:spPr>
        <p:txBody>
          <a:bodyPr>
            <a:noAutofit/>
          </a:bodyPr>
          <a:lstStyle/>
          <a:p>
            <a:pPr marL="514350" indent="-514350" eaLnBrk="0" fontAlgn="base" hangingPunct="0">
              <a:spcBef>
                <a:spcPct val="20000"/>
              </a:spcBef>
              <a:spcAft>
                <a:spcPct val="0"/>
              </a:spcAft>
              <a:buFont typeface="Arial" pitchFamily="-72" charset="0"/>
              <a:buAutoNum type="arabicPeriod" startAt="6"/>
              <a:defRPr/>
            </a:pPr>
            <a:r>
              <a:rPr lang="en-US" dirty="0" smtClean="0">
                <a:solidFill>
                  <a:prstClr val="black"/>
                </a:solidFill>
                <a:latin typeface="Arial" pitchFamily="34" charset="0"/>
                <a:ea typeface="ＭＳ Ｐゴシック" pitchFamily="-72" charset="-128"/>
                <a:cs typeface="Arial" pitchFamily="34" charset="0"/>
              </a:rPr>
              <a:t>Reading assistance on the </a:t>
            </a:r>
          </a:p>
          <a:p>
            <a:pPr marL="514350" indent="-514350" eaLnBrk="0" fontAlgn="base" hangingPunct="0">
              <a:spcBef>
                <a:spcPct val="20000"/>
              </a:spcBef>
              <a:spcAft>
                <a:spcPct val="0"/>
              </a:spcAft>
              <a:defRPr/>
            </a:pPr>
            <a:r>
              <a:rPr lang="en-US" dirty="0" smtClean="0">
                <a:solidFill>
                  <a:prstClr val="black"/>
                </a:solidFill>
                <a:latin typeface="Arial" pitchFamily="34" charset="0"/>
                <a:ea typeface="ＭＳ Ｐゴシック" pitchFamily="-72" charset="-128"/>
                <a:cs typeface="Arial" pitchFamily="34" charset="0"/>
              </a:rPr>
              <a:t>	grade 3 mathematics test</a:t>
            </a:r>
          </a:p>
          <a:p>
            <a:pPr marL="514350" indent="-514350" eaLnBrk="0" fontAlgn="base" hangingPunct="0">
              <a:spcBef>
                <a:spcPct val="20000"/>
              </a:spcBef>
              <a:spcAft>
                <a:spcPct val="0"/>
              </a:spcAft>
              <a:defRPr/>
            </a:pPr>
            <a:endParaRPr lang="en-US" sz="700" dirty="0" smtClean="0">
              <a:solidFill>
                <a:prstClr val="black"/>
              </a:solidFill>
              <a:latin typeface="Arial" pitchFamily="34" charset="0"/>
              <a:ea typeface="ＭＳ Ｐゴシック" pitchFamily="-72" charset="-128"/>
              <a:cs typeface="Arial" pitchFamily="34" charset="0"/>
            </a:endParaRPr>
          </a:p>
          <a:p>
            <a:pPr marL="514350" indent="-514350" eaLnBrk="0" fontAlgn="base" hangingPunct="0">
              <a:spcBef>
                <a:spcPct val="20000"/>
              </a:spcBef>
              <a:spcAft>
                <a:spcPct val="0"/>
              </a:spcAft>
              <a:buFont typeface="Arial" pitchFamily="-72" charset="0"/>
              <a:buAutoNum type="arabicPeriod" startAt="7"/>
              <a:defRPr/>
            </a:pPr>
            <a:r>
              <a:rPr lang="en-US" dirty="0" smtClean="0">
                <a:solidFill>
                  <a:prstClr val="black"/>
                </a:solidFill>
                <a:latin typeface="Arial" pitchFamily="34" charset="0"/>
                <a:ea typeface="ＭＳ Ｐゴシック" pitchFamily="-72" charset="-128"/>
                <a:cs typeface="Arial" pitchFamily="34" charset="0"/>
              </a:rPr>
              <a:t>Scratch paper or other material to use as workspace</a:t>
            </a:r>
          </a:p>
          <a:p>
            <a:pPr marL="514350" indent="-514350" eaLnBrk="0" fontAlgn="base" hangingPunct="0">
              <a:spcBef>
                <a:spcPct val="20000"/>
              </a:spcBef>
              <a:spcAft>
                <a:spcPct val="0"/>
              </a:spcAft>
              <a:buFont typeface="Arial" pitchFamily="-72" charset="0"/>
              <a:buAutoNum type="arabicPeriod" startAt="7"/>
              <a:defRPr/>
            </a:pPr>
            <a:endParaRPr lang="en-US" sz="700" dirty="0" smtClean="0">
              <a:solidFill>
                <a:prstClr val="black"/>
              </a:solidFill>
              <a:latin typeface="Arial" pitchFamily="34" charset="0"/>
              <a:ea typeface="ＭＳ Ｐゴシック" pitchFamily="-72" charset="-128"/>
              <a:cs typeface="Arial" pitchFamily="34" charset="0"/>
            </a:endParaRPr>
          </a:p>
          <a:p>
            <a:pPr marL="514350" indent="-514350" eaLnBrk="0" fontAlgn="base" hangingPunct="0">
              <a:spcBef>
                <a:spcPct val="20000"/>
              </a:spcBef>
              <a:spcAft>
                <a:spcPct val="0"/>
              </a:spcAft>
              <a:buFont typeface="Arial" pitchFamily="-72" charset="0"/>
              <a:buAutoNum type="arabicPeriod" startAt="7"/>
              <a:defRPr/>
            </a:pPr>
            <a:r>
              <a:rPr lang="en-US" dirty="0" smtClean="0">
                <a:solidFill>
                  <a:prstClr val="black"/>
                </a:solidFill>
                <a:latin typeface="Arial" pitchFamily="34" charset="0"/>
                <a:ea typeface="ＭＳ Ｐゴシック" pitchFamily="-72" charset="-128"/>
                <a:cs typeface="Arial" pitchFamily="34" charset="0"/>
              </a:rPr>
              <a:t>Minimizing distractions</a:t>
            </a:r>
          </a:p>
          <a:p>
            <a:pPr marL="514350" indent="-514350" eaLnBrk="0" fontAlgn="base" hangingPunct="0">
              <a:spcBef>
                <a:spcPct val="20000"/>
              </a:spcBef>
              <a:spcAft>
                <a:spcPct val="0"/>
              </a:spcAft>
              <a:buFont typeface="Arial" pitchFamily="-72" charset="0"/>
              <a:buAutoNum type="arabicPeriod" startAt="7"/>
              <a:defRPr/>
            </a:pPr>
            <a:endParaRPr lang="en-US" sz="700" dirty="0" smtClean="0">
              <a:solidFill>
                <a:prstClr val="black"/>
              </a:solidFill>
              <a:latin typeface="Arial" pitchFamily="34" charset="0"/>
              <a:ea typeface="ＭＳ Ｐゴシック" pitchFamily="-72" charset="-128"/>
              <a:cs typeface="Arial" pitchFamily="34" charset="0"/>
            </a:endParaRPr>
          </a:p>
          <a:p>
            <a:pPr marL="514350" indent="-514350" eaLnBrk="0" fontAlgn="base" hangingPunct="0">
              <a:spcBef>
                <a:spcPct val="20000"/>
              </a:spcBef>
              <a:spcAft>
                <a:spcPct val="0"/>
              </a:spcAft>
              <a:buFont typeface="Arial" pitchFamily="-72" charset="0"/>
              <a:buAutoNum type="arabicPeriod" startAt="7"/>
              <a:defRPr/>
            </a:pPr>
            <a:r>
              <a:rPr lang="en-US" dirty="0" smtClean="0">
                <a:solidFill>
                  <a:prstClr val="black"/>
                </a:solidFill>
                <a:latin typeface="Arial" pitchFamily="34" charset="0"/>
                <a:ea typeface="ＭＳ Ｐゴシック" pitchFamily="-72" charset="-128"/>
                <a:cs typeface="Arial" pitchFamily="34" charset="0"/>
              </a:rPr>
              <a:t>Colored overlays</a:t>
            </a:r>
          </a:p>
          <a:p>
            <a:pPr marL="514350" indent="-514350" eaLnBrk="0" fontAlgn="base" hangingPunct="0">
              <a:spcBef>
                <a:spcPct val="20000"/>
              </a:spcBef>
              <a:spcAft>
                <a:spcPct val="0"/>
              </a:spcAft>
              <a:buFont typeface="Arial" pitchFamily="-72" charset="0"/>
              <a:buAutoNum type="arabicPeriod" startAt="7"/>
              <a:defRPr/>
            </a:pPr>
            <a:endParaRPr lang="en-US" sz="700" dirty="0" smtClean="0">
              <a:solidFill>
                <a:prstClr val="black"/>
              </a:solidFill>
              <a:latin typeface="Arial" pitchFamily="34" charset="0"/>
              <a:ea typeface="ＭＳ Ｐゴシック" pitchFamily="-72" charset="-128"/>
              <a:cs typeface="Arial" pitchFamily="34" charset="0"/>
            </a:endParaRPr>
          </a:p>
          <a:p>
            <a:pPr marL="514350" indent="-514350" eaLnBrk="0" fontAlgn="base" hangingPunct="0">
              <a:spcBef>
                <a:spcPct val="20000"/>
              </a:spcBef>
              <a:spcAft>
                <a:spcPct val="0"/>
              </a:spcAft>
              <a:buFont typeface="Arial" pitchFamily="-72" charset="0"/>
              <a:buAutoNum type="arabicPeriod" startAt="7"/>
              <a:defRPr/>
            </a:pPr>
            <a:r>
              <a:rPr lang="en-US" dirty="0" smtClean="0">
                <a:solidFill>
                  <a:prstClr val="black"/>
                </a:solidFill>
                <a:latin typeface="Arial" pitchFamily="34" charset="0"/>
                <a:ea typeface="ＭＳ Ｐゴシック" pitchFamily="-72" charset="-128"/>
                <a:cs typeface="Arial" pitchFamily="34" charset="0"/>
              </a:rPr>
              <a:t>Magnifying devices</a:t>
            </a:r>
          </a:p>
          <a:p>
            <a:pPr marL="514350" indent="-514350" eaLnBrk="0" fontAlgn="base" hangingPunct="0">
              <a:spcBef>
                <a:spcPct val="20000"/>
              </a:spcBef>
              <a:spcAft>
                <a:spcPct val="0"/>
              </a:spcAft>
              <a:buFont typeface="Arial" pitchFamily="-72" charset="0"/>
              <a:buAutoNum type="arabicPeriod" startAt="7"/>
              <a:defRPr/>
            </a:pPr>
            <a:endParaRPr lang="en-US" sz="700" dirty="0" smtClean="0">
              <a:solidFill>
                <a:prstClr val="black"/>
              </a:solidFill>
              <a:latin typeface="Arial" pitchFamily="34" charset="0"/>
              <a:ea typeface="ＭＳ Ｐゴシック" pitchFamily="-72" charset="-128"/>
              <a:cs typeface="Arial" pitchFamily="34" charset="0"/>
            </a:endParaRPr>
          </a:p>
          <a:p>
            <a:pPr marL="514350" indent="-514350" eaLnBrk="0" fontAlgn="base" hangingPunct="0">
              <a:spcBef>
                <a:spcPct val="20000"/>
              </a:spcBef>
              <a:spcAft>
                <a:spcPct val="0"/>
              </a:spcAft>
              <a:buFont typeface="Arial" pitchFamily="-72" charset="0"/>
              <a:buAutoNum type="arabicPeriod" startAt="7"/>
              <a:defRPr/>
            </a:pPr>
            <a:r>
              <a:rPr lang="en-US" dirty="0" smtClean="0">
                <a:solidFill>
                  <a:prstClr val="black"/>
                </a:solidFill>
                <a:latin typeface="Arial" pitchFamily="34" charset="0"/>
                <a:ea typeface="ＭＳ Ｐゴシック" pitchFamily="-72" charset="-128"/>
                <a:cs typeface="Arial" pitchFamily="34" charset="0"/>
              </a:rPr>
              <a:t>Blank place markers</a:t>
            </a:r>
          </a:p>
          <a:p>
            <a:pPr marL="514350" indent="-514350" eaLnBrk="0" fontAlgn="base" hangingPunct="0">
              <a:spcBef>
                <a:spcPct val="20000"/>
              </a:spcBef>
              <a:spcAft>
                <a:spcPct val="0"/>
              </a:spcAft>
              <a:buFont typeface="Arial" pitchFamily="-72" charset="0"/>
              <a:buAutoNum type="arabicPeriod" startAt="7"/>
              <a:defRPr/>
            </a:pPr>
            <a:endParaRPr lang="en-US" sz="600" dirty="0" smtClean="0">
              <a:solidFill>
                <a:prstClr val="black"/>
              </a:solidFill>
              <a:latin typeface="Arial" pitchFamily="34" charset="0"/>
              <a:ea typeface="ＭＳ Ｐゴシック" pitchFamily="-72" charset="-128"/>
              <a:cs typeface="Arial" pitchFamily="34" charset="0"/>
            </a:endParaRPr>
          </a:p>
          <a:p>
            <a:pPr marL="514350" indent="-514350" eaLnBrk="0" fontAlgn="base" hangingPunct="0">
              <a:spcBef>
                <a:spcPct val="20000"/>
              </a:spcBef>
              <a:spcAft>
                <a:spcPct val="0"/>
              </a:spcAft>
              <a:buFont typeface="Arial" pitchFamily="-72" charset="0"/>
              <a:buAutoNum type="arabicPeriod" startAt="7"/>
              <a:defRPr/>
            </a:pPr>
            <a:r>
              <a:rPr lang="en-US" dirty="0" smtClean="0">
                <a:solidFill>
                  <a:prstClr val="black"/>
                </a:solidFill>
                <a:latin typeface="Arial" pitchFamily="34" charset="0"/>
                <a:ea typeface="ＭＳ Ｐゴシック" pitchFamily="-72" charset="-128"/>
                <a:cs typeface="Arial" pitchFamily="34" charset="0"/>
              </a:rPr>
              <a:t>Highlighters, colored pencils, or crayons</a:t>
            </a:r>
            <a:endParaRPr lang="en-US" dirty="0">
              <a:solidFill>
                <a:prstClr val="black"/>
              </a:solidFill>
              <a:latin typeface="Arial" pitchFamily="34" charset="0"/>
              <a:ea typeface="ＭＳ Ｐゴシック" pitchFamily="-72" charset="-128"/>
              <a:cs typeface="Arial" pitchFamily="34" charset="0"/>
            </a:endParaRPr>
          </a:p>
        </p:txBody>
      </p:sp>
      <p:sp>
        <p:nvSpPr>
          <p:cNvPr id="6" name="TextBox 5"/>
          <p:cNvSpPr txBox="1"/>
          <p:nvPr/>
        </p:nvSpPr>
        <p:spPr>
          <a:xfrm>
            <a:off x="3347864" y="116632"/>
            <a:ext cx="3281536" cy="338554"/>
          </a:xfrm>
          <a:prstGeom prst="rect">
            <a:avLst/>
          </a:prstGeom>
          <a:noFill/>
        </p:spPr>
        <p:txBody>
          <a:bodyPr wrap="square" rtlCol="0">
            <a:spAutoFit/>
          </a:bodyPr>
          <a:lstStyle/>
          <a:p>
            <a:pPr algn="r" fontAlgn="base">
              <a:spcBef>
                <a:spcPct val="0"/>
              </a:spcBef>
              <a:spcAft>
                <a:spcPct val="0"/>
              </a:spcAft>
            </a:pPr>
            <a:r>
              <a:rPr lang="en-US" sz="1600" b="1" dirty="0" smtClean="0">
                <a:solidFill>
                  <a:prstClr val="black"/>
                </a:solidFill>
                <a:latin typeface="Arial" pitchFamily="-72" charset="0"/>
                <a:ea typeface="ＭＳ Ｐゴシック" pitchFamily="-72" charset="-128"/>
              </a:rPr>
              <a:t> </a:t>
            </a:r>
            <a:endParaRPr lang="en-US" sz="1600" b="1" dirty="0">
              <a:solidFill>
                <a:prstClr val="black"/>
              </a:solidFill>
              <a:latin typeface="Arial" pitchFamily="-72" charset="0"/>
              <a:ea typeface="ＭＳ Ｐゴシック" pitchFamily="-72" charset="-128"/>
            </a:endParaRPr>
          </a:p>
        </p:txBody>
      </p:sp>
    </p:spTree>
    <p:extLst>
      <p:ext uri="{BB962C8B-B14F-4D97-AF65-F5344CB8AC3E}">
        <p14:creationId xmlns:p14="http://schemas.microsoft.com/office/powerpoint/2010/main" val="2226048082"/>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a:spLocks/>
          </p:cNvSpPr>
          <p:nvPr/>
        </p:nvSpPr>
        <p:spPr bwMode="auto">
          <a:xfrm>
            <a:off x="457200" y="692696"/>
            <a:ext cx="8229600" cy="5472608"/>
          </a:xfrm>
          <a:prstGeom prst="rect">
            <a:avLst/>
          </a:prstGeom>
          <a:solidFill>
            <a:srgbClr val="DDD9C3"/>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marL="342900" indent="-342900">
              <a:spcBef>
                <a:spcPct val="20000"/>
              </a:spcBef>
              <a:buFont typeface="Arial" pitchFamily="34" charset="0"/>
              <a:buChar char="•"/>
              <a:defRPr/>
            </a:pPr>
            <a:endParaRPr lang="en-US" sz="3200" dirty="0">
              <a:solidFill>
                <a:prstClr val="black"/>
              </a:solidFill>
              <a:ea typeface="ＭＳ Ｐゴシック" pitchFamily="-72" charset="-128"/>
            </a:endParaRPr>
          </a:p>
        </p:txBody>
      </p:sp>
      <p:sp>
        <p:nvSpPr>
          <p:cNvPr id="2" name="Title 10"/>
          <p:cNvSpPr txBox="1">
            <a:spLocks/>
          </p:cNvSpPr>
          <p:nvPr/>
        </p:nvSpPr>
        <p:spPr>
          <a:xfrm>
            <a:off x="899592" y="670520"/>
            <a:ext cx="7242175" cy="685800"/>
          </a:xfrm>
          <a:prstGeom prst="rect">
            <a:avLst/>
          </a:prstGeom>
        </p:spPr>
        <p:txBody>
          <a:bodyPr/>
          <a:lstStyle/>
          <a:p>
            <a:pPr algn="ctr" fontAlgn="base">
              <a:spcBef>
                <a:spcPct val="0"/>
              </a:spcBef>
              <a:spcAft>
                <a:spcPct val="0"/>
              </a:spcAft>
              <a:defRPr/>
            </a:pPr>
            <a:r>
              <a:rPr lang="en-US" sz="3200" b="1" dirty="0" smtClean="0">
                <a:solidFill>
                  <a:prstClr val="black"/>
                </a:solidFill>
                <a:latin typeface="Arial" pitchFamily="34" charset="0"/>
                <a:ea typeface="ＭＳ Ｐゴシック" pitchFamily="-72" charset="-128"/>
                <a:cs typeface="Arial" pitchFamily="34" charset="0"/>
                <a:hlinkClick r:id="rId2"/>
              </a:rPr>
              <a:t>http://www.tea.state.tx.us/student.</a:t>
            </a:r>
            <a:br>
              <a:rPr lang="en-US" sz="3200" b="1" dirty="0" smtClean="0">
                <a:solidFill>
                  <a:prstClr val="black"/>
                </a:solidFill>
                <a:latin typeface="Arial" pitchFamily="34" charset="0"/>
                <a:ea typeface="ＭＳ Ｐゴシック" pitchFamily="-72" charset="-128"/>
                <a:cs typeface="Arial" pitchFamily="34" charset="0"/>
                <a:hlinkClick r:id="rId2"/>
              </a:rPr>
            </a:br>
            <a:r>
              <a:rPr lang="en-US" sz="3200" b="1" dirty="0" smtClean="0">
                <a:solidFill>
                  <a:prstClr val="black"/>
                </a:solidFill>
                <a:latin typeface="Arial" pitchFamily="34" charset="0"/>
                <a:ea typeface="ＭＳ Ｐゴシック" pitchFamily="-72" charset="-128"/>
                <a:cs typeface="Arial" pitchFamily="34" charset="0"/>
                <a:hlinkClick r:id="rId2"/>
              </a:rPr>
              <a:t>assessment/accommodations/</a:t>
            </a:r>
            <a:endParaRPr lang="en-US" sz="3200" b="1" dirty="0" smtClean="0">
              <a:solidFill>
                <a:prstClr val="black"/>
              </a:solidFill>
              <a:latin typeface="Arial" pitchFamily="34" charset="0"/>
              <a:ea typeface="ＭＳ Ｐゴシック" pitchFamily="-72" charset="-128"/>
              <a:cs typeface="Arial" pitchFamily="34" charset="0"/>
            </a:endParaRPr>
          </a:p>
        </p:txBody>
      </p:sp>
      <p:pic>
        <p:nvPicPr>
          <p:cNvPr id="3" name="Picture 2" descr="screen shot of webpage with link to resources for accommodations for students with disabilities circled"/>
          <p:cNvPicPr>
            <a:picLocks noChangeAspect="1" noChangeArrowheads="1"/>
          </p:cNvPicPr>
          <p:nvPr/>
        </p:nvPicPr>
        <p:blipFill>
          <a:blip r:embed="rId3" cstate="print"/>
          <a:srcRect/>
          <a:stretch>
            <a:fillRect/>
          </a:stretch>
        </p:blipFill>
        <p:spPr>
          <a:xfrm>
            <a:off x="899592" y="1772816"/>
            <a:ext cx="7344816" cy="4320480"/>
          </a:xfrm>
          <a:prstGeom prst="rect">
            <a:avLst/>
          </a:prstGeom>
          <a:solidFill>
            <a:schemeClr val="bg2">
              <a:lumMod val="90000"/>
            </a:schemeClr>
          </a:solidFill>
          <a:effectLst>
            <a:outerShdw blurRad="50800" dist="38100" dir="2700000" sx="101000" sy="101000" algn="tl" rotWithShape="0">
              <a:prstClr val="black">
                <a:alpha val="40000"/>
              </a:prstClr>
            </a:outerShdw>
          </a:effectLst>
        </p:spPr>
      </p:pic>
      <p:sp>
        <p:nvSpPr>
          <p:cNvPr id="4" name="Oval 3"/>
          <p:cNvSpPr/>
          <p:nvPr/>
        </p:nvSpPr>
        <p:spPr>
          <a:xfrm>
            <a:off x="2627784" y="5496272"/>
            <a:ext cx="5334000" cy="38100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dirty="0">
              <a:solidFill>
                <a:srgbClr val="FFFFFF"/>
              </a:solidFill>
            </a:endParaRPr>
          </a:p>
        </p:txBody>
      </p:sp>
      <p:sp>
        <p:nvSpPr>
          <p:cNvPr id="5" name="TextBox 8"/>
          <p:cNvSpPr txBox="1">
            <a:spLocks noChangeArrowheads="1"/>
          </p:cNvSpPr>
          <p:nvPr/>
        </p:nvSpPr>
        <p:spPr bwMode="auto">
          <a:xfrm>
            <a:off x="4709592" y="4470211"/>
            <a:ext cx="3318792" cy="830997"/>
          </a:xfrm>
          <a:prstGeom prst="rect">
            <a:avLst/>
          </a:prstGeom>
          <a:solidFill>
            <a:srgbClr val="FFFF00"/>
          </a:solidFill>
          <a:ln w="38100">
            <a:solidFill>
              <a:schemeClr val="tx1"/>
            </a:solidFill>
            <a:miter lim="800000"/>
            <a:headEnd/>
            <a:tailEnd/>
          </a:ln>
        </p:spPr>
        <p:txBody>
          <a:bodyPr wrap="square">
            <a:spAutoFit/>
          </a:bodyPr>
          <a:lstStyle/>
          <a:p>
            <a:pPr fontAlgn="base">
              <a:spcBef>
                <a:spcPct val="0"/>
              </a:spcBef>
              <a:spcAft>
                <a:spcPct val="0"/>
              </a:spcAft>
            </a:pPr>
            <a:r>
              <a:rPr lang="en-US" sz="1600" b="1" dirty="0">
                <a:solidFill>
                  <a:srgbClr val="000000"/>
                </a:solidFill>
                <a:latin typeface="Arial" pitchFamily="34" charset="0"/>
                <a:ea typeface="ＭＳ Ｐゴシック" pitchFamily="-72" charset="-128"/>
                <a:cs typeface="Arial" pitchFamily="34" charset="0"/>
              </a:rPr>
              <a:t>Click this link to see all resources for accommodations for students with disabilities</a:t>
            </a:r>
          </a:p>
        </p:txBody>
      </p:sp>
    </p:spTree>
    <p:extLst>
      <p:ext uri="{BB962C8B-B14F-4D97-AF65-F5344CB8AC3E}">
        <p14:creationId xmlns:p14="http://schemas.microsoft.com/office/powerpoint/2010/main" val="1272979298"/>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1219200"/>
          </a:xfrm>
        </p:spPr>
        <p:txBody>
          <a:bodyPr/>
          <a:lstStyle/>
          <a:p>
            <a:endParaRPr lang="en-US" dirty="0"/>
          </a:p>
        </p:txBody>
      </p:sp>
      <p:sp>
        <p:nvSpPr>
          <p:cNvPr id="3" name="Content Placeholder 2"/>
          <p:cNvSpPr>
            <a:spLocks noGrp="1"/>
          </p:cNvSpPr>
          <p:nvPr>
            <p:ph sz="quarter" idx="1"/>
          </p:nvPr>
        </p:nvSpPr>
        <p:spPr>
          <a:xfrm>
            <a:off x="612648" y="762000"/>
            <a:ext cx="8153400" cy="5334000"/>
          </a:xfrm>
        </p:spPr>
        <p:txBody>
          <a:bodyPr>
            <a:normAutofit fontScale="92500" lnSpcReduction="10000"/>
          </a:bodyPr>
          <a:lstStyle/>
          <a:p>
            <a:pPr marL="0" indent="0">
              <a:buNone/>
            </a:pPr>
            <a:r>
              <a:rPr lang="en-US" b="1" dirty="0" smtClean="0">
                <a:solidFill>
                  <a:srgbClr val="FF0000"/>
                </a:solidFill>
              </a:rPr>
              <a:t>Access  to General Curriculum Webpage</a:t>
            </a:r>
            <a:r>
              <a:rPr lang="en-US" b="1" dirty="0" smtClean="0"/>
              <a:t>:</a:t>
            </a:r>
          </a:p>
          <a:p>
            <a:pPr marL="0" indent="0">
              <a:buNone/>
            </a:pPr>
            <a:endParaRPr lang="en-US" sz="2400" b="1" dirty="0"/>
          </a:p>
          <a:p>
            <a:pPr marL="0" indent="0">
              <a:buNone/>
            </a:pPr>
            <a:r>
              <a:rPr lang="en-US" sz="2400" b="1" dirty="0" smtClean="0"/>
              <a:t>   * </a:t>
            </a:r>
            <a:r>
              <a:rPr lang="en-US" sz="2400" b="1" dirty="0" smtClean="0">
                <a:hlinkClick r:id="rId2"/>
              </a:rPr>
              <a:t>www.esc17.net</a:t>
            </a:r>
            <a:endParaRPr lang="en-US" sz="2400" b="1" dirty="0" smtClean="0"/>
          </a:p>
          <a:p>
            <a:pPr marL="0" indent="0">
              <a:buNone/>
            </a:pPr>
            <a:endParaRPr lang="en-US" sz="2400" b="1" dirty="0" smtClean="0"/>
          </a:p>
          <a:p>
            <a:pPr marL="0" indent="0">
              <a:buNone/>
            </a:pPr>
            <a:r>
              <a:rPr lang="en-US" sz="2400" b="1" dirty="0"/>
              <a:t> </a:t>
            </a:r>
            <a:r>
              <a:rPr lang="en-US" sz="2400" b="1" dirty="0" smtClean="0"/>
              <a:t>  * Menu on left side-Choose Diverse Learners</a:t>
            </a:r>
          </a:p>
          <a:p>
            <a:pPr marL="0" indent="0">
              <a:buNone/>
            </a:pPr>
            <a:r>
              <a:rPr lang="en-US" sz="2400" b="1" dirty="0"/>
              <a:t> </a:t>
            </a:r>
            <a:r>
              <a:rPr lang="en-US" sz="2400" b="1" dirty="0" smtClean="0"/>
              <a:t>  * Then Choose- AGC</a:t>
            </a:r>
          </a:p>
          <a:p>
            <a:pPr marL="0" indent="0">
              <a:buNone/>
            </a:pPr>
            <a:r>
              <a:rPr lang="en-US" sz="2400" b="1" dirty="0"/>
              <a:t> </a:t>
            </a:r>
            <a:r>
              <a:rPr lang="en-US" sz="2400" b="1" dirty="0" smtClean="0"/>
              <a:t>  * Scroll down to TEA and ESC Resources:</a:t>
            </a:r>
          </a:p>
          <a:p>
            <a:pPr marL="0" indent="0">
              <a:buNone/>
            </a:pPr>
            <a:r>
              <a:rPr lang="en-US" sz="2400" b="1" dirty="0"/>
              <a:t> </a:t>
            </a:r>
            <a:r>
              <a:rPr lang="en-US" sz="2400" b="1" dirty="0" smtClean="0"/>
              <a:t>     1. </a:t>
            </a:r>
            <a:r>
              <a:rPr lang="en-US" sz="2400" b="1" dirty="0" smtClean="0">
                <a:solidFill>
                  <a:srgbClr val="FF0000"/>
                </a:solidFill>
              </a:rPr>
              <a:t>New</a:t>
            </a:r>
            <a:r>
              <a:rPr lang="en-US" sz="2400" b="1" dirty="0" smtClean="0"/>
              <a:t>-Optional Test Administration Procedures </a:t>
            </a:r>
          </a:p>
          <a:p>
            <a:pPr marL="0" indent="0">
              <a:buNone/>
            </a:pPr>
            <a:r>
              <a:rPr lang="en-US" sz="2400" b="1" dirty="0"/>
              <a:t> </a:t>
            </a:r>
            <a:r>
              <a:rPr lang="en-US" sz="2400" b="1" dirty="0" smtClean="0"/>
              <a:t>         and Materials Document</a:t>
            </a:r>
          </a:p>
          <a:p>
            <a:pPr marL="0" indent="0">
              <a:buNone/>
            </a:pPr>
            <a:r>
              <a:rPr lang="en-US" sz="2400" b="1" dirty="0"/>
              <a:t> </a:t>
            </a:r>
            <a:r>
              <a:rPr lang="en-US" sz="2400" b="1" dirty="0" smtClean="0"/>
              <a:t>     2. </a:t>
            </a:r>
            <a:r>
              <a:rPr lang="en-US" sz="2400" b="1" dirty="0" smtClean="0">
                <a:solidFill>
                  <a:srgbClr val="FF0000"/>
                </a:solidFill>
              </a:rPr>
              <a:t>New</a:t>
            </a:r>
            <a:r>
              <a:rPr lang="en-US" sz="2400" b="1" dirty="0" smtClean="0"/>
              <a:t>- Region 1 Accommodations- At-a Glance </a:t>
            </a:r>
          </a:p>
          <a:p>
            <a:pPr marL="0" indent="0">
              <a:buNone/>
            </a:pPr>
            <a:r>
              <a:rPr lang="en-US" sz="2400" b="1" dirty="0"/>
              <a:t> </a:t>
            </a:r>
            <a:r>
              <a:rPr lang="en-US" sz="2400" b="1" dirty="0" smtClean="0"/>
              <a:t>         Chart</a:t>
            </a:r>
          </a:p>
          <a:p>
            <a:pPr marL="0" indent="0">
              <a:buNone/>
            </a:pPr>
            <a:r>
              <a:rPr lang="en-US" sz="2400" b="1" dirty="0"/>
              <a:t> </a:t>
            </a:r>
            <a:r>
              <a:rPr lang="en-US" sz="2400" b="1" dirty="0" smtClean="0"/>
              <a:t>     3. </a:t>
            </a:r>
            <a:r>
              <a:rPr lang="en-US" sz="2400" b="1" dirty="0" smtClean="0">
                <a:solidFill>
                  <a:srgbClr val="FF0000"/>
                </a:solidFill>
              </a:rPr>
              <a:t>Updated</a:t>
            </a:r>
            <a:r>
              <a:rPr lang="en-US" sz="2400" b="1" dirty="0" smtClean="0"/>
              <a:t>-Region 17 Accommodation Triangle </a:t>
            </a:r>
          </a:p>
          <a:p>
            <a:pPr marL="0" indent="0">
              <a:buNone/>
            </a:pPr>
            <a:r>
              <a:rPr lang="en-US" sz="2400" b="1" dirty="0"/>
              <a:t> </a:t>
            </a:r>
            <a:r>
              <a:rPr lang="en-US" sz="2400" b="1" dirty="0" smtClean="0"/>
              <a:t>         Packet</a:t>
            </a:r>
            <a:endParaRPr lang="en-US" sz="2400" b="1" dirty="0"/>
          </a:p>
        </p:txBody>
      </p:sp>
    </p:spTree>
    <p:extLst>
      <p:ext uri="{BB962C8B-B14F-4D97-AF65-F5344CB8AC3E}">
        <p14:creationId xmlns:p14="http://schemas.microsoft.com/office/powerpoint/2010/main" val="2249236381"/>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3 Scoring-Reporting-DIVIDER.jpg"/>
          <p:cNvPicPr>
            <a:picLocks noChangeAspect="1"/>
          </p:cNvPicPr>
          <p:nvPr/>
        </p:nvPicPr>
        <p:blipFill>
          <a:blip r:embed="rId2" cstate="print"/>
          <a:stretch>
            <a:fillRect/>
          </a:stretch>
        </p:blipFill>
        <p:spPr>
          <a:xfrm>
            <a:off x="0" y="3048"/>
            <a:ext cx="9144000" cy="6851904"/>
          </a:xfrm>
          <a:prstGeom prst="rect">
            <a:avLst/>
          </a:prstGeom>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rmAutofit/>
          </a:bodyPr>
          <a:lstStyle/>
          <a:p>
            <a:pPr algn="ctr" fontAlgn="base">
              <a:lnSpc>
                <a:spcPct val="80000"/>
              </a:lnSpc>
              <a:spcAft>
                <a:spcPct val="0"/>
              </a:spcAft>
              <a:buNone/>
            </a:pPr>
            <a:r>
              <a:rPr lang="en-US" b="1" dirty="0" smtClean="0">
                <a:solidFill>
                  <a:srgbClr val="000000"/>
                </a:solidFill>
                <a:latin typeface="Arial" pitchFamily="34" charset="0"/>
                <a:cs typeface="Arial" pitchFamily="34" charset="0"/>
              </a:rPr>
              <a:t>Components of the 2013 Texas Assessment Program</a:t>
            </a:r>
          </a:p>
          <a:p>
            <a:pPr algn="ctr" fontAlgn="base">
              <a:lnSpc>
                <a:spcPct val="80000"/>
              </a:lnSpc>
              <a:spcAft>
                <a:spcPct val="0"/>
              </a:spcAft>
            </a:pPr>
            <a:endParaRPr lang="en-US" sz="1800" b="1" dirty="0" smtClean="0">
              <a:solidFill>
                <a:srgbClr val="000000"/>
              </a:solidFill>
              <a:latin typeface="Arial" pitchFamily="34" charset="0"/>
              <a:cs typeface="Arial" pitchFamily="34" charset="0"/>
            </a:endParaRPr>
          </a:p>
          <a:p>
            <a:pPr fontAlgn="base">
              <a:spcAft>
                <a:spcPct val="0"/>
              </a:spcAft>
              <a:buFontTx/>
              <a:buChar char="•"/>
            </a:pPr>
            <a:r>
              <a:rPr lang="en-US" sz="2400" dirty="0" smtClean="0">
                <a:solidFill>
                  <a:srgbClr val="000000"/>
                </a:solidFill>
                <a:latin typeface="Arial" pitchFamily="34" charset="0"/>
                <a:cs typeface="Arial" pitchFamily="34" charset="0"/>
              </a:rPr>
              <a:t>State of Texas Assessments of Academic Readiness (STAAR)</a:t>
            </a:r>
          </a:p>
          <a:p>
            <a:pPr lvl="1" fontAlgn="base">
              <a:spcAft>
                <a:spcPct val="0"/>
              </a:spcAft>
              <a:buFontTx/>
              <a:buChar char="•"/>
            </a:pPr>
            <a:r>
              <a:rPr lang="en-US" sz="1800" dirty="0" smtClean="0">
                <a:solidFill>
                  <a:srgbClr val="000000"/>
                </a:solidFill>
                <a:latin typeface="Arial" pitchFamily="34" charset="0"/>
                <a:cs typeface="Arial" pitchFamily="34" charset="0"/>
              </a:rPr>
              <a:t>STAAR Spanish</a:t>
            </a:r>
          </a:p>
          <a:p>
            <a:pPr lvl="1" fontAlgn="base">
              <a:spcAft>
                <a:spcPct val="0"/>
              </a:spcAft>
              <a:buFontTx/>
              <a:buChar char="•"/>
            </a:pPr>
            <a:r>
              <a:rPr lang="en-US" sz="1800" dirty="0" smtClean="0">
                <a:solidFill>
                  <a:srgbClr val="000000"/>
                </a:solidFill>
                <a:latin typeface="Arial" pitchFamily="34" charset="0"/>
                <a:cs typeface="Arial" pitchFamily="34" charset="0"/>
              </a:rPr>
              <a:t>STAAR L</a:t>
            </a:r>
          </a:p>
          <a:p>
            <a:pPr lvl="1" fontAlgn="base">
              <a:spcAft>
                <a:spcPct val="0"/>
              </a:spcAft>
              <a:buFontTx/>
              <a:buChar char="•"/>
            </a:pPr>
            <a:r>
              <a:rPr lang="en-US" sz="1800" dirty="0" smtClean="0">
                <a:solidFill>
                  <a:srgbClr val="000000"/>
                </a:solidFill>
                <a:latin typeface="Arial" pitchFamily="34" charset="0"/>
                <a:cs typeface="Arial" pitchFamily="34" charset="0"/>
              </a:rPr>
              <a:t>STAAR Modified</a:t>
            </a:r>
          </a:p>
          <a:p>
            <a:pPr lvl="1" fontAlgn="base">
              <a:spcAft>
                <a:spcPct val="0"/>
              </a:spcAft>
              <a:buFontTx/>
              <a:buChar char="•"/>
            </a:pPr>
            <a:r>
              <a:rPr lang="en-US" sz="1800" dirty="0" smtClean="0">
                <a:solidFill>
                  <a:srgbClr val="000000"/>
                </a:solidFill>
                <a:latin typeface="Arial" pitchFamily="34" charset="0"/>
                <a:cs typeface="Arial" pitchFamily="34" charset="0"/>
              </a:rPr>
              <a:t>STAAR Alternate</a:t>
            </a:r>
          </a:p>
          <a:p>
            <a:pPr fontAlgn="base">
              <a:spcAft>
                <a:spcPct val="0"/>
              </a:spcAft>
              <a:buFontTx/>
              <a:buChar char="•"/>
            </a:pPr>
            <a:r>
              <a:rPr lang="en-US" sz="2200" dirty="0" smtClean="0">
                <a:solidFill>
                  <a:srgbClr val="000000"/>
                </a:solidFill>
                <a:latin typeface="Arial" pitchFamily="34" charset="0"/>
                <a:cs typeface="Arial" pitchFamily="34" charset="0"/>
              </a:rPr>
              <a:t>TAKS and TAKS–M (grade 11/exit level)</a:t>
            </a:r>
          </a:p>
          <a:p>
            <a:pPr fontAlgn="base">
              <a:spcAft>
                <a:spcPct val="0"/>
              </a:spcAft>
              <a:buFontTx/>
              <a:buChar char="•"/>
            </a:pPr>
            <a:r>
              <a:rPr lang="en-US" sz="2200" dirty="0" smtClean="0">
                <a:solidFill>
                  <a:srgbClr val="000000"/>
                </a:solidFill>
                <a:latin typeface="Arial" pitchFamily="34" charset="0"/>
                <a:cs typeface="Arial" pitchFamily="34" charset="0"/>
              </a:rPr>
              <a:t>Texas English Language Proficiency Assessment System (TELPAS)</a:t>
            </a:r>
          </a:p>
          <a:p>
            <a:pPr algn="ctr">
              <a:buNone/>
            </a:pPr>
            <a:endParaRPr lang="en-US" b="1" dirty="0" smtClean="0">
              <a:solidFill>
                <a:srgbClr val="000000"/>
              </a:solidFill>
              <a:latin typeface="Arial" pitchFamily="34" charset="0"/>
              <a:cs typeface="Arial" pitchFamily="34" charset="0"/>
            </a:endParaRPr>
          </a:p>
          <a:p>
            <a:pPr>
              <a:buNone/>
            </a:pPr>
            <a:endParaRPr lang="en-US" dirty="0">
              <a:latin typeface="Arial" pitchFamily="34" charset="0"/>
              <a:cs typeface="Arial" pitchFamily="34" charset="0"/>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pPr algn="ctr" fontAlgn="base">
              <a:lnSpc>
                <a:spcPct val="80000"/>
              </a:lnSpc>
              <a:spcAft>
                <a:spcPct val="0"/>
              </a:spcAft>
              <a:buNone/>
            </a:pPr>
            <a:r>
              <a:rPr lang="en-US" b="1" dirty="0" smtClean="0">
                <a:solidFill>
                  <a:srgbClr val="000000"/>
                </a:solidFill>
                <a:latin typeface="Arial" pitchFamily="34" charset="0"/>
                <a:cs typeface="Arial" pitchFamily="34" charset="0"/>
              </a:rPr>
              <a:t>Answer Documents</a:t>
            </a:r>
          </a:p>
          <a:p>
            <a:pPr algn="ctr" fontAlgn="base">
              <a:lnSpc>
                <a:spcPct val="80000"/>
              </a:lnSpc>
              <a:spcAft>
                <a:spcPct val="0"/>
              </a:spcAft>
            </a:pPr>
            <a:endParaRPr lang="en-US" sz="2800" b="1" dirty="0" smtClean="0">
              <a:solidFill>
                <a:srgbClr val="000000"/>
              </a:solidFill>
              <a:latin typeface="Arial" pitchFamily="34" charset="0"/>
              <a:cs typeface="Arial" pitchFamily="34" charset="0"/>
            </a:endParaRPr>
          </a:p>
          <a:p>
            <a:pPr fontAlgn="base">
              <a:spcAft>
                <a:spcPct val="0"/>
              </a:spcAft>
              <a:buFontTx/>
              <a:buChar char="•"/>
            </a:pPr>
            <a:r>
              <a:rPr lang="en-US" sz="2600" dirty="0" smtClean="0">
                <a:solidFill>
                  <a:srgbClr val="000000"/>
                </a:solidFill>
                <a:latin typeface="Arial" pitchFamily="34" charset="0"/>
                <a:cs typeface="Arial" pitchFamily="34" charset="0"/>
              </a:rPr>
              <a:t>STAAR and STAAR Spanish — one combined answer document</a:t>
            </a:r>
            <a:br>
              <a:rPr lang="en-US" sz="2600" dirty="0" smtClean="0">
                <a:solidFill>
                  <a:srgbClr val="000000"/>
                </a:solidFill>
                <a:latin typeface="Arial" pitchFamily="34" charset="0"/>
                <a:cs typeface="Arial" pitchFamily="34" charset="0"/>
              </a:rPr>
            </a:br>
            <a:endParaRPr lang="en-US" sz="2600" dirty="0" smtClean="0">
              <a:solidFill>
                <a:srgbClr val="000000"/>
              </a:solidFill>
              <a:latin typeface="Arial" pitchFamily="34" charset="0"/>
              <a:cs typeface="Arial" pitchFamily="34" charset="0"/>
            </a:endParaRPr>
          </a:p>
          <a:p>
            <a:pPr fontAlgn="base">
              <a:spcAft>
                <a:spcPct val="0"/>
              </a:spcAft>
              <a:buFontTx/>
              <a:buChar char="•"/>
            </a:pPr>
            <a:r>
              <a:rPr lang="en-US" sz="2600" dirty="0" smtClean="0">
                <a:solidFill>
                  <a:srgbClr val="000000"/>
                </a:solidFill>
                <a:latin typeface="Arial" pitchFamily="34" charset="0"/>
                <a:cs typeface="Arial" pitchFamily="34" charset="0"/>
              </a:rPr>
              <a:t>STAAR L is online</a:t>
            </a:r>
          </a:p>
          <a:p>
            <a:pPr fontAlgn="base">
              <a:spcAft>
                <a:spcPct val="0"/>
              </a:spcAft>
              <a:buFontTx/>
              <a:buChar char="•"/>
            </a:pPr>
            <a:endParaRPr lang="en-US" sz="2600" dirty="0" smtClean="0">
              <a:solidFill>
                <a:srgbClr val="000000"/>
              </a:solidFill>
              <a:latin typeface="Arial" pitchFamily="34" charset="0"/>
              <a:cs typeface="Arial" pitchFamily="34" charset="0"/>
            </a:endParaRPr>
          </a:p>
          <a:p>
            <a:pPr fontAlgn="base">
              <a:spcAft>
                <a:spcPct val="0"/>
              </a:spcAft>
              <a:buFontTx/>
              <a:buChar char="•"/>
            </a:pPr>
            <a:r>
              <a:rPr lang="en-US" sz="2600" dirty="0" smtClean="0">
                <a:solidFill>
                  <a:srgbClr val="000000"/>
                </a:solidFill>
                <a:latin typeface="Arial" pitchFamily="34" charset="0"/>
                <a:cs typeface="Arial" pitchFamily="34" charset="0"/>
              </a:rPr>
              <a:t>STAAR Modified — separate answer document</a:t>
            </a:r>
          </a:p>
          <a:p>
            <a:pPr fontAlgn="base">
              <a:spcAft>
                <a:spcPct val="0"/>
              </a:spcAft>
            </a:pPr>
            <a:endParaRPr lang="en-US" sz="2600" dirty="0" smtClean="0">
              <a:solidFill>
                <a:srgbClr val="000000"/>
              </a:solidFill>
              <a:latin typeface="Arial" pitchFamily="34" charset="0"/>
              <a:cs typeface="Arial" pitchFamily="34" charset="0"/>
            </a:endParaRPr>
          </a:p>
          <a:p>
            <a:pPr fontAlgn="base">
              <a:spcAft>
                <a:spcPct val="0"/>
              </a:spcAft>
              <a:buFontTx/>
              <a:buChar char="•"/>
            </a:pPr>
            <a:r>
              <a:rPr lang="en-US" sz="2600" dirty="0" smtClean="0">
                <a:solidFill>
                  <a:srgbClr val="000000"/>
                </a:solidFill>
                <a:latin typeface="Arial" pitchFamily="34" charset="0"/>
                <a:cs typeface="Arial" pitchFamily="34" charset="0"/>
              </a:rPr>
              <a:t>STAAR Alternate — no answer documents should be submitted for students assessed with STAAR Alternate</a:t>
            </a:r>
          </a:p>
          <a:p>
            <a:pPr algn="ctr">
              <a:buNone/>
            </a:pPr>
            <a:endParaRPr lang="en-US" b="1" dirty="0" smtClean="0">
              <a:solidFill>
                <a:srgbClr val="000000"/>
              </a:solidFill>
              <a:latin typeface="Arial" pitchFamily="34" charset="0"/>
              <a:cs typeface="Arial" pitchFamily="34" charset="0"/>
            </a:endParaRPr>
          </a:p>
          <a:p>
            <a:pPr algn="ctr">
              <a:buNone/>
            </a:pPr>
            <a:endParaRPr lang="en-US" b="1" dirty="0" smtClean="0">
              <a:solidFill>
                <a:srgbClr val="000000"/>
              </a:solidFill>
              <a:latin typeface="Arial" pitchFamily="34" charset="0"/>
              <a:cs typeface="Arial" pitchFamily="34" charset="0"/>
            </a:endParaRPr>
          </a:p>
          <a:p>
            <a:endParaRPr lang="en-US" dirty="0">
              <a:latin typeface="Arial" pitchFamily="34" charset="0"/>
              <a:cs typeface="Arial"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4600" y="152400"/>
            <a:ext cx="4114800" cy="461665"/>
          </a:xfrm>
          <a:prstGeom prst="rect">
            <a:avLst/>
          </a:prstGeom>
          <a:noFill/>
        </p:spPr>
        <p:txBody>
          <a:bodyPr wrap="square" rtlCol="0">
            <a:spAutoFit/>
          </a:bodyPr>
          <a:lstStyle/>
          <a:p>
            <a:pPr algn="r"/>
            <a:r>
              <a:rPr lang="en-US" sz="2400" b="1" dirty="0" smtClean="0">
                <a:solidFill>
                  <a:prstClr val="black"/>
                </a:solidFill>
              </a:rPr>
              <a:t>Security</a:t>
            </a:r>
            <a:r>
              <a:rPr lang="en-US" sz="2400" dirty="0" smtClean="0">
                <a:solidFill>
                  <a:prstClr val="black"/>
                </a:solidFill>
              </a:rPr>
              <a:t> </a:t>
            </a:r>
            <a:r>
              <a:rPr lang="en-US" sz="2400" b="1" dirty="0" smtClean="0">
                <a:solidFill>
                  <a:prstClr val="black"/>
                </a:solidFill>
              </a:rPr>
              <a:t>Supplement</a:t>
            </a:r>
            <a:r>
              <a:rPr lang="en-US" sz="2400" dirty="0" smtClean="0">
                <a:solidFill>
                  <a:prstClr val="black"/>
                </a:solidFill>
              </a:rPr>
              <a:t> </a:t>
            </a:r>
            <a:endParaRPr lang="en-US" sz="2400" dirty="0">
              <a:solidFill>
                <a:prstClr val="black"/>
              </a:solidFill>
            </a:endParaRPr>
          </a:p>
        </p:txBody>
      </p:sp>
      <p:sp>
        <p:nvSpPr>
          <p:cNvPr id="5" name="Content Placeholder 1"/>
          <p:cNvSpPr>
            <a:spLocks noGrp="1"/>
          </p:cNvSpPr>
          <p:nvPr>
            <p:ph sz="quarter" idx="10"/>
          </p:nvPr>
        </p:nvSpPr>
        <p:spPr/>
        <p:txBody>
          <a:bodyPr>
            <a:normAutofit/>
          </a:bodyPr>
          <a:lstStyle/>
          <a:p>
            <a:pPr>
              <a:spcBef>
                <a:spcPts val="1200"/>
              </a:spcBef>
              <a:buNone/>
            </a:pPr>
            <a:r>
              <a:rPr lang="en-US" sz="2400" b="1" dirty="0" smtClean="0"/>
              <a:t>Making Your Program Secure</a:t>
            </a:r>
          </a:p>
          <a:p>
            <a:pPr lvl="1">
              <a:spcBef>
                <a:spcPts val="1200"/>
              </a:spcBef>
              <a:buFont typeface="Arial" pitchFamily="34" charset="0"/>
              <a:buChar char="•"/>
            </a:pPr>
            <a:r>
              <a:rPr lang="en-US" sz="2400" dirty="0" smtClean="0"/>
              <a:t>things to do before, during, and after an administration </a:t>
            </a:r>
          </a:p>
          <a:p>
            <a:pPr>
              <a:buNone/>
            </a:pPr>
            <a:endParaRPr lang="en-US" sz="1600" dirty="0" smtClean="0"/>
          </a:p>
          <a:p>
            <a:pPr>
              <a:buNone/>
            </a:pPr>
            <a:r>
              <a:rPr lang="en-US" sz="2400" b="1" dirty="0" smtClean="0"/>
              <a:t>Testing Irregularities</a:t>
            </a:r>
          </a:p>
          <a:p>
            <a:pPr lvl="1">
              <a:spcBef>
                <a:spcPts val="1200"/>
              </a:spcBef>
              <a:buFont typeface="Arial" pitchFamily="34" charset="0"/>
              <a:buChar char="•"/>
            </a:pPr>
            <a:r>
              <a:rPr lang="en-US" sz="2400" dirty="0" smtClean="0"/>
              <a:t>understanding the difference between serious and procedural irregularities</a:t>
            </a:r>
          </a:p>
          <a:p>
            <a:pPr>
              <a:buNone/>
            </a:pPr>
            <a:r>
              <a:rPr lang="en-US" sz="1000" dirty="0" smtClean="0"/>
              <a:t> </a:t>
            </a:r>
          </a:p>
          <a:p>
            <a:pPr>
              <a:spcBef>
                <a:spcPts val="1200"/>
              </a:spcBef>
              <a:buNone/>
            </a:pPr>
            <a:r>
              <a:rPr lang="en-US" sz="2400" b="1" dirty="0" smtClean="0"/>
              <a:t>Incident Reporting </a:t>
            </a:r>
          </a:p>
          <a:p>
            <a:pPr lvl="1">
              <a:spcBef>
                <a:spcPts val="1200"/>
              </a:spcBef>
              <a:buFont typeface="Arial" pitchFamily="34" charset="0"/>
              <a:buChar char="•"/>
            </a:pPr>
            <a:r>
              <a:rPr lang="en-US" sz="2400" dirty="0" smtClean="0"/>
              <a:t>how to respond to testing irregularities </a:t>
            </a:r>
          </a:p>
          <a:p>
            <a:pPr lvl="1">
              <a:spcBef>
                <a:spcPts val="1200"/>
              </a:spcBef>
              <a:buFont typeface="Arial" pitchFamily="34" charset="0"/>
              <a:buChar char="•"/>
            </a:pPr>
            <a:r>
              <a:rPr lang="en-US" sz="2400" dirty="0" smtClean="0"/>
              <a:t>how to report testing irregularities</a:t>
            </a:r>
          </a:p>
          <a:p>
            <a:pPr algn="ctr">
              <a:buNone/>
            </a:pPr>
            <a:endParaRPr lang="en-US" sz="1400" b="1" dirty="0" smtClean="0"/>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lgn="ctr" fontAlgn="base">
              <a:lnSpc>
                <a:spcPct val="80000"/>
              </a:lnSpc>
              <a:spcAft>
                <a:spcPct val="0"/>
              </a:spcAft>
              <a:buNone/>
            </a:pPr>
            <a:r>
              <a:rPr lang="en-US" b="1" dirty="0" smtClean="0">
                <a:solidFill>
                  <a:srgbClr val="000000"/>
                </a:solidFill>
                <a:latin typeface="Arial" pitchFamily="34" charset="0"/>
                <a:cs typeface="Arial" pitchFamily="34" charset="0"/>
              </a:rPr>
              <a:t>Answer Documents </a:t>
            </a:r>
            <a:r>
              <a:rPr lang="en-US" sz="2000" b="1" dirty="0" smtClean="0">
                <a:solidFill>
                  <a:srgbClr val="000000"/>
                </a:solidFill>
                <a:latin typeface="Arial" pitchFamily="34" charset="0"/>
                <a:cs typeface="Arial" pitchFamily="34" charset="0"/>
              </a:rPr>
              <a:t>(continued)</a:t>
            </a:r>
          </a:p>
          <a:p>
            <a:pPr algn="ctr" fontAlgn="base">
              <a:lnSpc>
                <a:spcPct val="80000"/>
              </a:lnSpc>
              <a:spcAft>
                <a:spcPct val="0"/>
              </a:spcAft>
            </a:pPr>
            <a:endParaRPr lang="en-US" sz="2800" b="1" dirty="0" smtClean="0">
              <a:solidFill>
                <a:srgbClr val="000000"/>
              </a:solidFill>
              <a:latin typeface="Arial" pitchFamily="34" charset="0"/>
              <a:cs typeface="Arial" pitchFamily="34" charset="0"/>
            </a:endParaRPr>
          </a:p>
          <a:p>
            <a:pPr>
              <a:buFontTx/>
              <a:buChar char="•"/>
              <a:defRPr/>
            </a:pPr>
            <a:r>
              <a:rPr lang="en-US" dirty="0" smtClean="0"/>
              <a:t>STAAR L is NOT available for the subjects/programs listed below:</a:t>
            </a:r>
          </a:p>
          <a:p>
            <a:pPr fontAlgn="base">
              <a:spcAft>
                <a:spcPct val="0"/>
              </a:spcAft>
            </a:pPr>
            <a:endParaRPr lang="en-US" sz="1600" dirty="0" smtClean="0">
              <a:solidFill>
                <a:srgbClr val="000000"/>
              </a:solidFill>
              <a:latin typeface="Arial" pitchFamily="34" charset="0"/>
              <a:cs typeface="Arial" pitchFamily="34" charset="0"/>
            </a:endParaRPr>
          </a:p>
          <a:p>
            <a:pPr lvl="2">
              <a:buClr>
                <a:schemeClr val="accent1">
                  <a:shade val="75000"/>
                </a:schemeClr>
              </a:buClr>
              <a:buFontTx/>
              <a:buChar char="•"/>
              <a:defRPr/>
            </a:pPr>
            <a:r>
              <a:rPr lang="en-US" dirty="0" smtClean="0"/>
              <a:t>Reading, Writing, English I, English II, and English III</a:t>
            </a:r>
            <a:br>
              <a:rPr lang="en-US" dirty="0" smtClean="0"/>
            </a:br>
            <a:endParaRPr lang="en-US" dirty="0" smtClean="0"/>
          </a:p>
          <a:p>
            <a:pPr lvl="2">
              <a:buClr>
                <a:schemeClr val="accent1">
                  <a:shade val="75000"/>
                </a:schemeClr>
              </a:buClr>
              <a:buFontTx/>
              <a:buChar char="•"/>
              <a:defRPr/>
            </a:pPr>
            <a:r>
              <a:rPr lang="en-US" dirty="0" smtClean="0"/>
              <a:t>STAAR Spanish</a:t>
            </a:r>
            <a:br>
              <a:rPr lang="en-US" dirty="0" smtClean="0"/>
            </a:br>
            <a:endParaRPr lang="en-US" dirty="0" smtClean="0"/>
          </a:p>
          <a:p>
            <a:pPr lvl="2">
              <a:buClr>
                <a:schemeClr val="accent1">
                  <a:shade val="75000"/>
                </a:schemeClr>
              </a:buClr>
              <a:buFontTx/>
              <a:buChar char="•"/>
              <a:defRPr/>
            </a:pPr>
            <a:r>
              <a:rPr lang="en-US" dirty="0" smtClean="0"/>
              <a:t>STAAR Modified</a:t>
            </a:r>
          </a:p>
          <a:p>
            <a:pPr fontAlgn="base">
              <a:spcAft>
                <a:spcPct val="0"/>
              </a:spcAft>
            </a:pPr>
            <a:endParaRPr lang="en-US" sz="1600" dirty="0" smtClean="0">
              <a:solidFill>
                <a:srgbClr val="000000"/>
              </a:solidFill>
              <a:latin typeface="Arial" pitchFamily="34" charset="0"/>
              <a:cs typeface="Arial" pitchFamily="34" charset="0"/>
            </a:endParaRPr>
          </a:p>
          <a:p>
            <a:pPr algn="ctr">
              <a:buNone/>
            </a:pPr>
            <a:endParaRPr lang="en-US" b="1" dirty="0" smtClean="0">
              <a:solidFill>
                <a:srgbClr val="000000"/>
              </a:solidFill>
              <a:latin typeface="Arial" pitchFamily="34" charset="0"/>
              <a:cs typeface="Arial" pitchFamily="34" charset="0"/>
            </a:endParaRPr>
          </a:p>
          <a:p>
            <a:pPr algn="ctr">
              <a:buNone/>
            </a:pPr>
            <a:endParaRPr lang="en-US" b="1" dirty="0" smtClean="0">
              <a:solidFill>
                <a:srgbClr val="000000"/>
              </a:solidFill>
              <a:latin typeface="Arial" pitchFamily="34" charset="0"/>
              <a:cs typeface="Arial" pitchFamily="34" charset="0"/>
            </a:endParaRPr>
          </a:p>
          <a:p>
            <a:endParaRPr lang="en-US" dirty="0">
              <a:latin typeface="Arial" pitchFamily="34" charset="0"/>
              <a:cs typeface="Arial" pitchFamily="34" charset="0"/>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lgn="ctr" fontAlgn="base">
              <a:lnSpc>
                <a:spcPct val="80000"/>
              </a:lnSpc>
              <a:spcAft>
                <a:spcPct val="0"/>
              </a:spcAft>
              <a:buNone/>
            </a:pPr>
            <a:r>
              <a:rPr lang="en-US" b="1" dirty="0" smtClean="0">
                <a:solidFill>
                  <a:srgbClr val="000000"/>
                </a:solidFill>
                <a:latin typeface="Arial" pitchFamily="34" charset="0"/>
                <a:cs typeface="Arial" pitchFamily="34" charset="0"/>
              </a:rPr>
              <a:t>Answer Documents </a:t>
            </a:r>
            <a:r>
              <a:rPr lang="en-US" sz="2000" b="1" dirty="0" smtClean="0">
                <a:solidFill>
                  <a:srgbClr val="000000"/>
                </a:solidFill>
                <a:latin typeface="Arial" pitchFamily="34" charset="0"/>
                <a:cs typeface="Arial" pitchFamily="34" charset="0"/>
              </a:rPr>
              <a:t>(continued)</a:t>
            </a:r>
          </a:p>
          <a:p>
            <a:pPr algn="ctr" fontAlgn="base">
              <a:lnSpc>
                <a:spcPct val="80000"/>
              </a:lnSpc>
              <a:spcAft>
                <a:spcPct val="0"/>
              </a:spcAft>
            </a:pPr>
            <a:endParaRPr lang="en-US" sz="2800" b="1" dirty="0" smtClean="0">
              <a:solidFill>
                <a:srgbClr val="000000"/>
              </a:solidFill>
              <a:latin typeface="Arial" pitchFamily="34" charset="0"/>
              <a:cs typeface="Arial" pitchFamily="34" charset="0"/>
            </a:endParaRPr>
          </a:p>
          <a:p>
            <a:pPr fontAlgn="base">
              <a:spcAft>
                <a:spcPct val="0"/>
              </a:spcAft>
              <a:buFontTx/>
              <a:buChar char="•"/>
            </a:pPr>
            <a:r>
              <a:rPr lang="en-US" sz="2800" dirty="0" smtClean="0">
                <a:solidFill>
                  <a:srgbClr val="000000"/>
                </a:solidFill>
                <a:latin typeface="Arial" pitchFamily="34" charset="0"/>
                <a:cs typeface="Arial" pitchFamily="34" charset="0"/>
              </a:rPr>
              <a:t>TELPAS — no answer documents </a:t>
            </a:r>
          </a:p>
          <a:p>
            <a:pPr fontAlgn="base">
              <a:spcAft>
                <a:spcPct val="0"/>
              </a:spcAft>
            </a:pPr>
            <a:endParaRPr lang="en-US" sz="2400" dirty="0" smtClean="0">
              <a:solidFill>
                <a:srgbClr val="000000"/>
              </a:solidFill>
              <a:latin typeface="Arial" pitchFamily="34" charset="0"/>
              <a:cs typeface="Arial" pitchFamily="34" charset="0"/>
            </a:endParaRPr>
          </a:p>
          <a:p>
            <a:pPr fontAlgn="base">
              <a:spcAft>
                <a:spcPct val="0"/>
              </a:spcAft>
              <a:buFontTx/>
              <a:buChar char="•"/>
            </a:pPr>
            <a:r>
              <a:rPr lang="en-US" sz="2800" dirty="0" smtClean="0">
                <a:solidFill>
                  <a:srgbClr val="000000"/>
                </a:solidFill>
                <a:latin typeface="Arial" pitchFamily="34" charset="0"/>
                <a:cs typeface="Arial" pitchFamily="34" charset="0"/>
              </a:rPr>
              <a:t>TAKS and TAKS–M — no changes from last year</a:t>
            </a:r>
          </a:p>
          <a:p>
            <a:pPr algn="ctr">
              <a:buNone/>
            </a:pPr>
            <a:endParaRPr lang="en-US" b="1" dirty="0" smtClean="0">
              <a:solidFill>
                <a:srgbClr val="000000"/>
              </a:solidFill>
              <a:latin typeface="Arial" pitchFamily="34" charset="0"/>
              <a:cs typeface="Arial" pitchFamily="34" charset="0"/>
            </a:endParaRPr>
          </a:p>
          <a:p>
            <a:pPr algn="ctr">
              <a:buNone/>
            </a:pPr>
            <a:endParaRPr lang="en-US" b="1" dirty="0" smtClean="0">
              <a:solidFill>
                <a:srgbClr val="000000"/>
              </a:solidFill>
              <a:latin typeface="Arial" pitchFamily="34" charset="0"/>
              <a:cs typeface="Arial" pitchFamily="34" charset="0"/>
            </a:endParaRPr>
          </a:p>
          <a:p>
            <a:endParaRPr lang="en-US" dirty="0">
              <a:latin typeface="Arial" pitchFamily="34" charset="0"/>
              <a:cs typeface="Arial" pitchFamily="34" charset="0"/>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92500" lnSpcReduction="20000"/>
          </a:bodyPr>
          <a:lstStyle/>
          <a:p>
            <a:pPr algn="ctr" fontAlgn="base">
              <a:lnSpc>
                <a:spcPct val="80000"/>
              </a:lnSpc>
              <a:spcAft>
                <a:spcPct val="0"/>
              </a:spcAft>
              <a:buNone/>
            </a:pPr>
            <a:r>
              <a:rPr lang="en-US" sz="3500" b="1" dirty="0" smtClean="0">
                <a:solidFill>
                  <a:srgbClr val="000000"/>
                </a:solidFill>
                <a:latin typeface="Arial" pitchFamily="34" charset="0"/>
                <a:cs typeface="Arial" pitchFamily="34" charset="0"/>
              </a:rPr>
              <a:t>Answer Documents </a:t>
            </a:r>
            <a:r>
              <a:rPr lang="en-US" sz="2200" b="1" dirty="0" smtClean="0">
                <a:solidFill>
                  <a:srgbClr val="000000"/>
                </a:solidFill>
                <a:latin typeface="Arial" pitchFamily="34" charset="0"/>
                <a:cs typeface="Arial" pitchFamily="34" charset="0"/>
              </a:rPr>
              <a:t>(continued)</a:t>
            </a:r>
          </a:p>
          <a:p>
            <a:pPr algn="ctr" fontAlgn="base">
              <a:lnSpc>
                <a:spcPct val="80000"/>
              </a:lnSpc>
              <a:spcAft>
                <a:spcPct val="0"/>
              </a:spcAft>
            </a:pPr>
            <a:endParaRPr lang="en-US" sz="2800" b="1" dirty="0" smtClean="0">
              <a:solidFill>
                <a:srgbClr val="000000"/>
              </a:solidFill>
              <a:latin typeface="Arial" pitchFamily="34" charset="0"/>
              <a:cs typeface="Arial" pitchFamily="34" charset="0"/>
            </a:endParaRPr>
          </a:p>
          <a:p>
            <a:pPr fontAlgn="base">
              <a:spcAft>
                <a:spcPct val="0"/>
              </a:spcAft>
              <a:buFontTx/>
              <a:buChar char="•"/>
            </a:pPr>
            <a:r>
              <a:rPr lang="en-US" dirty="0" smtClean="0">
                <a:solidFill>
                  <a:srgbClr val="000000"/>
                </a:solidFill>
                <a:latin typeface="Arial" pitchFamily="34" charset="0"/>
                <a:cs typeface="Arial" pitchFamily="34" charset="0"/>
              </a:rPr>
              <a:t>Less score codes in STAAR!</a:t>
            </a:r>
          </a:p>
          <a:p>
            <a:pPr fontAlgn="base">
              <a:spcAft>
                <a:spcPct val="0"/>
              </a:spcAft>
              <a:buFontTx/>
              <a:buChar char="•"/>
            </a:pPr>
            <a:endParaRPr lang="en-US" dirty="0" smtClean="0">
              <a:solidFill>
                <a:srgbClr val="000000"/>
              </a:solidFill>
              <a:latin typeface="Arial" pitchFamily="34" charset="0"/>
              <a:cs typeface="Arial" pitchFamily="34" charset="0"/>
            </a:endParaRPr>
          </a:p>
          <a:p>
            <a:pPr marL="708025" lvl="1" indent="-342900" fontAlgn="base">
              <a:spcBef>
                <a:spcPct val="0"/>
              </a:spcBef>
              <a:spcAft>
                <a:spcPct val="0"/>
              </a:spcAft>
              <a:buFontTx/>
              <a:buChar char="•"/>
            </a:pPr>
            <a:r>
              <a:rPr lang="en-US" dirty="0" smtClean="0">
                <a:solidFill>
                  <a:srgbClr val="000000"/>
                </a:solidFill>
                <a:latin typeface="Arial" pitchFamily="34" charset="0"/>
                <a:cs typeface="Arial" pitchFamily="34" charset="0"/>
              </a:rPr>
              <a:t>“S” – tested</a:t>
            </a:r>
          </a:p>
          <a:p>
            <a:pPr marL="708025" lvl="1" indent="-342900" fontAlgn="base">
              <a:spcBef>
                <a:spcPct val="0"/>
              </a:spcBef>
              <a:spcAft>
                <a:spcPct val="0"/>
              </a:spcAft>
              <a:buFontTx/>
              <a:buChar char="•"/>
            </a:pPr>
            <a:r>
              <a:rPr lang="en-US" dirty="0" smtClean="0">
                <a:solidFill>
                  <a:srgbClr val="000000"/>
                </a:solidFill>
                <a:latin typeface="Arial" pitchFamily="34" charset="0"/>
                <a:cs typeface="Arial" pitchFamily="34" charset="0"/>
              </a:rPr>
              <a:t>“A” – absent</a:t>
            </a:r>
          </a:p>
          <a:p>
            <a:pPr marL="708025" lvl="1" indent="-342900" fontAlgn="base">
              <a:spcBef>
                <a:spcPct val="0"/>
              </a:spcBef>
              <a:spcAft>
                <a:spcPct val="0"/>
              </a:spcAft>
              <a:buFontTx/>
              <a:buChar char="•"/>
            </a:pPr>
            <a:r>
              <a:rPr lang="en-US" dirty="0" smtClean="0">
                <a:solidFill>
                  <a:srgbClr val="000000"/>
                </a:solidFill>
                <a:latin typeface="Arial" pitchFamily="34" charset="0"/>
                <a:cs typeface="Arial" pitchFamily="34" charset="0"/>
              </a:rPr>
              <a:t>“O” – other (illness, testing irregularity, EOC/above grade level, etc.)</a:t>
            </a:r>
          </a:p>
          <a:p>
            <a:pPr marL="708025" lvl="1" indent="-342900" fontAlgn="base">
              <a:spcBef>
                <a:spcPct val="0"/>
              </a:spcBef>
              <a:spcAft>
                <a:spcPct val="0"/>
              </a:spcAft>
              <a:buFontTx/>
              <a:buChar char="•"/>
            </a:pPr>
            <a:r>
              <a:rPr lang="en-US" dirty="0" smtClean="0">
                <a:solidFill>
                  <a:srgbClr val="000000"/>
                </a:solidFill>
                <a:latin typeface="Arial" pitchFamily="34" charset="0"/>
                <a:cs typeface="Arial" pitchFamily="34" charset="0"/>
              </a:rPr>
              <a:t>“*” – paper/online or STAAR/STAAR Modified</a:t>
            </a:r>
          </a:p>
          <a:p>
            <a:pPr marL="708025" lvl="1" indent="-342900" fontAlgn="base">
              <a:spcBef>
                <a:spcPct val="0"/>
              </a:spcBef>
              <a:spcAft>
                <a:spcPct val="0"/>
              </a:spcAft>
              <a:buFontTx/>
              <a:buChar char="•"/>
            </a:pPr>
            <a:r>
              <a:rPr lang="en-US" dirty="0" smtClean="0">
                <a:solidFill>
                  <a:srgbClr val="000000"/>
                </a:solidFill>
                <a:latin typeface="Arial" pitchFamily="34" charset="0"/>
                <a:cs typeface="Arial" pitchFamily="34" charset="0"/>
              </a:rPr>
              <a:t>SSI score codes</a:t>
            </a:r>
            <a:r>
              <a:rPr lang="en-US" dirty="0" smtClean="0">
                <a:latin typeface="Arial" pitchFamily="34" charset="0"/>
                <a:cs typeface="Arial" pitchFamily="34" charset="0"/>
              </a:rPr>
              <a:t> – “P,” “R,” “PW”</a:t>
            </a:r>
            <a:endParaRPr lang="en-US" dirty="0" smtClean="0">
              <a:solidFill>
                <a:srgbClr val="000000"/>
              </a:solidFill>
              <a:latin typeface="Arial" pitchFamily="34" charset="0"/>
              <a:cs typeface="Arial" pitchFamily="34" charset="0"/>
            </a:endParaRPr>
          </a:p>
          <a:p>
            <a:pPr fontAlgn="base">
              <a:spcAft>
                <a:spcPct val="0"/>
              </a:spcAft>
            </a:pPr>
            <a:endParaRPr lang="en-US" dirty="0" smtClean="0">
              <a:solidFill>
                <a:srgbClr val="000000"/>
              </a:solidFill>
              <a:latin typeface="Arial" pitchFamily="34" charset="0"/>
              <a:cs typeface="Arial" pitchFamily="34" charset="0"/>
            </a:endParaRPr>
          </a:p>
          <a:p>
            <a:pPr fontAlgn="base">
              <a:spcAft>
                <a:spcPct val="0"/>
              </a:spcAft>
              <a:buNone/>
            </a:pPr>
            <a:r>
              <a:rPr lang="en-US" dirty="0" smtClean="0">
                <a:solidFill>
                  <a:srgbClr val="000000"/>
                </a:solidFill>
                <a:latin typeface="Arial" pitchFamily="34" charset="0"/>
                <a:cs typeface="Arial" pitchFamily="34" charset="0"/>
              </a:rPr>
              <a:t>	</a:t>
            </a:r>
            <a:r>
              <a:rPr lang="en-US" sz="2600" dirty="0" smtClean="0">
                <a:solidFill>
                  <a:srgbClr val="000000"/>
                </a:solidFill>
                <a:latin typeface="Arial" pitchFamily="34" charset="0"/>
                <a:cs typeface="Arial" pitchFamily="34" charset="0"/>
              </a:rPr>
              <a:t>NOTE: For each subject area, only ONE score code should be gridded.</a:t>
            </a:r>
          </a:p>
          <a:p>
            <a:pPr algn="ctr">
              <a:buNone/>
            </a:pPr>
            <a:endParaRPr lang="en-US" b="1" dirty="0" smtClean="0">
              <a:solidFill>
                <a:srgbClr val="000000"/>
              </a:solidFill>
              <a:latin typeface="Arial" pitchFamily="34" charset="0"/>
              <a:cs typeface="Arial" pitchFamily="34" charset="0"/>
            </a:endParaRPr>
          </a:p>
          <a:p>
            <a:pPr algn="ctr">
              <a:buNone/>
            </a:pPr>
            <a:endParaRPr lang="en-US" b="1" dirty="0" smtClean="0">
              <a:solidFill>
                <a:srgbClr val="000000"/>
              </a:solidFill>
              <a:latin typeface="Arial" pitchFamily="34" charset="0"/>
              <a:cs typeface="Arial" pitchFamily="34" charset="0"/>
            </a:endParaRPr>
          </a:p>
          <a:p>
            <a:endParaRPr lang="en-US" dirty="0">
              <a:latin typeface="Arial" pitchFamily="34" charset="0"/>
              <a:cs typeface="Arial" pitchFamily="34" charset="0"/>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lgn="ctr" fontAlgn="base">
              <a:lnSpc>
                <a:spcPct val="80000"/>
              </a:lnSpc>
              <a:spcAft>
                <a:spcPct val="0"/>
              </a:spcAft>
              <a:buNone/>
            </a:pPr>
            <a:r>
              <a:rPr lang="en-US" b="1" dirty="0" smtClean="0">
                <a:solidFill>
                  <a:srgbClr val="000000"/>
                </a:solidFill>
                <a:latin typeface="Arial" pitchFamily="34" charset="0"/>
                <a:cs typeface="Arial" pitchFamily="34" charset="0"/>
              </a:rPr>
              <a:t>Answer Documents </a:t>
            </a:r>
            <a:r>
              <a:rPr lang="en-US" sz="2000" b="1" dirty="0" smtClean="0">
                <a:solidFill>
                  <a:srgbClr val="000000"/>
                </a:solidFill>
                <a:latin typeface="Arial" pitchFamily="34" charset="0"/>
                <a:cs typeface="Arial" pitchFamily="34" charset="0"/>
              </a:rPr>
              <a:t>(continued)</a:t>
            </a:r>
          </a:p>
          <a:p>
            <a:pPr algn="ctr" fontAlgn="base">
              <a:lnSpc>
                <a:spcPct val="80000"/>
              </a:lnSpc>
              <a:spcAft>
                <a:spcPct val="0"/>
              </a:spcAft>
            </a:pPr>
            <a:endParaRPr lang="en-US" sz="2800" b="1" dirty="0" smtClean="0">
              <a:solidFill>
                <a:srgbClr val="000000"/>
              </a:solidFill>
              <a:latin typeface="Arial" pitchFamily="34" charset="0"/>
              <a:cs typeface="Arial" pitchFamily="34" charset="0"/>
            </a:endParaRPr>
          </a:p>
          <a:p>
            <a:pPr fontAlgn="base">
              <a:spcAft>
                <a:spcPct val="0"/>
              </a:spcAft>
              <a:buFontTx/>
              <a:buChar char="•"/>
            </a:pPr>
            <a:r>
              <a:rPr lang="en-US" sz="2800" dirty="0" smtClean="0">
                <a:solidFill>
                  <a:srgbClr val="000000"/>
                </a:solidFill>
                <a:latin typeface="Arial" pitchFamily="34" charset="0"/>
                <a:cs typeface="Arial" pitchFamily="34" charset="0"/>
              </a:rPr>
              <a:t>An “*” score code is present on all STAAR and STAAR Modified answer documents that have two subject areas tested </a:t>
            </a:r>
            <a:r>
              <a:rPr lang="en-US" sz="2800" dirty="0" smtClean="0">
                <a:latin typeface="Arial" pitchFamily="34" charset="0"/>
                <a:cs typeface="Arial" pitchFamily="34" charset="0"/>
              </a:rPr>
              <a:t>(except STAAR Modified English I and II).</a:t>
            </a:r>
            <a:endParaRPr lang="en-US" sz="2800" dirty="0" smtClean="0">
              <a:solidFill>
                <a:srgbClr val="000000"/>
              </a:solidFill>
              <a:latin typeface="Arial" pitchFamily="34" charset="0"/>
              <a:cs typeface="Arial" pitchFamily="34" charset="0"/>
            </a:endParaRPr>
          </a:p>
          <a:p>
            <a:pPr fontAlgn="base">
              <a:spcAft>
                <a:spcPct val="0"/>
              </a:spcAft>
            </a:pPr>
            <a:endParaRPr lang="en-US" sz="2800" dirty="0" smtClean="0">
              <a:solidFill>
                <a:srgbClr val="000000"/>
              </a:solidFill>
              <a:latin typeface="Arial" pitchFamily="34" charset="0"/>
              <a:cs typeface="Arial" pitchFamily="34" charset="0"/>
            </a:endParaRPr>
          </a:p>
          <a:p>
            <a:pPr fontAlgn="base">
              <a:spcAft>
                <a:spcPct val="0"/>
              </a:spcAft>
              <a:buNone/>
            </a:pPr>
            <a:r>
              <a:rPr lang="en-US" dirty="0" smtClean="0">
                <a:solidFill>
                  <a:srgbClr val="000000"/>
                </a:solidFill>
                <a:latin typeface="Arial" pitchFamily="34" charset="0"/>
                <a:cs typeface="Arial" pitchFamily="34" charset="0"/>
              </a:rPr>
              <a:t>	</a:t>
            </a:r>
            <a:r>
              <a:rPr lang="en-US" sz="2400" dirty="0" smtClean="0">
                <a:solidFill>
                  <a:srgbClr val="000000"/>
                </a:solidFill>
                <a:latin typeface="Arial" pitchFamily="34" charset="0"/>
                <a:cs typeface="Arial" pitchFamily="34" charset="0"/>
              </a:rPr>
              <a:t>NOTE: For each subject area, only ONE score code should be gridded.</a:t>
            </a:r>
          </a:p>
          <a:p>
            <a:pPr fontAlgn="base">
              <a:spcAft>
                <a:spcPct val="0"/>
              </a:spcAft>
            </a:pPr>
            <a:endParaRPr lang="en-US" b="1" dirty="0" smtClean="0">
              <a:solidFill>
                <a:srgbClr val="000000"/>
              </a:solidFill>
              <a:latin typeface="Arial" pitchFamily="34" charset="0"/>
              <a:cs typeface="Arial" pitchFamily="34" charset="0"/>
            </a:endParaRPr>
          </a:p>
          <a:p>
            <a:pPr algn="ctr">
              <a:buNone/>
            </a:pPr>
            <a:endParaRPr lang="en-US" b="1" dirty="0" smtClean="0">
              <a:solidFill>
                <a:srgbClr val="000000"/>
              </a:solidFill>
              <a:latin typeface="Arial" pitchFamily="34" charset="0"/>
              <a:cs typeface="Arial" pitchFamily="34" charset="0"/>
            </a:endParaRPr>
          </a:p>
          <a:p>
            <a:endParaRPr lang="en-US" dirty="0">
              <a:latin typeface="Arial" pitchFamily="34" charset="0"/>
              <a:cs typeface="Arial" pitchFamily="34" charset="0"/>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lgn="ctr" fontAlgn="base">
              <a:lnSpc>
                <a:spcPct val="80000"/>
              </a:lnSpc>
              <a:spcAft>
                <a:spcPct val="0"/>
              </a:spcAft>
              <a:buNone/>
            </a:pPr>
            <a:r>
              <a:rPr lang="en-US" sz="3500" b="1" dirty="0" smtClean="0">
                <a:solidFill>
                  <a:srgbClr val="000000"/>
                </a:solidFill>
                <a:latin typeface="Arial" pitchFamily="34" charset="0"/>
                <a:cs typeface="Arial" pitchFamily="34" charset="0"/>
              </a:rPr>
              <a:t>Answer Documents (cont.)</a:t>
            </a:r>
          </a:p>
          <a:p>
            <a:pPr algn="ctr" fontAlgn="base">
              <a:lnSpc>
                <a:spcPct val="80000"/>
              </a:lnSpc>
              <a:spcAft>
                <a:spcPct val="0"/>
              </a:spcAft>
            </a:pPr>
            <a:endParaRPr lang="en-US" sz="2800" b="1" dirty="0" smtClean="0">
              <a:solidFill>
                <a:srgbClr val="000000"/>
              </a:solidFill>
              <a:latin typeface="Arial" pitchFamily="34" charset="0"/>
              <a:cs typeface="Arial" pitchFamily="34" charset="0"/>
            </a:endParaRPr>
          </a:p>
          <a:p>
            <a:pPr fontAlgn="base">
              <a:spcAft>
                <a:spcPct val="0"/>
              </a:spcAft>
              <a:buFontTx/>
              <a:buChar char="•"/>
            </a:pPr>
            <a:r>
              <a:rPr lang="en-US" sz="2400" dirty="0" smtClean="0">
                <a:solidFill>
                  <a:srgbClr val="000000"/>
                </a:solidFill>
                <a:latin typeface="Arial" pitchFamily="34" charset="0"/>
                <a:cs typeface="Arial" pitchFamily="34" charset="0"/>
              </a:rPr>
              <a:t>TEST TAKEN INFO field — information about the language version (English or Spanish) must be recorded in this field.</a:t>
            </a:r>
          </a:p>
          <a:p>
            <a:pPr lvl="1" fontAlgn="base">
              <a:spcBef>
                <a:spcPct val="0"/>
              </a:spcBef>
              <a:spcAft>
                <a:spcPct val="0"/>
              </a:spcAft>
              <a:buFontTx/>
              <a:buChar char="–"/>
            </a:pPr>
            <a:endParaRPr lang="en-US" sz="2400" dirty="0" smtClean="0">
              <a:solidFill>
                <a:srgbClr val="000000"/>
              </a:solidFill>
              <a:latin typeface="Arial" pitchFamily="34" charset="0"/>
              <a:cs typeface="Arial" pitchFamily="34" charset="0"/>
            </a:endParaRPr>
          </a:p>
          <a:p>
            <a:pPr lvl="2" fontAlgn="base">
              <a:spcBef>
                <a:spcPct val="0"/>
              </a:spcBef>
              <a:spcAft>
                <a:spcPct val="0"/>
              </a:spcAft>
              <a:buFontTx/>
              <a:buChar char="•"/>
            </a:pPr>
            <a:r>
              <a:rPr lang="en-US" dirty="0" smtClean="0">
                <a:solidFill>
                  <a:srgbClr val="000000"/>
                </a:solidFill>
                <a:latin typeface="Arial" pitchFamily="34" charset="0"/>
                <a:cs typeface="Arial" pitchFamily="34" charset="0"/>
              </a:rPr>
              <a:t>“EN” or “SP” for grades 3, 4, and 5</a:t>
            </a:r>
            <a:endParaRPr lang="en-US" b="1" dirty="0" smtClean="0">
              <a:solidFill>
                <a:srgbClr val="000000"/>
              </a:solidFill>
              <a:latin typeface="Arial" pitchFamily="34" charset="0"/>
              <a:cs typeface="Arial" pitchFamily="34" charset="0"/>
            </a:endParaRPr>
          </a:p>
          <a:p>
            <a:pPr algn="ctr">
              <a:buNone/>
            </a:pPr>
            <a:endParaRPr lang="en-US" b="1" dirty="0" smtClean="0">
              <a:solidFill>
                <a:srgbClr val="000000"/>
              </a:solidFill>
              <a:latin typeface="Arial" pitchFamily="34" charset="0"/>
              <a:cs typeface="Arial" pitchFamily="34" charset="0"/>
            </a:endParaRPr>
          </a:p>
          <a:p>
            <a:endParaRPr lang="en-US" dirty="0">
              <a:latin typeface="Arial" pitchFamily="34" charset="0"/>
              <a:cs typeface="Arial" pitchFamily="34" charset="0"/>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lgn="ctr" fontAlgn="base">
              <a:lnSpc>
                <a:spcPct val="80000"/>
              </a:lnSpc>
              <a:spcAft>
                <a:spcPct val="0"/>
              </a:spcAft>
              <a:buNone/>
            </a:pPr>
            <a:r>
              <a:rPr lang="en-US" b="1" dirty="0" smtClean="0">
                <a:solidFill>
                  <a:srgbClr val="000000"/>
                </a:solidFill>
                <a:latin typeface="Arial" pitchFamily="34" charset="0"/>
                <a:cs typeface="Arial" pitchFamily="34" charset="0"/>
              </a:rPr>
              <a:t>Answer Documents </a:t>
            </a:r>
            <a:r>
              <a:rPr lang="en-US" sz="2000" b="1" dirty="0" smtClean="0">
                <a:solidFill>
                  <a:srgbClr val="000000"/>
                </a:solidFill>
                <a:latin typeface="Arial" pitchFamily="34" charset="0"/>
                <a:cs typeface="Arial" pitchFamily="34" charset="0"/>
              </a:rPr>
              <a:t>(continued)</a:t>
            </a:r>
          </a:p>
          <a:p>
            <a:pPr algn="ctr" fontAlgn="base">
              <a:lnSpc>
                <a:spcPct val="80000"/>
              </a:lnSpc>
              <a:spcAft>
                <a:spcPct val="0"/>
              </a:spcAft>
            </a:pPr>
            <a:endParaRPr lang="en-US" sz="2800" b="1" dirty="0" smtClean="0">
              <a:solidFill>
                <a:srgbClr val="000000"/>
              </a:solidFill>
              <a:latin typeface="Arial" pitchFamily="34" charset="0"/>
              <a:cs typeface="Arial" pitchFamily="34" charset="0"/>
            </a:endParaRPr>
          </a:p>
          <a:p>
            <a:pPr fontAlgn="base">
              <a:spcAft>
                <a:spcPct val="0"/>
              </a:spcAft>
              <a:buFontTx/>
              <a:buChar char="•"/>
            </a:pPr>
            <a:r>
              <a:rPr lang="en-US" sz="2200" dirty="0" smtClean="0">
                <a:solidFill>
                  <a:srgbClr val="000000"/>
                </a:solidFill>
                <a:latin typeface="Arial" pitchFamily="34" charset="0"/>
                <a:cs typeface="Arial" pitchFamily="34" charset="0"/>
              </a:rPr>
              <a:t>For each subject area tested, only ONE bubble, if applicable, should be gridded in the TEST TAKEN INFO field to show which assessment the student was administered.</a:t>
            </a:r>
          </a:p>
          <a:p>
            <a:pPr lvl="1" fontAlgn="base">
              <a:spcBef>
                <a:spcPct val="0"/>
              </a:spcBef>
              <a:spcAft>
                <a:spcPct val="0"/>
              </a:spcAft>
              <a:buFont typeface="Arial" charset="0"/>
              <a:buChar char="•"/>
            </a:pPr>
            <a:r>
              <a:rPr lang="en-US" sz="2200" dirty="0" smtClean="0">
                <a:solidFill>
                  <a:srgbClr val="000000"/>
                </a:solidFill>
                <a:latin typeface="Arial" pitchFamily="34" charset="0"/>
                <a:cs typeface="Arial" pitchFamily="34" charset="0"/>
              </a:rPr>
              <a:t>Determine the language version of the assessment that the student will take (grades 3, 4, and 5 only).</a:t>
            </a:r>
          </a:p>
          <a:p>
            <a:pPr lvl="1" fontAlgn="base">
              <a:spcBef>
                <a:spcPct val="0"/>
              </a:spcBef>
              <a:spcAft>
                <a:spcPct val="0"/>
              </a:spcAft>
              <a:buFont typeface="Arial" charset="0"/>
              <a:buChar char="•"/>
            </a:pPr>
            <a:r>
              <a:rPr lang="en-US" sz="2200" dirty="0" smtClean="0">
                <a:solidFill>
                  <a:srgbClr val="000000"/>
                </a:solidFill>
                <a:latin typeface="Arial" pitchFamily="34" charset="0"/>
                <a:cs typeface="Arial" pitchFamily="34" charset="0"/>
              </a:rPr>
              <a:t>Follow the same steps to grid the TEST TAKEN INFO field even if the student is absent from the test or illness/test irregularity occurs during testing.</a:t>
            </a:r>
          </a:p>
          <a:p>
            <a:pPr lvl="2" fontAlgn="base">
              <a:spcBef>
                <a:spcPct val="0"/>
              </a:spcBef>
              <a:spcAft>
                <a:spcPct val="0"/>
              </a:spcAft>
              <a:buNone/>
            </a:pPr>
            <a:endParaRPr lang="en-US" dirty="0" smtClean="0">
              <a:solidFill>
                <a:srgbClr val="000000"/>
              </a:solidFill>
              <a:latin typeface="Arial" pitchFamily="34" charset="0"/>
              <a:cs typeface="Arial" pitchFamily="34" charset="0"/>
            </a:endParaRPr>
          </a:p>
          <a:p>
            <a:pPr fontAlgn="base">
              <a:spcAft>
                <a:spcPct val="0"/>
              </a:spcAft>
              <a:buNone/>
            </a:pPr>
            <a:endParaRPr lang="en-US" b="1" dirty="0" smtClean="0">
              <a:solidFill>
                <a:srgbClr val="000000"/>
              </a:solidFill>
              <a:latin typeface="Arial" pitchFamily="34" charset="0"/>
              <a:cs typeface="Arial" pitchFamily="34" charset="0"/>
            </a:endParaRPr>
          </a:p>
          <a:p>
            <a:pPr algn="ctr">
              <a:buNone/>
            </a:pPr>
            <a:endParaRPr lang="en-US" b="1" dirty="0" smtClean="0">
              <a:solidFill>
                <a:srgbClr val="000000"/>
              </a:solidFill>
              <a:latin typeface="Arial" pitchFamily="34" charset="0"/>
              <a:cs typeface="Arial" pitchFamily="34" charset="0"/>
            </a:endParaRPr>
          </a:p>
          <a:p>
            <a:endParaRPr lang="en-US" dirty="0">
              <a:latin typeface="Arial" pitchFamily="34" charset="0"/>
              <a:cs typeface="Arial" pitchFamily="34" charset="0"/>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lgn="ctr" fontAlgn="base">
              <a:lnSpc>
                <a:spcPct val="80000"/>
              </a:lnSpc>
              <a:spcAft>
                <a:spcPct val="0"/>
              </a:spcAft>
              <a:buNone/>
            </a:pPr>
            <a:r>
              <a:rPr lang="en-US" b="1" dirty="0" smtClean="0">
                <a:solidFill>
                  <a:srgbClr val="000000"/>
                </a:solidFill>
                <a:latin typeface="Arial" pitchFamily="34" charset="0"/>
                <a:cs typeface="Arial" pitchFamily="34" charset="0"/>
              </a:rPr>
              <a:t>Answer Documents </a:t>
            </a:r>
            <a:r>
              <a:rPr lang="en-US" sz="2000" b="1" dirty="0" smtClean="0">
                <a:solidFill>
                  <a:srgbClr val="000000"/>
                </a:solidFill>
                <a:latin typeface="Arial" pitchFamily="34" charset="0"/>
                <a:cs typeface="Arial" pitchFamily="34" charset="0"/>
              </a:rPr>
              <a:t>(continued)</a:t>
            </a:r>
          </a:p>
          <a:p>
            <a:pPr lvl="2" fontAlgn="base">
              <a:spcBef>
                <a:spcPct val="0"/>
              </a:spcBef>
              <a:spcAft>
                <a:spcPct val="0"/>
              </a:spcAft>
              <a:buNone/>
            </a:pPr>
            <a:endParaRPr lang="en-US" dirty="0" smtClean="0">
              <a:solidFill>
                <a:srgbClr val="000000"/>
              </a:solidFill>
              <a:latin typeface="Arial" pitchFamily="34" charset="0"/>
              <a:cs typeface="Arial" pitchFamily="34" charset="0"/>
            </a:endParaRPr>
          </a:p>
          <a:p>
            <a:pPr fontAlgn="base">
              <a:spcAft>
                <a:spcPct val="0"/>
              </a:spcAft>
              <a:buNone/>
            </a:pPr>
            <a:endParaRPr lang="en-US" b="1" dirty="0" smtClean="0">
              <a:solidFill>
                <a:srgbClr val="000000"/>
              </a:solidFill>
              <a:latin typeface="Arial" pitchFamily="34" charset="0"/>
              <a:cs typeface="Arial" pitchFamily="34" charset="0"/>
            </a:endParaRPr>
          </a:p>
          <a:p>
            <a:pPr algn="ctr">
              <a:buNone/>
            </a:pPr>
            <a:endParaRPr lang="en-US" b="1" dirty="0" smtClean="0">
              <a:solidFill>
                <a:srgbClr val="000000"/>
              </a:solidFill>
              <a:latin typeface="Arial" pitchFamily="34" charset="0"/>
              <a:cs typeface="Arial" pitchFamily="34" charset="0"/>
            </a:endParaRPr>
          </a:p>
          <a:p>
            <a:endParaRPr lang="en-US" dirty="0">
              <a:latin typeface="Arial" pitchFamily="34" charset="0"/>
              <a:cs typeface="Arial" pitchFamily="34" charset="0"/>
            </a:endParaRPr>
          </a:p>
        </p:txBody>
      </p:sp>
      <p:sp>
        <p:nvSpPr>
          <p:cNvPr id="5" name="TextBox 9"/>
          <p:cNvSpPr txBox="1">
            <a:spLocks noChangeArrowheads="1"/>
          </p:cNvSpPr>
          <p:nvPr/>
        </p:nvSpPr>
        <p:spPr bwMode="auto">
          <a:xfrm>
            <a:off x="715904" y="1752600"/>
            <a:ext cx="2441694" cy="646331"/>
          </a:xfrm>
          <a:prstGeom prst="rect">
            <a:avLst/>
          </a:prstGeom>
          <a:noFill/>
          <a:ln w="9525">
            <a:noFill/>
            <a:miter lim="800000"/>
            <a:headEnd/>
            <a:tailEnd/>
          </a:ln>
        </p:spPr>
        <p:txBody>
          <a:bodyPr wrap="none">
            <a:spAutoFit/>
          </a:bodyPr>
          <a:lstStyle/>
          <a:p>
            <a:pPr algn="ctr" fontAlgn="base">
              <a:spcBef>
                <a:spcPct val="0"/>
              </a:spcBef>
              <a:spcAft>
                <a:spcPct val="0"/>
              </a:spcAft>
            </a:pPr>
            <a:r>
              <a:rPr lang="en-US" dirty="0" smtClean="0">
                <a:solidFill>
                  <a:srgbClr val="000000"/>
                </a:solidFill>
                <a:latin typeface="Arial" pitchFamily="34" charset="0"/>
                <a:cs typeface="Arial" pitchFamily="34" charset="0"/>
              </a:rPr>
              <a:t>STAAR </a:t>
            </a:r>
          </a:p>
          <a:p>
            <a:pPr algn="ctr" fontAlgn="base">
              <a:spcBef>
                <a:spcPct val="0"/>
              </a:spcBef>
              <a:spcAft>
                <a:spcPct val="0"/>
              </a:spcAft>
            </a:pPr>
            <a:r>
              <a:rPr lang="en-US" dirty="0" smtClean="0">
                <a:solidFill>
                  <a:srgbClr val="000000"/>
                </a:solidFill>
                <a:latin typeface="Arial" pitchFamily="34" charset="0"/>
                <a:cs typeface="Arial" pitchFamily="34" charset="0"/>
              </a:rPr>
              <a:t>(English and Spanish)</a:t>
            </a:r>
            <a:endParaRPr lang="en-US" dirty="0">
              <a:solidFill>
                <a:srgbClr val="000000"/>
              </a:solidFill>
              <a:latin typeface="Arial" pitchFamily="34" charset="0"/>
              <a:cs typeface="Arial" pitchFamily="34" charset="0"/>
            </a:endParaRPr>
          </a:p>
        </p:txBody>
      </p:sp>
      <p:sp>
        <p:nvSpPr>
          <p:cNvPr id="6" name="TextBox 10"/>
          <p:cNvSpPr txBox="1">
            <a:spLocks noChangeArrowheads="1"/>
          </p:cNvSpPr>
          <p:nvPr/>
        </p:nvSpPr>
        <p:spPr bwMode="auto">
          <a:xfrm>
            <a:off x="6832309" y="1752600"/>
            <a:ext cx="184731" cy="369332"/>
          </a:xfrm>
          <a:prstGeom prst="rect">
            <a:avLst/>
          </a:prstGeom>
          <a:noFill/>
          <a:ln w="9525">
            <a:noFill/>
            <a:miter lim="800000"/>
            <a:headEnd/>
            <a:tailEnd/>
          </a:ln>
        </p:spPr>
        <p:txBody>
          <a:bodyPr wrap="none">
            <a:spAutoFit/>
          </a:bodyPr>
          <a:lstStyle/>
          <a:p>
            <a:pPr algn="ctr" fontAlgn="base">
              <a:spcBef>
                <a:spcPct val="0"/>
              </a:spcBef>
              <a:spcAft>
                <a:spcPct val="0"/>
              </a:spcAft>
            </a:pPr>
            <a:endParaRPr lang="en-US" dirty="0">
              <a:solidFill>
                <a:srgbClr val="000000"/>
              </a:solidFill>
              <a:latin typeface="Arial" pitchFamily="34" charset="0"/>
              <a:cs typeface="Arial" pitchFamily="34" charset="0"/>
            </a:endParaRPr>
          </a:p>
        </p:txBody>
      </p:sp>
      <p:pic>
        <p:nvPicPr>
          <p:cNvPr id="7" name="Picture 6" descr="C:\Users\mvassile\AppData\Local\Microsoft\Windows\Temporary Internet Files\Content.Outlook\GCJAPYVA\Grade 4 2013 Late April.JPG"/>
          <p:cNvPicPr>
            <a:picLocks noChangeAspect="1" noChangeArrowheads="1"/>
          </p:cNvPicPr>
          <p:nvPr/>
        </p:nvPicPr>
        <p:blipFill>
          <a:blip r:embed="rId2" cstate="print"/>
          <a:srcRect/>
          <a:stretch>
            <a:fillRect/>
          </a:stretch>
        </p:blipFill>
        <p:spPr bwMode="auto">
          <a:xfrm>
            <a:off x="3429000" y="1371599"/>
            <a:ext cx="1143000" cy="4653641"/>
          </a:xfrm>
          <a:prstGeom prst="rect">
            <a:avLst/>
          </a:prstGeom>
          <a:noFill/>
          <a:ln w="9525">
            <a:noFill/>
            <a:miter lim="800000"/>
            <a:headEnd/>
            <a:tailEnd/>
          </a:ln>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lgn="ctr" fontAlgn="base">
              <a:lnSpc>
                <a:spcPct val="80000"/>
              </a:lnSpc>
              <a:spcAft>
                <a:spcPct val="0"/>
              </a:spcAft>
              <a:buNone/>
            </a:pPr>
            <a:r>
              <a:rPr lang="en-US" b="1" dirty="0" smtClean="0">
                <a:solidFill>
                  <a:srgbClr val="000000"/>
                </a:solidFill>
                <a:latin typeface="Arial" pitchFamily="34" charset="0"/>
                <a:cs typeface="Arial" pitchFamily="34" charset="0"/>
              </a:rPr>
              <a:t>Answer Documents </a:t>
            </a:r>
            <a:r>
              <a:rPr lang="en-US" sz="2000" b="1" dirty="0" smtClean="0">
                <a:solidFill>
                  <a:srgbClr val="000000"/>
                </a:solidFill>
                <a:latin typeface="Arial" pitchFamily="34" charset="0"/>
                <a:cs typeface="Arial" pitchFamily="34" charset="0"/>
              </a:rPr>
              <a:t>(continued)</a:t>
            </a:r>
          </a:p>
          <a:p>
            <a:pPr lvl="2" fontAlgn="base">
              <a:spcBef>
                <a:spcPct val="0"/>
              </a:spcBef>
              <a:spcAft>
                <a:spcPct val="0"/>
              </a:spcAft>
              <a:buNone/>
            </a:pPr>
            <a:endParaRPr lang="en-US" dirty="0" smtClean="0">
              <a:solidFill>
                <a:srgbClr val="000000"/>
              </a:solidFill>
              <a:latin typeface="Arial" pitchFamily="34" charset="0"/>
              <a:cs typeface="Arial" pitchFamily="34" charset="0"/>
            </a:endParaRPr>
          </a:p>
          <a:p>
            <a:pPr fontAlgn="base">
              <a:spcAft>
                <a:spcPct val="0"/>
              </a:spcAft>
              <a:buNone/>
            </a:pPr>
            <a:endParaRPr lang="en-US" b="1" dirty="0" smtClean="0">
              <a:solidFill>
                <a:srgbClr val="000000"/>
              </a:solidFill>
              <a:latin typeface="Arial" pitchFamily="34" charset="0"/>
              <a:cs typeface="Arial" pitchFamily="34" charset="0"/>
            </a:endParaRPr>
          </a:p>
          <a:p>
            <a:pPr algn="ctr">
              <a:buNone/>
            </a:pPr>
            <a:endParaRPr lang="en-US" b="1" dirty="0" smtClean="0">
              <a:solidFill>
                <a:srgbClr val="000000"/>
              </a:solidFill>
              <a:latin typeface="Arial" pitchFamily="34" charset="0"/>
              <a:cs typeface="Arial" pitchFamily="34" charset="0"/>
            </a:endParaRPr>
          </a:p>
          <a:p>
            <a:endParaRPr lang="en-US" dirty="0">
              <a:latin typeface="Arial" pitchFamily="34" charset="0"/>
              <a:cs typeface="Arial" pitchFamily="34" charset="0"/>
            </a:endParaRPr>
          </a:p>
        </p:txBody>
      </p:sp>
      <p:sp>
        <p:nvSpPr>
          <p:cNvPr id="9" name="TextBox 7"/>
          <p:cNvSpPr txBox="1">
            <a:spLocks noChangeArrowheads="1"/>
          </p:cNvSpPr>
          <p:nvPr/>
        </p:nvSpPr>
        <p:spPr bwMode="auto">
          <a:xfrm>
            <a:off x="626571" y="1676400"/>
            <a:ext cx="1735629" cy="646331"/>
          </a:xfrm>
          <a:prstGeom prst="rect">
            <a:avLst/>
          </a:prstGeom>
          <a:noFill/>
          <a:ln w="9525">
            <a:noFill/>
            <a:miter lim="800000"/>
            <a:headEnd/>
            <a:tailEnd/>
          </a:ln>
        </p:spPr>
        <p:txBody>
          <a:bodyPr wrap="square">
            <a:spAutoFit/>
          </a:bodyPr>
          <a:lstStyle/>
          <a:p>
            <a:pPr algn="ctr" fontAlgn="base">
              <a:spcBef>
                <a:spcPct val="0"/>
              </a:spcBef>
              <a:spcAft>
                <a:spcPct val="0"/>
              </a:spcAft>
            </a:pPr>
            <a:r>
              <a:rPr lang="en-US" dirty="0">
                <a:solidFill>
                  <a:srgbClr val="000000"/>
                </a:solidFill>
                <a:latin typeface="Arial" pitchFamily="34" charset="0"/>
                <a:cs typeface="Arial" pitchFamily="34" charset="0"/>
              </a:rPr>
              <a:t>STAAR </a:t>
            </a:r>
          </a:p>
          <a:p>
            <a:pPr algn="ctr" fontAlgn="base">
              <a:spcBef>
                <a:spcPct val="0"/>
              </a:spcBef>
              <a:spcAft>
                <a:spcPct val="0"/>
              </a:spcAft>
            </a:pPr>
            <a:r>
              <a:rPr lang="en-US" dirty="0" smtClean="0">
                <a:solidFill>
                  <a:srgbClr val="000000"/>
                </a:solidFill>
                <a:latin typeface="Arial" pitchFamily="34" charset="0"/>
                <a:cs typeface="Arial" pitchFamily="34" charset="0"/>
              </a:rPr>
              <a:t>EOC</a:t>
            </a:r>
            <a:endParaRPr lang="en-US" dirty="0">
              <a:solidFill>
                <a:srgbClr val="000000"/>
              </a:solidFill>
              <a:latin typeface="Arial" pitchFamily="34" charset="0"/>
              <a:cs typeface="Arial" pitchFamily="34" charset="0"/>
            </a:endParaRPr>
          </a:p>
        </p:txBody>
      </p:sp>
      <p:sp>
        <p:nvSpPr>
          <p:cNvPr id="10" name="TextBox 8"/>
          <p:cNvSpPr txBox="1">
            <a:spLocks noChangeArrowheads="1"/>
          </p:cNvSpPr>
          <p:nvPr/>
        </p:nvSpPr>
        <p:spPr bwMode="auto">
          <a:xfrm>
            <a:off x="7162800" y="2055812"/>
            <a:ext cx="184731" cy="369332"/>
          </a:xfrm>
          <a:prstGeom prst="rect">
            <a:avLst/>
          </a:prstGeom>
          <a:noFill/>
          <a:ln w="9525">
            <a:noFill/>
            <a:miter lim="800000"/>
            <a:headEnd/>
            <a:tailEnd/>
          </a:ln>
        </p:spPr>
        <p:txBody>
          <a:bodyPr wrap="none">
            <a:spAutoFit/>
          </a:bodyPr>
          <a:lstStyle/>
          <a:p>
            <a:pPr fontAlgn="base">
              <a:spcBef>
                <a:spcPct val="0"/>
              </a:spcBef>
              <a:spcAft>
                <a:spcPct val="0"/>
              </a:spcAft>
            </a:pPr>
            <a:endParaRPr lang="en-US" dirty="0">
              <a:solidFill>
                <a:srgbClr val="000000"/>
              </a:solidFill>
              <a:latin typeface="Arial" pitchFamily="34" charset="0"/>
              <a:cs typeface="Arial" pitchFamily="34" charset="0"/>
            </a:endParaRPr>
          </a:p>
        </p:txBody>
      </p:sp>
      <p:pic>
        <p:nvPicPr>
          <p:cNvPr id="11" name="Picture 5" descr="C:\Users\mvassile\AppData\Local\Microsoft\Windows\Temporary Internet Files\Content.Outlook\GCJAPYVA\Algebra I 2013 May_1.JPG"/>
          <p:cNvPicPr>
            <a:picLocks noChangeAspect="1" noChangeArrowheads="1"/>
          </p:cNvPicPr>
          <p:nvPr/>
        </p:nvPicPr>
        <p:blipFill>
          <a:blip r:embed="rId2" cstate="print"/>
          <a:srcRect/>
          <a:stretch>
            <a:fillRect/>
          </a:stretch>
        </p:blipFill>
        <p:spPr>
          <a:xfrm>
            <a:off x="2667000" y="1295400"/>
            <a:ext cx="1981200" cy="4647867"/>
          </a:xfrm>
          <a:prstGeom prst="rect">
            <a:avLst/>
          </a:prstGeom>
          <a:noFill/>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algn="ctr" fontAlgn="base">
              <a:lnSpc>
                <a:spcPct val="80000"/>
              </a:lnSpc>
              <a:spcAft>
                <a:spcPct val="0"/>
              </a:spcAft>
              <a:buNone/>
            </a:pPr>
            <a:r>
              <a:rPr lang="en-US" b="1" dirty="0" smtClean="0">
                <a:solidFill>
                  <a:srgbClr val="000000"/>
                </a:solidFill>
                <a:latin typeface="Arial" pitchFamily="34" charset="0"/>
                <a:cs typeface="Arial" pitchFamily="34" charset="0"/>
              </a:rPr>
              <a:t>Answer Documents </a:t>
            </a:r>
            <a:r>
              <a:rPr lang="en-US" sz="2000" b="1" dirty="0" smtClean="0">
                <a:solidFill>
                  <a:srgbClr val="000000"/>
                </a:solidFill>
                <a:latin typeface="Arial" pitchFamily="34" charset="0"/>
                <a:cs typeface="Arial" pitchFamily="34" charset="0"/>
              </a:rPr>
              <a:t>(continued) </a:t>
            </a:r>
            <a:r>
              <a:rPr lang="en-US" b="1" dirty="0" smtClean="0">
                <a:solidFill>
                  <a:srgbClr val="000000"/>
                </a:solidFill>
                <a:latin typeface="Arial" pitchFamily="34" charset="0"/>
                <a:cs typeface="Arial" pitchFamily="34" charset="0"/>
              </a:rPr>
              <a:t/>
            </a:r>
            <a:br>
              <a:rPr lang="en-US" b="1" dirty="0" smtClean="0">
                <a:solidFill>
                  <a:srgbClr val="000000"/>
                </a:solidFill>
                <a:latin typeface="Arial" pitchFamily="34" charset="0"/>
                <a:cs typeface="Arial" pitchFamily="34" charset="0"/>
              </a:rPr>
            </a:br>
            <a:endParaRPr lang="en-US" b="1" dirty="0" smtClean="0">
              <a:solidFill>
                <a:srgbClr val="000000"/>
              </a:solidFill>
              <a:latin typeface="Arial" pitchFamily="34" charset="0"/>
              <a:cs typeface="Arial" pitchFamily="34" charset="0"/>
            </a:endParaRPr>
          </a:p>
          <a:p>
            <a:pPr marL="274320" indent="-274320">
              <a:defRPr/>
            </a:pPr>
            <a:r>
              <a:rPr lang="en-US" b="1" dirty="0" smtClean="0"/>
              <a:t>Foreign Exchange Students</a:t>
            </a:r>
          </a:p>
          <a:p>
            <a:pPr lvl="1">
              <a:buFontTx/>
              <a:buChar char="•"/>
              <a:defRPr/>
            </a:pPr>
            <a:r>
              <a:rPr lang="en-US" dirty="0" smtClean="0"/>
              <a:t>Required to test</a:t>
            </a:r>
            <a:br>
              <a:rPr lang="en-US" dirty="0" smtClean="0"/>
            </a:br>
            <a:endParaRPr lang="en-US" dirty="0" smtClean="0"/>
          </a:p>
          <a:p>
            <a:pPr lvl="1">
              <a:buFontTx/>
              <a:buChar char="•"/>
              <a:defRPr/>
            </a:pPr>
            <a:r>
              <a:rPr lang="en-US" dirty="0" smtClean="0"/>
              <a:t>No bubble on the Spring 2013 answer documents</a:t>
            </a:r>
            <a:br>
              <a:rPr lang="en-US" dirty="0" smtClean="0"/>
            </a:br>
            <a:endParaRPr lang="en-US" dirty="0" smtClean="0"/>
          </a:p>
          <a:p>
            <a:pPr lvl="1">
              <a:buFontTx/>
              <a:buChar char="•"/>
              <a:defRPr/>
            </a:pPr>
            <a:r>
              <a:rPr lang="en-US" dirty="0" smtClean="0"/>
              <a:t>Gridding of Agency Use field</a:t>
            </a:r>
            <a:endParaRPr lang="en-US" b="1" dirty="0" smtClean="0">
              <a:solidFill>
                <a:srgbClr val="000000"/>
              </a:solidFill>
              <a:latin typeface="Arial" pitchFamily="34" charset="0"/>
              <a:cs typeface="Arial" pitchFamily="34" charset="0"/>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marL="274320" indent="-274320" algn="ctr">
              <a:buNone/>
              <a:defRPr/>
            </a:pPr>
            <a:r>
              <a:rPr lang="en-US" b="1" dirty="0" smtClean="0">
                <a:solidFill>
                  <a:srgbClr val="000000"/>
                </a:solidFill>
                <a:latin typeface="Arial" pitchFamily="34" charset="0"/>
                <a:cs typeface="Arial" pitchFamily="34" charset="0"/>
              </a:rPr>
              <a:t>Answer Documents </a:t>
            </a:r>
            <a:r>
              <a:rPr lang="en-US" sz="2000" b="1" dirty="0" smtClean="0">
                <a:solidFill>
                  <a:srgbClr val="000000"/>
                </a:solidFill>
                <a:latin typeface="Arial" pitchFamily="34" charset="0"/>
                <a:cs typeface="Arial" pitchFamily="34" charset="0"/>
              </a:rPr>
              <a:t>(continued) </a:t>
            </a:r>
            <a:r>
              <a:rPr lang="en-US" b="1" dirty="0" smtClean="0"/>
              <a:t/>
            </a:r>
            <a:br>
              <a:rPr lang="en-US" b="1" dirty="0" smtClean="0"/>
            </a:br>
            <a:endParaRPr lang="en-US" b="1" dirty="0" smtClean="0"/>
          </a:p>
          <a:p>
            <a:pPr marL="274320" indent="-274320">
              <a:defRPr/>
            </a:pPr>
            <a:r>
              <a:rPr lang="en-US" b="1" dirty="0" smtClean="0"/>
              <a:t>Minimum Score vs. Level II</a:t>
            </a:r>
            <a:endParaRPr lang="en-US" dirty="0" smtClean="0"/>
          </a:p>
          <a:p>
            <a:pPr lvl="1">
              <a:buFontTx/>
              <a:buChar char="•"/>
              <a:defRPr/>
            </a:pPr>
            <a:r>
              <a:rPr lang="en-US" dirty="0" smtClean="0"/>
              <a:t>Graduation requirements</a:t>
            </a:r>
          </a:p>
          <a:p>
            <a:pPr lvl="1">
              <a:buFontTx/>
              <a:buChar char="•"/>
              <a:defRPr/>
            </a:pPr>
            <a:endParaRPr lang="en-US" dirty="0" smtClean="0"/>
          </a:p>
          <a:p>
            <a:pPr lvl="1">
              <a:buFontTx/>
              <a:buChar char="•"/>
              <a:defRPr/>
            </a:pPr>
            <a:r>
              <a:rPr lang="en-US" dirty="0" smtClean="0"/>
              <a:t>Testing requirements</a:t>
            </a:r>
          </a:p>
          <a:p>
            <a:pPr>
              <a:buFontTx/>
              <a:buChar char="•"/>
              <a:defRPr/>
            </a:pPr>
            <a:endParaRPr lang="en-US" sz="2800" dirty="0" smtClean="0"/>
          </a:p>
          <a:p>
            <a:pPr lvl="1">
              <a:buFontTx/>
              <a:buChar char="•"/>
              <a:defRPr/>
            </a:pPr>
            <a:r>
              <a:rPr lang="en-US" dirty="0" smtClean="0"/>
              <a:t>Answer documents – Absent/Other/Void</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52400"/>
            <a:ext cx="62484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8264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4600" y="152400"/>
            <a:ext cx="4114800" cy="461665"/>
          </a:xfrm>
          <a:prstGeom prst="rect">
            <a:avLst/>
          </a:prstGeom>
          <a:noFill/>
        </p:spPr>
        <p:txBody>
          <a:bodyPr wrap="square" rtlCol="0">
            <a:spAutoFit/>
          </a:bodyPr>
          <a:lstStyle/>
          <a:p>
            <a:pPr algn="r"/>
            <a:r>
              <a:rPr lang="en-US" sz="2400" b="1" dirty="0" smtClean="0">
                <a:solidFill>
                  <a:prstClr val="black"/>
                </a:solidFill>
              </a:rPr>
              <a:t>Security</a:t>
            </a:r>
            <a:r>
              <a:rPr lang="en-US" sz="2400" dirty="0" smtClean="0">
                <a:solidFill>
                  <a:prstClr val="black"/>
                </a:solidFill>
              </a:rPr>
              <a:t> </a:t>
            </a:r>
            <a:r>
              <a:rPr lang="en-US" sz="2400" b="1" dirty="0" smtClean="0">
                <a:solidFill>
                  <a:prstClr val="black"/>
                </a:solidFill>
              </a:rPr>
              <a:t>Supplement</a:t>
            </a:r>
            <a:r>
              <a:rPr lang="en-US" sz="2400" dirty="0" smtClean="0">
                <a:solidFill>
                  <a:prstClr val="black"/>
                </a:solidFill>
              </a:rPr>
              <a:t> </a:t>
            </a:r>
            <a:endParaRPr lang="en-US" sz="2400" dirty="0">
              <a:solidFill>
                <a:prstClr val="black"/>
              </a:solidFill>
            </a:endParaRPr>
          </a:p>
        </p:txBody>
      </p:sp>
      <p:sp>
        <p:nvSpPr>
          <p:cNvPr id="5" name="Content Placeholder 1"/>
          <p:cNvSpPr>
            <a:spLocks noGrp="1"/>
          </p:cNvSpPr>
          <p:nvPr>
            <p:ph sz="quarter" idx="10"/>
          </p:nvPr>
        </p:nvSpPr>
        <p:spPr/>
        <p:txBody>
          <a:bodyPr>
            <a:normAutofit/>
          </a:bodyPr>
          <a:lstStyle/>
          <a:p>
            <a:pPr algn="r">
              <a:buNone/>
            </a:pPr>
            <a:r>
              <a:rPr lang="en-US" sz="2000" b="1" dirty="0" smtClean="0"/>
              <a:t>Policy and Procedure Highlights </a:t>
            </a:r>
          </a:p>
          <a:p>
            <a:pPr algn="ctr">
              <a:buNone/>
            </a:pPr>
            <a:endParaRPr lang="en-US" sz="1400" b="1" dirty="0" smtClean="0"/>
          </a:p>
          <a:p>
            <a:pPr>
              <a:buNone/>
            </a:pPr>
            <a:r>
              <a:rPr lang="en-US" sz="2400" b="1" dirty="0" smtClean="0"/>
              <a:t>Training Requirements</a:t>
            </a:r>
          </a:p>
          <a:p>
            <a:pPr>
              <a:buNone/>
            </a:pPr>
            <a:endParaRPr lang="en-US" sz="1400" b="1" u="sng" dirty="0" smtClean="0"/>
          </a:p>
          <a:p>
            <a:r>
              <a:rPr lang="en-US" sz="2400" dirty="0" smtClean="0"/>
              <a:t>Testing personnel are required to receive annual training in test security and administration procedures and to sign an Oath of Test Security and Confidentiality. </a:t>
            </a:r>
          </a:p>
          <a:p>
            <a:pPr>
              <a:buNone/>
            </a:pPr>
            <a:endParaRPr lang="en-US" sz="2400" dirty="0" smtClean="0"/>
          </a:p>
          <a:p>
            <a:r>
              <a:rPr lang="en-US" sz="2400" dirty="0" smtClean="0"/>
              <a:t>Districts that elect to use noncertified paraprofessionals during the administration of a statewide assessment must assign a certified staff member who will be responsible for supervising them.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lgn="ctr">
              <a:buNone/>
            </a:pPr>
            <a:r>
              <a:rPr lang="en-US" b="1" dirty="0" smtClean="0">
                <a:solidFill>
                  <a:srgbClr val="000000"/>
                </a:solidFill>
                <a:latin typeface="Arial" pitchFamily="34" charset="0"/>
                <a:cs typeface="Arial" pitchFamily="34" charset="0"/>
              </a:rPr>
              <a:t>STAAR </a:t>
            </a:r>
            <a:r>
              <a:rPr lang="en-US" b="1" dirty="0" err="1" smtClean="0">
                <a:solidFill>
                  <a:srgbClr val="000000"/>
                </a:solidFill>
                <a:latin typeface="Arial" pitchFamily="34" charset="0"/>
                <a:cs typeface="Arial" pitchFamily="34" charset="0"/>
              </a:rPr>
              <a:t>Precoding</a:t>
            </a:r>
            <a:r>
              <a:rPr lang="en-US" b="1" dirty="0" smtClean="0">
                <a:solidFill>
                  <a:srgbClr val="000000"/>
                </a:solidFill>
                <a:latin typeface="Arial" pitchFamily="34" charset="0"/>
                <a:cs typeface="Arial" pitchFamily="34" charset="0"/>
              </a:rPr>
              <a:t> </a:t>
            </a:r>
            <a:r>
              <a:rPr lang="en-US" sz="2800" b="1" dirty="0" smtClean="0">
                <a:solidFill>
                  <a:srgbClr val="000000"/>
                </a:solidFill>
                <a:latin typeface="Arial" pitchFamily="34" charset="0"/>
                <a:cs typeface="Arial" pitchFamily="34" charset="0"/>
              </a:rPr>
              <a:t/>
            </a:r>
            <a:br>
              <a:rPr lang="en-US" sz="2800" b="1" dirty="0" smtClean="0">
                <a:solidFill>
                  <a:srgbClr val="000000"/>
                </a:solidFill>
                <a:latin typeface="Arial" pitchFamily="34" charset="0"/>
                <a:cs typeface="Arial" pitchFamily="34" charset="0"/>
              </a:rPr>
            </a:br>
            <a:endParaRPr lang="fr-CA" sz="2000" b="1" dirty="0" smtClean="0">
              <a:solidFill>
                <a:srgbClr val="000000"/>
              </a:solidFill>
              <a:latin typeface="Arial" pitchFamily="34" charset="0"/>
              <a:cs typeface="Arial" pitchFamily="34" charset="0"/>
            </a:endParaRPr>
          </a:p>
          <a:p>
            <a:pPr>
              <a:buFontTx/>
              <a:buChar char="•"/>
              <a:defRPr/>
            </a:pPr>
            <a:r>
              <a:rPr lang="en-US" sz="2400" dirty="0" err="1" smtClean="0"/>
              <a:t>Precoded</a:t>
            </a:r>
            <a:r>
              <a:rPr lang="en-US" sz="2400" dirty="0" smtClean="0"/>
              <a:t> labels – English I, II, III, Modified, and grade 4 and 7 writing</a:t>
            </a:r>
            <a:br>
              <a:rPr lang="en-US" sz="2400" dirty="0" smtClean="0"/>
            </a:br>
            <a:endParaRPr lang="en-US" sz="2400" dirty="0" smtClean="0"/>
          </a:p>
          <a:p>
            <a:pPr>
              <a:buFontTx/>
              <a:buChar char="•"/>
              <a:defRPr/>
            </a:pPr>
            <a:r>
              <a:rPr lang="en-US" sz="2400" dirty="0" err="1" smtClean="0"/>
              <a:t>Precoded</a:t>
            </a:r>
            <a:r>
              <a:rPr lang="en-US" sz="2400" dirty="0" smtClean="0"/>
              <a:t> answer documents – STAAR EOC (mathematics, science and social studies) and grades 3–8 reading, mathematics, science, and social studies</a:t>
            </a:r>
          </a:p>
          <a:p>
            <a:pPr>
              <a:buNone/>
              <a:defRPr/>
            </a:pPr>
            <a:endParaRPr lang="en-US" dirty="0" smtClean="0">
              <a:solidFill>
                <a:srgbClr val="000000"/>
              </a:solidFill>
              <a:latin typeface="Arial" pitchFamily="34" charset="0"/>
              <a:cs typeface="Arial" pitchFamily="34" charset="0"/>
            </a:endParaRPr>
          </a:p>
          <a:p>
            <a:pPr fontAlgn="base">
              <a:spcAft>
                <a:spcPct val="0"/>
              </a:spcAft>
              <a:buNone/>
            </a:pPr>
            <a:endParaRPr lang="en-US" b="1" dirty="0" smtClean="0">
              <a:solidFill>
                <a:srgbClr val="000000"/>
              </a:solidFill>
              <a:latin typeface="Arial" pitchFamily="34" charset="0"/>
              <a:cs typeface="Arial" pitchFamily="34" charset="0"/>
            </a:endParaRPr>
          </a:p>
          <a:p>
            <a:pPr algn="ctr">
              <a:buNone/>
            </a:pPr>
            <a:endParaRPr lang="en-US" b="1" dirty="0" smtClean="0">
              <a:solidFill>
                <a:srgbClr val="000000"/>
              </a:solidFill>
              <a:latin typeface="Arial" pitchFamily="34" charset="0"/>
              <a:cs typeface="Arial" pitchFamily="34" charset="0"/>
            </a:endParaRPr>
          </a:p>
          <a:p>
            <a:endParaRPr lang="en-US" dirty="0">
              <a:latin typeface="Arial" pitchFamily="34" charset="0"/>
              <a:cs typeface="Arial" pitchFamily="34" charset="0"/>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85000" lnSpcReduction="20000"/>
          </a:bodyPr>
          <a:lstStyle/>
          <a:p>
            <a:pPr algn="ctr">
              <a:buNone/>
            </a:pPr>
            <a:r>
              <a:rPr lang="en-US" sz="3800" b="1" dirty="0" err="1" smtClean="0">
                <a:solidFill>
                  <a:srgbClr val="000000"/>
                </a:solidFill>
                <a:latin typeface="Arial" pitchFamily="34" charset="0"/>
                <a:cs typeface="Arial" pitchFamily="34" charset="0"/>
              </a:rPr>
              <a:t>Precoding</a:t>
            </a:r>
            <a:r>
              <a:rPr lang="en-US" sz="3800" b="1" dirty="0" smtClean="0">
                <a:solidFill>
                  <a:srgbClr val="000000"/>
                </a:solidFill>
                <a:latin typeface="Arial" pitchFamily="34" charset="0"/>
                <a:cs typeface="Arial" pitchFamily="34" charset="0"/>
              </a:rPr>
              <a:t> </a:t>
            </a:r>
            <a:r>
              <a:rPr lang="en-US" sz="2000" b="1" dirty="0" smtClean="0">
                <a:solidFill>
                  <a:srgbClr val="000000"/>
                </a:solidFill>
                <a:latin typeface="Arial" pitchFamily="34" charset="0"/>
                <a:cs typeface="Arial" pitchFamily="34" charset="0"/>
              </a:rPr>
              <a:t>(Continued)</a:t>
            </a:r>
            <a:r>
              <a:rPr lang="en-US" sz="2800" b="1" dirty="0" smtClean="0">
                <a:solidFill>
                  <a:srgbClr val="000000"/>
                </a:solidFill>
                <a:latin typeface="Arial" pitchFamily="34" charset="0"/>
                <a:cs typeface="Arial" pitchFamily="34" charset="0"/>
              </a:rPr>
              <a:t/>
            </a:r>
            <a:br>
              <a:rPr lang="en-US" sz="2800" b="1" dirty="0" smtClean="0">
                <a:solidFill>
                  <a:srgbClr val="000000"/>
                </a:solidFill>
                <a:latin typeface="Arial" pitchFamily="34" charset="0"/>
                <a:cs typeface="Arial" pitchFamily="34" charset="0"/>
              </a:rPr>
            </a:br>
            <a:endParaRPr lang="fr-CA" sz="2000" b="1" dirty="0" smtClean="0">
              <a:solidFill>
                <a:srgbClr val="000000"/>
              </a:solidFill>
              <a:latin typeface="Arial" pitchFamily="34" charset="0"/>
              <a:cs typeface="Arial" pitchFamily="34" charset="0"/>
            </a:endParaRPr>
          </a:p>
          <a:p>
            <a:pPr>
              <a:defRPr/>
            </a:pPr>
            <a:r>
              <a:rPr lang="en-US" dirty="0" smtClean="0"/>
              <a:t>Districts can receive two </a:t>
            </a:r>
            <a:r>
              <a:rPr lang="en-US" dirty="0" err="1" smtClean="0"/>
              <a:t>precoded</a:t>
            </a:r>
            <a:r>
              <a:rPr lang="en-US" dirty="0" smtClean="0"/>
              <a:t> answer documents (when appropriate) for students testing above grade.</a:t>
            </a:r>
          </a:p>
          <a:p>
            <a:pPr lvl="1">
              <a:defRPr/>
            </a:pPr>
            <a:r>
              <a:rPr lang="en-US" dirty="0" smtClean="0"/>
              <a:t>Example: A student will take grade 6 reading and grade 7 mathematics. Submit a record in the </a:t>
            </a:r>
            <a:r>
              <a:rPr lang="en-US" dirty="0" err="1" smtClean="0"/>
              <a:t>precode</a:t>
            </a:r>
            <a:r>
              <a:rPr lang="en-US" dirty="0" smtClean="0"/>
              <a:t> file with the grade as ‘06’ and a value of ‘07’ in the “Above Grade Code” field. </a:t>
            </a:r>
            <a:r>
              <a:rPr lang="en-US" sz="2600" kern="0" dirty="0" smtClean="0">
                <a:solidFill>
                  <a:srgbClr val="000000"/>
                </a:solidFill>
                <a:latin typeface="Arial" pitchFamily="34" charset="0"/>
                <a:cs typeface="Arial" pitchFamily="34" charset="0"/>
              </a:rPr>
              <a:t>Records must indicate if the student will test online or on paper</a:t>
            </a:r>
          </a:p>
          <a:p>
            <a:pPr>
              <a:defRPr/>
            </a:pPr>
            <a:r>
              <a:rPr lang="en-US" dirty="0" smtClean="0"/>
              <a:t>STAAR EOC Reading and Writing</a:t>
            </a:r>
          </a:p>
          <a:p>
            <a:pPr lvl="1">
              <a:defRPr/>
            </a:pPr>
            <a:r>
              <a:rPr lang="en-US" dirty="0" smtClean="0"/>
              <a:t>Reminder that STAAR English I, II, and III will have separate answer documents for reading and writing. Therefore you need to submit two records in the data file if the student will be taking both reading and writing in order to get two </a:t>
            </a:r>
            <a:r>
              <a:rPr lang="en-US" dirty="0" err="1" smtClean="0"/>
              <a:t>precode</a:t>
            </a:r>
            <a:r>
              <a:rPr lang="en-US" dirty="0" smtClean="0"/>
              <a:t> labels. </a:t>
            </a:r>
          </a:p>
          <a:p>
            <a:pPr lvl="2" fontAlgn="base">
              <a:spcBef>
                <a:spcPct val="0"/>
              </a:spcBef>
              <a:spcAft>
                <a:spcPct val="0"/>
              </a:spcAft>
              <a:buNone/>
            </a:pPr>
            <a:endParaRPr lang="en-US" dirty="0" smtClean="0">
              <a:solidFill>
                <a:srgbClr val="000000"/>
              </a:solidFill>
              <a:latin typeface="Arial" pitchFamily="34" charset="0"/>
              <a:cs typeface="Arial" pitchFamily="34" charset="0"/>
            </a:endParaRPr>
          </a:p>
          <a:p>
            <a:pPr fontAlgn="base">
              <a:spcAft>
                <a:spcPct val="0"/>
              </a:spcAft>
              <a:buNone/>
            </a:pPr>
            <a:endParaRPr lang="en-US" b="1" dirty="0" smtClean="0">
              <a:solidFill>
                <a:srgbClr val="000000"/>
              </a:solidFill>
              <a:latin typeface="Arial" pitchFamily="34" charset="0"/>
              <a:cs typeface="Arial" pitchFamily="34" charset="0"/>
            </a:endParaRPr>
          </a:p>
          <a:p>
            <a:pPr algn="ctr">
              <a:buNone/>
            </a:pPr>
            <a:endParaRPr lang="en-US" b="1" dirty="0" smtClean="0">
              <a:solidFill>
                <a:srgbClr val="000000"/>
              </a:solidFill>
              <a:latin typeface="Arial" pitchFamily="34" charset="0"/>
              <a:cs typeface="Arial" pitchFamily="34" charset="0"/>
            </a:endParaRPr>
          </a:p>
          <a:p>
            <a:endParaRPr lang="en-US" dirty="0">
              <a:latin typeface="Arial" pitchFamily="34" charset="0"/>
              <a:cs typeface="Arial" pitchFamily="34" charset="0"/>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pPr algn="ctr">
              <a:buNone/>
            </a:pPr>
            <a:r>
              <a:rPr lang="en-US" b="1" dirty="0" err="1" smtClean="0">
                <a:solidFill>
                  <a:srgbClr val="000000"/>
                </a:solidFill>
                <a:latin typeface="Arial" pitchFamily="34" charset="0"/>
                <a:cs typeface="Arial" pitchFamily="34" charset="0"/>
              </a:rPr>
              <a:t>Precoding</a:t>
            </a:r>
            <a:r>
              <a:rPr lang="en-US" sz="2000" b="1" dirty="0" smtClean="0">
                <a:solidFill>
                  <a:srgbClr val="000000"/>
                </a:solidFill>
                <a:latin typeface="Arial" pitchFamily="34" charset="0"/>
                <a:cs typeface="Arial" pitchFamily="34" charset="0"/>
              </a:rPr>
              <a:t> (Continued)</a:t>
            </a:r>
            <a:r>
              <a:rPr lang="en-US" sz="2800" b="1" dirty="0" smtClean="0">
                <a:solidFill>
                  <a:srgbClr val="000000"/>
                </a:solidFill>
                <a:latin typeface="Arial" pitchFamily="34" charset="0"/>
                <a:cs typeface="Arial" pitchFamily="34" charset="0"/>
              </a:rPr>
              <a:t/>
            </a:r>
            <a:br>
              <a:rPr lang="en-US" sz="2800" b="1" dirty="0" smtClean="0">
                <a:solidFill>
                  <a:srgbClr val="000000"/>
                </a:solidFill>
                <a:latin typeface="Arial" pitchFamily="34" charset="0"/>
                <a:cs typeface="Arial" pitchFamily="34" charset="0"/>
              </a:rPr>
            </a:br>
            <a:endParaRPr lang="fr-CA" sz="2000" b="1" dirty="0" smtClean="0">
              <a:solidFill>
                <a:srgbClr val="000000"/>
              </a:solidFill>
              <a:latin typeface="Arial" pitchFamily="34" charset="0"/>
              <a:cs typeface="Arial" pitchFamily="34" charset="0"/>
            </a:endParaRPr>
          </a:p>
          <a:p>
            <a:pPr eaLnBrk="0" fontAlgn="base" hangingPunct="0">
              <a:spcAft>
                <a:spcPct val="0"/>
              </a:spcAft>
              <a:defRPr/>
            </a:pPr>
            <a:r>
              <a:rPr lang="en-US" sz="2800" dirty="0" smtClean="0"/>
              <a:t>Beginning with May EOC we will be providing </a:t>
            </a:r>
            <a:r>
              <a:rPr lang="en-US" sz="2800" dirty="0" err="1" smtClean="0"/>
              <a:t>precoded</a:t>
            </a:r>
            <a:r>
              <a:rPr lang="en-US" sz="2800" dirty="0" smtClean="0"/>
              <a:t> answer documents for STAAR mathematics, science and social studies assessments. If the student is identified as Special Education = ‘1’, a </a:t>
            </a:r>
            <a:r>
              <a:rPr lang="en-US" sz="2800" dirty="0" err="1" smtClean="0"/>
              <a:t>precoded</a:t>
            </a:r>
            <a:r>
              <a:rPr lang="en-US" sz="2800" dirty="0" smtClean="0"/>
              <a:t> answer document and a </a:t>
            </a:r>
            <a:r>
              <a:rPr lang="en-US" sz="2800" dirty="0" err="1" smtClean="0"/>
              <a:t>precode</a:t>
            </a:r>
            <a:r>
              <a:rPr lang="en-US" sz="2800" dirty="0" smtClean="0"/>
              <a:t> label (for those subjects that have STAAR Modified) will be provided.</a:t>
            </a:r>
            <a:r>
              <a:rPr lang="en-US" sz="2800" dirty="0" smtClean="0">
                <a:solidFill>
                  <a:srgbClr val="000000"/>
                </a:solidFill>
                <a:latin typeface="Arial" pitchFamily="34" charset="0"/>
                <a:cs typeface="Arial" pitchFamily="34" charset="0"/>
              </a:rPr>
              <a:t> </a:t>
            </a:r>
          </a:p>
          <a:p>
            <a:pPr>
              <a:defRPr/>
            </a:pPr>
            <a:r>
              <a:rPr lang="en-US" sz="2800" dirty="0" smtClean="0"/>
              <a:t>Reminder that we do not pull PEIMS records for EOC. Districts need to supply data if they want </a:t>
            </a:r>
            <a:r>
              <a:rPr lang="en-US" sz="2800" dirty="0" err="1" smtClean="0"/>
              <a:t>precode</a:t>
            </a:r>
            <a:r>
              <a:rPr lang="en-US" sz="2800" dirty="0" smtClean="0"/>
              <a:t> documents for students other than the supplied non-masters.</a:t>
            </a:r>
          </a:p>
          <a:p>
            <a:pPr lvl="2" fontAlgn="base">
              <a:spcBef>
                <a:spcPct val="0"/>
              </a:spcBef>
              <a:spcAft>
                <a:spcPct val="0"/>
              </a:spcAft>
              <a:buNone/>
            </a:pPr>
            <a:endParaRPr lang="en-US" dirty="0" smtClean="0">
              <a:solidFill>
                <a:srgbClr val="000000"/>
              </a:solidFill>
              <a:latin typeface="Arial" pitchFamily="34" charset="0"/>
              <a:cs typeface="Arial" pitchFamily="34" charset="0"/>
            </a:endParaRPr>
          </a:p>
          <a:p>
            <a:pPr fontAlgn="base">
              <a:spcAft>
                <a:spcPct val="0"/>
              </a:spcAft>
              <a:buNone/>
            </a:pPr>
            <a:endParaRPr lang="en-US" b="1" dirty="0" smtClean="0">
              <a:solidFill>
                <a:srgbClr val="000000"/>
              </a:solidFill>
              <a:latin typeface="Arial" pitchFamily="34" charset="0"/>
              <a:cs typeface="Arial" pitchFamily="34" charset="0"/>
            </a:endParaRPr>
          </a:p>
          <a:p>
            <a:pPr algn="ctr">
              <a:buNone/>
            </a:pPr>
            <a:endParaRPr lang="en-US" b="1" dirty="0" smtClean="0">
              <a:solidFill>
                <a:srgbClr val="000000"/>
              </a:solidFill>
              <a:latin typeface="Arial" pitchFamily="34" charset="0"/>
              <a:cs typeface="Arial" pitchFamily="34" charset="0"/>
            </a:endParaRPr>
          </a:p>
          <a:p>
            <a:endParaRPr lang="en-US" dirty="0">
              <a:latin typeface="Arial" pitchFamily="34" charset="0"/>
              <a:cs typeface="Arial" pitchFamily="34" charset="0"/>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92500" lnSpcReduction="10000"/>
          </a:bodyPr>
          <a:lstStyle/>
          <a:p>
            <a:pPr algn="ctr">
              <a:buNone/>
            </a:pPr>
            <a:r>
              <a:rPr lang="en-US" sz="3500" b="1" dirty="0" err="1" smtClean="0">
                <a:solidFill>
                  <a:srgbClr val="000000"/>
                </a:solidFill>
                <a:latin typeface="Arial" pitchFamily="34" charset="0"/>
                <a:cs typeface="Arial" pitchFamily="34" charset="0"/>
              </a:rPr>
              <a:t>Precoding</a:t>
            </a:r>
            <a:r>
              <a:rPr lang="en-US" sz="3500" b="1" dirty="0" smtClean="0">
                <a:solidFill>
                  <a:srgbClr val="000000"/>
                </a:solidFill>
                <a:latin typeface="Arial" pitchFamily="34" charset="0"/>
                <a:cs typeface="Arial" pitchFamily="34" charset="0"/>
              </a:rPr>
              <a:t> </a:t>
            </a:r>
            <a:r>
              <a:rPr lang="en-US" sz="2000" b="1" dirty="0" smtClean="0">
                <a:solidFill>
                  <a:srgbClr val="000000"/>
                </a:solidFill>
                <a:latin typeface="Arial" pitchFamily="34" charset="0"/>
                <a:cs typeface="Arial" pitchFamily="34" charset="0"/>
              </a:rPr>
              <a:t>(Continued)</a:t>
            </a:r>
            <a:r>
              <a:rPr lang="en-US" sz="2800" b="1" dirty="0" smtClean="0">
                <a:solidFill>
                  <a:srgbClr val="000000"/>
                </a:solidFill>
                <a:latin typeface="Arial" pitchFamily="34" charset="0"/>
                <a:cs typeface="Arial" pitchFamily="34" charset="0"/>
              </a:rPr>
              <a:t> </a:t>
            </a:r>
            <a:br>
              <a:rPr lang="en-US" sz="2800" b="1" dirty="0" smtClean="0">
                <a:solidFill>
                  <a:srgbClr val="000000"/>
                </a:solidFill>
                <a:latin typeface="Arial" pitchFamily="34" charset="0"/>
                <a:cs typeface="Arial" pitchFamily="34" charset="0"/>
              </a:rPr>
            </a:br>
            <a:endParaRPr lang="fr-CA" sz="2000" b="1" dirty="0" smtClean="0">
              <a:solidFill>
                <a:srgbClr val="000000"/>
              </a:solidFill>
              <a:latin typeface="Arial" pitchFamily="34" charset="0"/>
              <a:cs typeface="Arial" pitchFamily="34" charset="0"/>
            </a:endParaRPr>
          </a:p>
          <a:p>
            <a:r>
              <a:rPr lang="en-US" dirty="0" smtClean="0"/>
              <a:t>STAAR L will be given online beginning in </a:t>
            </a:r>
            <a:br>
              <a:rPr lang="en-US" dirty="0" smtClean="0"/>
            </a:br>
            <a:r>
              <a:rPr lang="en-US" dirty="0" smtClean="0"/>
              <a:t>Spring 2013. </a:t>
            </a:r>
          </a:p>
          <a:p>
            <a:pPr marL="651510" lvl="1" eaLnBrk="0" fontAlgn="base" hangingPunct="0">
              <a:spcAft>
                <a:spcPct val="0"/>
              </a:spcAft>
              <a:defRPr/>
            </a:pPr>
            <a:r>
              <a:rPr lang="en-US" sz="2200" dirty="0" smtClean="0">
                <a:latin typeface="Arial" pitchFamily="34" charset="0"/>
                <a:cs typeface="Arial" pitchFamily="34" charset="0"/>
              </a:rPr>
              <a:t>In order to register the students to test online, districts will need to designate the record with an ‘L’ in the “STAAR L Version Code” when submitting a student data file. </a:t>
            </a:r>
            <a:r>
              <a:rPr lang="en-US" sz="2200" kern="0" dirty="0" smtClean="0">
                <a:solidFill>
                  <a:srgbClr val="000000"/>
                </a:solidFill>
                <a:latin typeface="Arial" pitchFamily="34" charset="0"/>
                <a:cs typeface="Arial" pitchFamily="34" charset="0"/>
              </a:rPr>
              <a:t>Submit only for Algebra I, Geometry, Algebra II, Biology, Chemistry, Physics, World Geography, World History, and U.S. History</a:t>
            </a:r>
          </a:p>
          <a:p>
            <a:pPr lvl="1"/>
            <a:r>
              <a:rPr lang="en-US" sz="2200" dirty="0" smtClean="0">
                <a:latin typeface="Arial" pitchFamily="34" charset="0"/>
                <a:cs typeface="Arial" pitchFamily="34" charset="0"/>
              </a:rPr>
              <a:t>Records will also need to be designated as online in the “Test Format” for EOC.</a:t>
            </a:r>
          </a:p>
          <a:p>
            <a:pPr lvl="1"/>
            <a:r>
              <a:rPr lang="en-US" sz="2200" dirty="0" smtClean="0">
                <a:latin typeface="Arial" pitchFamily="34" charset="0"/>
                <a:cs typeface="Arial" pitchFamily="34" charset="0"/>
              </a:rPr>
              <a:t>For grades 3–8 when a student is designated as STAAR L in the data file and one of the tests is not a STAAR L test, the student will be registered for the STAAR L test and will receive a </a:t>
            </a:r>
            <a:r>
              <a:rPr lang="en-US" sz="2200" dirty="0" err="1" smtClean="0">
                <a:latin typeface="Arial" pitchFamily="34" charset="0"/>
                <a:cs typeface="Arial" pitchFamily="34" charset="0"/>
              </a:rPr>
              <a:t>precoded</a:t>
            </a:r>
            <a:r>
              <a:rPr lang="en-US" sz="2200" dirty="0" smtClean="0">
                <a:latin typeface="Arial" pitchFamily="34" charset="0"/>
                <a:cs typeface="Arial" pitchFamily="34" charset="0"/>
              </a:rPr>
              <a:t> document for the non STAAR L subject (reading and mathematics assessments on the same answer document).</a:t>
            </a:r>
          </a:p>
          <a:p>
            <a:pPr algn="ctr">
              <a:buNone/>
            </a:pPr>
            <a:endParaRPr lang="en-US" b="1" dirty="0" smtClean="0">
              <a:solidFill>
                <a:srgbClr val="000000"/>
              </a:solidFill>
              <a:latin typeface="Arial" pitchFamily="34" charset="0"/>
              <a:cs typeface="Arial" pitchFamily="34" charset="0"/>
            </a:endParaRPr>
          </a:p>
          <a:p>
            <a:endParaRPr lang="en-US" dirty="0">
              <a:latin typeface="Arial" pitchFamily="34" charset="0"/>
              <a:cs typeface="Arial" pitchFamily="34" charset="0"/>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lgn="ctr">
              <a:buNone/>
            </a:pPr>
            <a:r>
              <a:rPr lang="en-US" b="1" dirty="0" smtClean="0">
                <a:solidFill>
                  <a:srgbClr val="000000"/>
                </a:solidFill>
                <a:latin typeface="Arial" pitchFamily="34" charset="0"/>
                <a:cs typeface="Arial" pitchFamily="34" charset="0"/>
              </a:rPr>
              <a:t>STAAR Reporting</a:t>
            </a:r>
            <a:r>
              <a:rPr lang="en-US" sz="2800" b="1" dirty="0" smtClean="0">
                <a:solidFill>
                  <a:srgbClr val="000000"/>
                </a:solidFill>
                <a:latin typeface="Arial" pitchFamily="34" charset="0"/>
                <a:cs typeface="Arial" pitchFamily="34" charset="0"/>
              </a:rPr>
              <a:t/>
            </a:r>
            <a:br>
              <a:rPr lang="en-US" sz="2800" b="1" dirty="0" smtClean="0">
                <a:solidFill>
                  <a:srgbClr val="000000"/>
                </a:solidFill>
                <a:latin typeface="Arial" pitchFamily="34" charset="0"/>
                <a:cs typeface="Arial" pitchFamily="34" charset="0"/>
              </a:rPr>
            </a:br>
            <a:endParaRPr lang="fr-CA" sz="2000" b="1" dirty="0" smtClean="0">
              <a:solidFill>
                <a:srgbClr val="000000"/>
              </a:solidFill>
              <a:latin typeface="Arial" pitchFamily="34" charset="0"/>
              <a:cs typeface="Arial" pitchFamily="34" charset="0"/>
            </a:endParaRPr>
          </a:p>
          <a:p>
            <a:pPr fontAlgn="base">
              <a:spcAft>
                <a:spcPct val="0"/>
              </a:spcAft>
              <a:buFontTx/>
              <a:buChar char="•"/>
              <a:defRPr/>
            </a:pPr>
            <a:r>
              <a:rPr lang="en-US" sz="2600" dirty="0" smtClean="0">
                <a:solidFill>
                  <a:srgbClr val="000000"/>
                </a:solidFill>
                <a:latin typeface="Arial" pitchFamily="34" charset="0"/>
                <a:cs typeface="Arial" pitchFamily="34" charset="0"/>
              </a:rPr>
              <a:t>EOC and 3–8 will have separate data files/reports</a:t>
            </a:r>
          </a:p>
          <a:p>
            <a:pPr fontAlgn="base">
              <a:spcAft>
                <a:spcPct val="0"/>
              </a:spcAft>
              <a:buFontTx/>
              <a:buChar char="•"/>
              <a:defRPr/>
            </a:pPr>
            <a:r>
              <a:rPr lang="en-US" sz="2600" dirty="0" smtClean="0">
                <a:solidFill>
                  <a:srgbClr val="000000"/>
                </a:solidFill>
                <a:latin typeface="Arial" pitchFamily="34" charset="0"/>
                <a:cs typeface="Arial" pitchFamily="34" charset="0"/>
              </a:rPr>
              <a:t>All reports will be provided online in PDF format</a:t>
            </a:r>
            <a:endParaRPr lang="fr-CA" sz="2600" dirty="0" smtClean="0">
              <a:solidFill>
                <a:srgbClr val="000000"/>
              </a:solidFill>
              <a:latin typeface="Arial" pitchFamily="34" charset="0"/>
              <a:cs typeface="Arial" pitchFamily="34" charset="0"/>
            </a:endParaRPr>
          </a:p>
          <a:p>
            <a:pPr fontAlgn="base">
              <a:spcAft>
                <a:spcPct val="0"/>
              </a:spcAft>
              <a:buFontTx/>
              <a:buChar char="•"/>
              <a:defRPr/>
            </a:pPr>
            <a:r>
              <a:rPr lang="en-US" sz="2600" dirty="0" smtClean="0">
                <a:solidFill>
                  <a:srgbClr val="000000"/>
                </a:solidFill>
                <a:latin typeface="Arial" pitchFamily="34" charset="0"/>
                <a:cs typeface="Arial" pitchFamily="34" charset="0"/>
              </a:rPr>
              <a:t>STAAR, STAAR Spanish, STAAR L, STAAR </a:t>
            </a:r>
            <a:br>
              <a:rPr lang="en-US" sz="2600" dirty="0" smtClean="0">
                <a:solidFill>
                  <a:srgbClr val="000000"/>
                </a:solidFill>
                <a:latin typeface="Arial" pitchFamily="34" charset="0"/>
                <a:cs typeface="Arial" pitchFamily="34" charset="0"/>
              </a:rPr>
            </a:br>
            <a:r>
              <a:rPr lang="en-US" sz="2600" dirty="0" smtClean="0">
                <a:solidFill>
                  <a:srgbClr val="000000"/>
                </a:solidFill>
                <a:latin typeface="Arial" pitchFamily="34" charset="0"/>
                <a:cs typeface="Arial" pitchFamily="34" charset="0"/>
              </a:rPr>
              <a:t>Modified, and STAAR Alternate will all be reported </a:t>
            </a:r>
            <a:br>
              <a:rPr lang="en-US" sz="2600" dirty="0" smtClean="0">
                <a:solidFill>
                  <a:srgbClr val="000000"/>
                </a:solidFill>
                <a:latin typeface="Arial" pitchFamily="34" charset="0"/>
                <a:cs typeface="Arial" pitchFamily="34" charset="0"/>
              </a:rPr>
            </a:br>
            <a:r>
              <a:rPr lang="en-US" sz="2600" dirty="0" smtClean="0">
                <a:solidFill>
                  <a:srgbClr val="000000"/>
                </a:solidFill>
                <a:latin typeface="Arial" pitchFamily="34" charset="0"/>
                <a:cs typeface="Arial" pitchFamily="34" charset="0"/>
              </a:rPr>
              <a:t>on the same file</a:t>
            </a:r>
          </a:p>
          <a:p>
            <a:pPr>
              <a:buNone/>
            </a:pPr>
            <a:endParaRPr lang="en-US" dirty="0">
              <a:latin typeface="Arial" pitchFamily="34" charset="0"/>
              <a:cs typeface="Arial" pitchFamily="34" charset="0"/>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lgn="ctr">
              <a:buNone/>
            </a:pPr>
            <a:r>
              <a:rPr lang="en-US" b="1" dirty="0" smtClean="0">
                <a:solidFill>
                  <a:srgbClr val="000000"/>
                </a:solidFill>
                <a:latin typeface="Arial" pitchFamily="34" charset="0"/>
                <a:cs typeface="Arial" pitchFamily="34" charset="0"/>
              </a:rPr>
              <a:t>STAAR Standard Reports</a:t>
            </a:r>
            <a:r>
              <a:rPr lang="en-US" sz="2800" b="1" dirty="0" smtClean="0">
                <a:solidFill>
                  <a:srgbClr val="000000"/>
                </a:solidFill>
                <a:latin typeface="Arial" pitchFamily="34" charset="0"/>
                <a:cs typeface="Arial" pitchFamily="34" charset="0"/>
              </a:rPr>
              <a:t/>
            </a:r>
            <a:br>
              <a:rPr lang="en-US" sz="2800" b="1" dirty="0" smtClean="0">
                <a:solidFill>
                  <a:srgbClr val="000000"/>
                </a:solidFill>
                <a:latin typeface="Arial" pitchFamily="34" charset="0"/>
                <a:cs typeface="Arial" pitchFamily="34" charset="0"/>
              </a:rPr>
            </a:br>
            <a:endParaRPr lang="fr-CA" sz="2000" b="1" dirty="0" smtClean="0">
              <a:solidFill>
                <a:srgbClr val="000000"/>
              </a:solidFill>
              <a:latin typeface="Arial" pitchFamily="34" charset="0"/>
              <a:cs typeface="Arial" pitchFamily="34" charset="0"/>
            </a:endParaRPr>
          </a:p>
          <a:p>
            <a:pPr fontAlgn="base">
              <a:spcAft>
                <a:spcPct val="0"/>
              </a:spcAft>
              <a:buFontTx/>
              <a:buChar char="•"/>
              <a:defRPr/>
            </a:pPr>
            <a:r>
              <a:rPr lang="en-US" sz="2800" dirty="0" smtClean="0">
                <a:solidFill>
                  <a:srgbClr val="000000"/>
                </a:solidFill>
                <a:latin typeface="Arial" pitchFamily="34" charset="0"/>
                <a:cs typeface="Arial" pitchFamily="34" charset="0"/>
              </a:rPr>
              <a:t>Confidential Student Reports (CSRs)</a:t>
            </a:r>
          </a:p>
          <a:p>
            <a:pPr fontAlgn="base">
              <a:spcAft>
                <a:spcPct val="0"/>
              </a:spcAft>
              <a:buFontTx/>
              <a:buChar char="•"/>
              <a:defRPr/>
            </a:pPr>
            <a:r>
              <a:rPr lang="en-US" sz="2800" dirty="0" smtClean="0">
                <a:solidFill>
                  <a:srgbClr val="000000"/>
                </a:solidFill>
                <a:latin typeface="Arial" pitchFamily="34" charset="0"/>
                <a:cs typeface="Arial" pitchFamily="34" charset="0"/>
              </a:rPr>
              <a:t>Confidential Student Labels</a:t>
            </a:r>
          </a:p>
          <a:p>
            <a:pPr fontAlgn="base">
              <a:spcAft>
                <a:spcPct val="0"/>
              </a:spcAft>
              <a:buFontTx/>
              <a:buChar char="•"/>
              <a:defRPr/>
            </a:pPr>
            <a:r>
              <a:rPr lang="en-US" sz="2800" dirty="0" smtClean="0">
                <a:solidFill>
                  <a:srgbClr val="000000"/>
                </a:solidFill>
                <a:latin typeface="Arial" pitchFamily="34" charset="0"/>
                <a:cs typeface="Arial" pitchFamily="34" charset="0"/>
              </a:rPr>
              <a:t>Confidential Campus Rosters</a:t>
            </a:r>
          </a:p>
          <a:p>
            <a:pPr fontAlgn="base">
              <a:spcAft>
                <a:spcPct val="0"/>
              </a:spcAft>
              <a:buFontTx/>
              <a:buChar char="•"/>
              <a:defRPr/>
            </a:pPr>
            <a:r>
              <a:rPr lang="en-US" sz="2800" dirty="0" smtClean="0">
                <a:solidFill>
                  <a:srgbClr val="000000"/>
                </a:solidFill>
                <a:latin typeface="Arial" pitchFamily="34" charset="0"/>
                <a:cs typeface="Arial" pitchFamily="34" charset="0"/>
              </a:rPr>
              <a:t>Campus and District Summary Reports— </a:t>
            </a:r>
            <a:br>
              <a:rPr lang="en-US" sz="2800" dirty="0" smtClean="0">
                <a:solidFill>
                  <a:srgbClr val="000000"/>
                </a:solidFill>
                <a:latin typeface="Arial" pitchFamily="34" charset="0"/>
                <a:cs typeface="Arial" pitchFamily="34" charset="0"/>
              </a:rPr>
            </a:br>
            <a:r>
              <a:rPr lang="en-US" sz="2800" dirty="0" smtClean="0">
                <a:solidFill>
                  <a:srgbClr val="000000"/>
                </a:solidFill>
                <a:latin typeface="Arial" pitchFamily="34" charset="0"/>
                <a:cs typeface="Arial" pitchFamily="34" charset="0"/>
              </a:rPr>
              <a:t>including constructed response, phase-in, and cumulative history (grades 5 &amp; 8 retests) summary reports</a:t>
            </a:r>
          </a:p>
          <a:p>
            <a:pPr fontAlgn="base">
              <a:spcAft>
                <a:spcPct val="0"/>
              </a:spcAft>
              <a:buFontTx/>
              <a:buChar char="•"/>
              <a:defRPr/>
            </a:pPr>
            <a:r>
              <a:rPr lang="en-US" sz="2800" dirty="0" smtClean="0">
                <a:solidFill>
                  <a:srgbClr val="000000"/>
                </a:solidFill>
                <a:latin typeface="Arial" pitchFamily="34" charset="0"/>
                <a:cs typeface="Arial" pitchFamily="34" charset="0"/>
              </a:rPr>
              <a:t>Data Files – individual student data files and cumulative history data files (EOC only)</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lgn="ctr">
              <a:buNone/>
            </a:pPr>
            <a:r>
              <a:rPr lang="en-US" b="1" dirty="0" smtClean="0">
                <a:solidFill>
                  <a:srgbClr val="000000"/>
                </a:solidFill>
                <a:latin typeface="Arial" pitchFamily="34" charset="0"/>
                <a:cs typeface="Arial" pitchFamily="34" charset="0"/>
              </a:rPr>
              <a:t>STAAR Optional Reports (Formats)</a:t>
            </a:r>
            <a:r>
              <a:rPr lang="en-US" sz="2800" b="1" dirty="0" smtClean="0">
                <a:solidFill>
                  <a:srgbClr val="000000"/>
                </a:solidFill>
                <a:latin typeface="Arial" pitchFamily="34" charset="0"/>
                <a:cs typeface="Arial" pitchFamily="34" charset="0"/>
              </a:rPr>
              <a:t/>
            </a:r>
            <a:br>
              <a:rPr lang="en-US" sz="2800" b="1" dirty="0" smtClean="0">
                <a:solidFill>
                  <a:srgbClr val="000000"/>
                </a:solidFill>
                <a:latin typeface="Arial" pitchFamily="34" charset="0"/>
                <a:cs typeface="Arial" pitchFamily="34" charset="0"/>
              </a:rPr>
            </a:br>
            <a:endParaRPr lang="fr-CA" sz="2000" b="1" dirty="0" smtClean="0">
              <a:solidFill>
                <a:srgbClr val="000000"/>
              </a:solidFill>
              <a:latin typeface="Arial" pitchFamily="34" charset="0"/>
              <a:cs typeface="Arial" pitchFamily="34" charset="0"/>
            </a:endParaRPr>
          </a:p>
          <a:p>
            <a:pPr fontAlgn="base">
              <a:spcAft>
                <a:spcPct val="0"/>
              </a:spcAft>
              <a:buFontTx/>
              <a:buChar char="•"/>
              <a:defRPr/>
            </a:pPr>
            <a:r>
              <a:rPr lang="en-US" sz="2800" dirty="0" smtClean="0">
                <a:solidFill>
                  <a:srgbClr val="000000"/>
                </a:solidFill>
                <a:latin typeface="Arial" pitchFamily="34" charset="0"/>
                <a:cs typeface="Arial" pitchFamily="34" charset="0"/>
              </a:rPr>
              <a:t>CSRs – extra copy or PDF on CD-ROM</a:t>
            </a:r>
            <a:endParaRPr lang="fr-CA" sz="2800" dirty="0" smtClean="0">
              <a:solidFill>
                <a:srgbClr val="000000"/>
              </a:solidFill>
              <a:latin typeface="Arial" pitchFamily="34" charset="0"/>
              <a:cs typeface="Arial" pitchFamily="34" charset="0"/>
            </a:endParaRPr>
          </a:p>
          <a:p>
            <a:pPr fontAlgn="base">
              <a:spcAft>
                <a:spcPct val="0"/>
              </a:spcAft>
              <a:buFontTx/>
              <a:buChar char="•"/>
              <a:defRPr/>
            </a:pPr>
            <a:r>
              <a:rPr lang="en-US" sz="2800" dirty="0" smtClean="0">
                <a:solidFill>
                  <a:srgbClr val="000000"/>
                </a:solidFill>
                <a:latin typeface="Arial" pitchFamily="34" charset="0"/>
                <a:cs typeface="Arial" pitchFamily="34" charset="0"/>
              </a:rPr>
              <a:t>Labels – extra copy or </a:t>
            </a:r>
            <a:r>
              <a:rPr lang="en-US" sz="2800" b="1" u="sng" dirty="0" smtClean="0">
                <a:solidFill>
                  <a:srgbClr val="000000"/>
                </a:solidFill>
                <a:latin typeface="Arial" pitchFamily="34" charset="0"/>
                <a:cs typeface="Arial" pitchFamily="34" charset="0"/>
              </a:rPr>
              <a:t>no</a:t>
            </a:r>
            <a:r>
              <a:rPr lang="en-US" sz="2800" dirty="0" smtClean="0">
                <a:solidFill>
                  <a:srgbClr val="000000"/>
                </a:solidFill>
                <a:latin typeface="Arial" pitchFamily="34" charset="0"/>
                <a:cs typeface="Arial" pitchFamily="34" charset="0"/>
              </a:rPr>
              <a:t> labels</a:t>
            </a:r>
            <a:endParaRPr lang="fr-CA" sz="2800" dirty="0" smtClean="0">
              <a:solidFill>
                <a:srgbClr val="000000"/>
              </a:solidFill>
              <a:latin typeface="Arial" pitchFamily="34" charset="0"/>
              <a:cs typeface="Arial" pitchFamily="34" charset="0"/>
            </a:endParaRPr>
          </a:p>
          <a:p>
            <a:pPr fontAlgn="base">
              <a:spcAft>
                <a:spcPct val="0"/>
              </a:spcAft>
              <a:buFontTx/>
              <a:buChar char="•"/>
              <a:defRPr/>
            </a:pPr>
            <a:r>
              <a:rPr lang="en-US" sz="2800" dirty="0" smtClean="0">
                <a:solidFill>
                  <a:srgbClr val="000000"/>
                </a:solidFill>
                <a:latin typeface="Arial" pitchFamily="34" charset="0"/>
                <a:cs typeface="Arial" pitchFamily="34" charset="0"/>
              </a:rPr>
              <a:t>Rosters – paper or PDF on CD-ROM</a:t>
            </a:r>
          </a:p>
          <a:p>
            <a:pPr fontAlgn="base">
              <a:spcAft>
                <a:spcPct val="0"/>
              </a:spcAft>
              <a:buFontTx/>
              <a:buChar char="•"/>
              <a:defRPr/>
            </a:pPr>
            <a:r>
              <a:rPr lang="en-US" sz="2800" dirty="0" smtClean="0">
                <a:solidFill>
                  <a:srgbClr val="000000"/>
                </a:solidFill>
                <a:latin typeface="Arial" pitchFamily="34" charset="0"/>
                <a:cs typeface="Arial" pitchFamily="34" charset="0"/>
              </a:rPr>
              <a:t>Summaries – paper or PDF on CD-ROM</a:t>
            </a:r>
          </a:p>
          <a:p>
            <a:pPr fontAlgn="base">
              <a:spcAft>
                <a:spcPct val="0"/>
              </a:spcAft>
              <a:buFontTx/>
              <a:buChar char="•"/>
              <a:defRPr/>
            </a:pPr>
            <a:r>
              <a:rPr lang="en-US" sz="2800" dirty="0" smtClean="0">
                <a:solidFill>
                  <a:srgbClr val="000000"/>
                </a:solidFill>
                <a:latin typeface="Arial" pitchFamily="34" charset="0"/>
                <a:cs typeface="Arial" pitchFamily="34" charset="0"/>
              </a:rPr>
              <a:t>Data Files – CD-ROM</a:t>
            </a:r>
            <a:endParaRPr lang="en-US" sz="2800" dirty="0">
              <a:solidFill>
                <a:srgbClr val="000000"/>
              </a:solidFill>
              <a:latin typeface="Arial" pitchFamily="34" charset="0"/>
              <a:cs typeface="Arial" pitchFamily="34" charset="0"/>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algn="ctr">
              <a:buNone/>
            </a:pPr>
            <a:r>
              <a:rPr lang="en-US" b="1" dirty="0" smtClean="0">
                <a:solidFill>
                  <a:srgbClr val="000000"/>
                </a:solidFill>
                <a:latin typeface="Arial" pitchFamily="34" charset="0"/>
                <a:cs typeface="Arial" pitchFamily="34" charset="0"/>
              </a:rPr>
              <a:t>STAAR EOC – Summary of Changes</a:t>
            </a:r>
          </a:p>
          <a:p>
            <a:pPr algn="ctr">
              <a:buNone/>
            </a:pPr>
            <a:endParaRPr lang="en-US" b="1" dirty="0" smtClean="0">
              <a:solidFill>
                <a:srgbClr val="000000"/>
              </a:solidFill>
              <a:latin typeface="Arial" pitchFamily="34" charset="0"/>
              <a:cs typeface="Arial" pitchFamily="34" charset="0"/>
            </a:endParaRPr>
          </a:p>
          <a:p>
            <a:pPr lvl="1"/>
            <a:r>
              <a:rPr lang="en-US" dirty="0" smtClean="0"/>
              <a:t>The Phase-In 2 standard will be added to the Level II Phase-In Summary Report.</a:t>
            </a:r>
            <a:br>
              <a:rPr lang="en-US" dirty="0" smtClean="0"/>
            </a:br>
            <a:endParaRPr lang="en-US" dirty="0" smtClean="0"/>
          </a:p>
          <a:p>
            <a:pPr lvl="1"/>
            <a:r>
              <a:rPr lang="en-US" dirty="0" smtClean="0"/>
              <a:t>A Level III Phase-In Summary Report will be added for STAAR Algebra II, English III reading and writing, and STAAR L Algebra II.</a:t>
            </a:r>
            <a:endParaRPr lang="en-US" dirty="0"/>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algn="ctr">
              <a:buNone/>
            </a:pPr>
            <a:r>
              <a:rPr lang="en-US" b="1" dirty="0" smtClean="0">
                <a:solidFill>
                  <a:srgbClr val="000000"/>
                </a:solidFill>
                <a:latin typeface="Arial" pitchFamily="34" charset="0"/>
                <a:cs typeface="Arial" pitchFamily="34" charset="0"/>
              </a:rPr>
              <a:t>STAAR EOC – Summary of Changes </a:t>
            </a:r>
            <a:r>
              <a:rPr lang="en-US" sz="2000" b="1" dirty="0" smtClean="0">
                <a:solidFill>
                  <a:srgbClr val="000000"/>
                </a:solidFill>
                <a:latin typeface="Arial" pitchFamily="34" charset="0"/>
                <a:cs typeface="Arial" pitchFamily="34" charset="0"/>
              </a:rPr>
              <a:t>(continued)</a:t>
            </a:r>
          </a:p>
          <a:p>
            <a:endParaRPr lang="en-US" sz="2000" b="1" dirty="0" smtClean="0">
              <a:solidFill>
                <a:srgbClr val="000000"/>
              </a:solidFill>
              <a:latin typeface="Arial" pitchFamily="34" charset="0"/>
              <a:cs typeface="Arial" pitchFamily="34" charset="0"/>
            </a:endParaRPr>
          </a:p>
          <a:p>
            <a:r>
              <a:rPr lang="en-US" sz="2800" dirty="0" smtClean="0"/>
              <a:t>Reporting for “Progress Towards Graduation” will be available in the student portal in spring 2013.</a:t>
            </a:r>
            <a:br>
              <a:rPr lang="en-US" sz="2800" dirty="0" smtClean="0"/>
            </a:br>
            <a:endParaRPr lang="en-US" sz="2800" dirty="0" smtClean="0"/>
          </a:p>
          <a:p>
            <a:r>
              <a:rPr lang="en-US" sz="2800" dirty="0" smtClean="0"/>
              <a:t>Enhancements to “Progress Towards Graduation” reporting as well as information available to campuses will be provided after the legislature convenes in 2013.</a:t>
            </a:r>
          </a:p>
          <a:p>
            <a:endParaRPr lang="en-US" sz="2000" dirty="0"/>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b="1" dirty="0" smtClean="0">
                <a:solidFill>
                  <a:srgbClr val="000000"/>
                </a:solidFill>
                <a:latin typeface="Arial" pitchFamily="34" charset="0"/>
                <a:cs typeface="Arial" pitchFamily="34" charset="0"/>
              </a:rPr>
              <a:t>Changes to Summary Reports for STAAR EOC and STAAR 3–8</a:t>
            </a:r>
          </a:p>
          <a:p>
            <a:pPr lvl="1"/>
            <a:r>
              <a:rPr lang="en-US" dirty="0" smtClean="0"/>
              <a:t>Program information groups will be changed for the following. Disaggregation can still occur by using the analytic reporting tool.</a:t>
            </a:r>
          </a:p>
          <a:p>
            <a:pPr lvl="2"/>
            <a:r>
              <a:rPr lang="en-US" dirty="0" smtClean="0"/>
              <a:t>Economically Disadvantaged (Yes/No)</a:t>
            </a:r>
          </a:p>
          <a:p>
            <a:pPr lvl="2"/>
            <a:r>
              <a:rPr lang="en-US" dirty="0" smtClean="0"/>
              <a:t>Title I, Part A (Participants/Nonparticipants)</a:t>
            </a:r>
          </a:p>
          <a:p>
            <a:pPr lvl="2"/>
            <a:r>
              <a:rPr lang="en-US" dirty="0" smtClean="0"/>
              <a:t>Bilingual (Participants/Nonparticipants)</a:t>
            </a:r>
          </a:p>
          <a:p>
            <a:pPr lvl="2"/>
            <a:r>
              <a:rPr lang="en-US" dirty="0" smtClean="0"/>
              <a:t>ESL (Participants/Nonparticipants)</a:t>
            </a:r>
          </a:p>
          <a:p>
            <a:pPr lvl="2"/>
            <a:r>
              <a:rPr lang="en-US" dirty="0" smtClean="0"/>
              <a:t>Career/Technical Education (Participants/Nonparticipants)</a:t>
            </a:r>
            <a:endParaRPr lang="en-US" b="1" dirty="0" smtClean="0">
              <a:solidFill>
                <a:srgbClr val="000000"/>
              </a:solidFill>
              <a:latin typeface="Arial" pitchFamily="34" charset="0"/>
              <a:cs typeface="Arial" pitchFamily="34" charset="0"/>
            </a:endParaRPr>
          </a:p>
          <a:p>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4600" y="152400"/>
            <a:ext cx="4114800" cy="461665"/>
          </a:xfrm>
          <a:prstGeom prst="rect">
            <a:avLst/>
          </a:prstGeom>
          <a:noFill/>
        </p:spPr>
        <p:txBody>
          <a:bodyPr wrap="square" rtlCol="0">
            <a:spAutoFit/>
          </a:bodyPr>
          <a:lstStyle/>
          <a:p>
            <a:pPr algn="r"/>
            <a:r>
              <a:rPr lang="en-US" sz="2400" b="1" dirty="0" smtClean="0">
                <a:solidFill>
                  <a:prstClr val="black"/>
                </a:solidFill>
              </a:rPr>
              <a:t>Security</a:t>
            </a:r>
            <a:r>
              <a:rPr lang="en-US" sz="2400" dirty="0" smtClean="0">
                <a:solidFill>
                  <a:prstClr val="black"/>
                </a:solidFill>
              </a:rPr>
              <a:t> </a:t>
            </a:r>
            <a:r>
              <a:rPr lang="en-US" sz="2400" b="1" dirty="0" smtClean="0">
                <a:solidFill>
                  <a:prstClr val="black"/>
                </a:solidFill>
              </a:rPr>
              <a:t>Supplement</a:t>
            </a:r>
            <a:r>
              <a:rPr lang="en-US" sz="2400" dirty="0" smtClean="0">
                <a:solidFill>
                  <a:prstClr val="black"/>
                </a:solidFill>
              </a:rPr>
              <a:t> </a:t>
            </a:r>
            <a:endParaRPr lang="en-US" sz="2400" dirty="0">
              <a:solidFill>
                <a:prstClr val="black"/>
              </a:solidFill>
            </a:endParaRPr>
          </a:p>
        </p:txBody>
      </p:sp>
      <p:sp>
        <p:nvSpPr>
          <p:cNvPr id="5" name="Content Placeholder 1"/>
          <p:cNvSpPr>
            <a:spLocks noGrp="1"/>
          </p:cNvSpPr>
          <p:nvPr>
            <p:ph sz="quarter" idx="10"/>
          </p:nvPr>
        </p:nvSpPr>
        <p:spPr/>
        <p:txBody>
          <a:bodyPr>
            <a:normAutofit/>
          </a:bodyPr>
          <a:lstStyle/>
          <a:p>
            <a:pPr algn="r">
              <a:buNone/>
            </a:pPr>
            <a:r>
              <a:rPr lang="en-US" sz="2000" b="1" dirty="0" smtClean="0"/>
              <a:t>Policy and Procedure Highlights </a:t>
            </a:r>
          </a:p>
          <a:p>
            <a:pPr algn="ctr">
              <a:buNone/>
            </a:pPr>
            <a:endParaRPr lang="en-US" sz="1400" b="1" dirty="0" smtClean="0"/>
          </a:p>
          <a:p>
            <a:pPr>
              <a:buNone/>
            </a:pPr>
            <a:r>
              <a:rPr lang="en-US" sz="2400" b="1" dirty="0" smtClean="0"/>
              <a:t>Materials Security </a:t>
            </a:r>
          </a:p>
          <a:p>
            <a:pPr>
              <a:buNone/>
            </a:pPr>
            <a:endParaRPr lang="en-US" sz="1400" b="1" u="sng" dirty="0" smtClean="0"/>
          </a:p>
          <a:p>
            <a:r>
              <a:rPr lang="en-US" sz="2400" dirty="0" smtClean="0"/>
              <a:t>District and campus coordinators are responsible for counting and verifying that all materials as listed on the contractor’s packing list have been received.  </a:t>
            </a:r>
          </a:p>
          <a:p>
            <a:pPr>
              <a:buNone/>
            </a:pPr>
            <a:endParaRPr lang="en-US" sz="2400" dirty="0" smtClean="0"/>
          </a:p>
          <a:p>
            <a:pPr>
              <a:buNone/>
            </a:pPr>
            <a:r>
              <a:rPr lang="en-US" sz="2400" b="1" dirty="0" smtClean="0"/>
              <a:t>Secure Storage Areas</a:t>
            </a:r>
          </a:p>
          <a:p>
            <a:pPr>
              <a:buNone/>
            </a:pPr>
            <a:endParaRPr lang="en-US" sz="1500" dirty="0" smtClean="0"/>
          </a:p>
          <a:p>
            <a:r>
              <a:rPr lang="en-US" sz="2400" dirty="0" smtClean="0"/>
              <a:t>Coordinators are required to place all secure materials in  limited-access locked storage when not in use.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lgn="ctr">
              <a:buNone/>
            </a:pPr>
            <a:r>
              <a:rPr lang="en-US" b="1" dirty="0" smtClean="0">
                <a:solidFill>
                  <a:srgbClr val="000000"/>
                </a:solidFill>
                <a:latin typeface="Arial" pitchFamily="34" charset="0"/>
                <a:cs typeface="Arial" pitchFamily="34" charset="0"/>
              </a:rPr>
              <a:t>EOC Reporting – CSRs</a:t>
            </a:r>
            <a:r>
              <a:rPr lang="en-US" sz="2800" b="1" dirty="0" smtClean="0">
                <a:solidFill>
                  <a:srgbClr val="000000"/>
                </a:solidFill>
                <a:latin typeface="Arial" pitchFamily="34" charset="0"/>
                <a:cs typeface="Arial" pitchFamily="34" charset="0"/>
              </a:rPr>
              <a:t/>
            </a:r>
            <a:br>
              <a:rPr lang="en-US" sz="2800" b="1" dirty="0" smtClean="0">
                <a:solidFill>
                  <a:srgbClr val="000000"/>
                </a:solidFill>
                <a:latin typeface="Arial" pitchFamily="34" charset="0"/>
                <a:cs typeface="Arial" pitchFamily="34" charset="0"/>
              </a:rPr>
            </a:br>
            <a:endParaRPr lang="fr-CA" sz="2000" b="1" dirty="0" smtClean="0">
              <a:solidFill>
                <a:srgbClr val="000000"/>
              </a:solidFill>
              <a:latin typeface="Arial" pitchFamily="34" charset="0"/>
              <a:cs typeface="Arial" pitchFamily="34" charset="0"/>
            </a:endParaRPr>
          </a:p>
          <a:p>
            <a:pPr fontAlgn="base">
              <a:spcAft>
                <a:spcPct val="0"/>
              </a:spcAft>
              <a:buFontTx/>
              <a:buChar char="•"/>
            </a:pPr>
            <a:r>
              <a:rPr lang="en-US" sz="2800" dirty="0" smtClean="0">
                <a:solidFill>
                  <a:srgbClr val="000000"/>
                </a:solidFill>
                <a:latin typeface="Arial" pitchFamily="34" charset="0"/>
                <a:cs typeface="Arial" pitchFamily="34" charset="0"/>
              </a:rPr>
              <a:t>One page per subject</a:t>
            </a:r>
          </a:p>
          <a:p>
            <a:pPr fontAlgn="base">
              <a:spcAft>
                <a:spcPct val="0"/>
              </a:spcAft>
              <a:buFontTx/>
              <a:buChar char="•"/>
            </a:pPr>
            <a:r>
              <a:rPr lang="en-US" sz="2800" dirty="0" smtClean="0">
                <a:solidFill>
                  <a:srgbClr val="000000"/>
                </a:solidFill>
                <a:latin typeface="Arial" pitchFamily="34" charset="0"/>
                <a:cs typeface="Arial" pitchFamily="34" charset="0"/>
              </a:rPr>
              <a:t>Includes explanatory text (no parent brochures)</a:t>
            </a:r>
          </a:p>
          <a:p>
            <a:pPr fontAlgn="base">
              <a:spcAft>
                <a:spcPct val="0"/>
              </a:spcAft>
              <a:buFontTx/>
              <a:buChar char="•"/>
            </a:pPr>
            <a:r>
              <a:rPr lang="en-US" sz="2800" dirty="0" smtClean="0">
                <a:solidFill>
                  <a:srgbClr val="000000"/>
                </a:solidFill>
                <a:latin typeface="Arial" pitchFamily="34" charset="0"/>
                <a:cs typeface="Arial" pitchFamily="34" charset="0"/>
              </a:rPr>
              <a:t>PDF online</a:t>
            </a:r>
          </a:p>
          <a:p>
            <a:pPr fontAlgn="base">
              <a:spcAft>
                <a:spcPct val="0"/>
              </a:spcAft>
              <a:buFontTx/>
              <a:buChar char="•"/>
            </a:pPr>
            <a:r>
              <a:rPr lang="en-US" sz="2800" dirty="0" smtClean="0">
                <a:solidFill>
                  <a:srgbClr val="000000"/>
                </a:solidFill>
                <a:latin typeface="Arial" pitchFamily="34" charset="0"/>
                <a:cs typeface="Arial" pitchFamily="34" charset="0"/>
              </a:rPr>
              <a:t>Paper copies shipped to district (two copies per student)</a:t>
            </a:r>
          </a:p>
          <a:p>
            <a:pPr fontAlgn="base">
              <a:spcAft>
                <a:spcPct val="0"/>
              </a:spcAft>
              <a:buFontTx/>
              <a:buChar char="•"/>
            </a:pPr>
            <a:r>
              <a:rPr lang="en-US" sz="2800" dirty="0" smtClean="0">
                <a:solidFill>
                  <a:srgbClr val="000000"/>
                </a:solidFill>
                <a:latin typeface="Arial" pitchFamily="34" charset="0"/>
                <a:cs typeface="Arial" pitchFamily="34" charset="0"/>
              </a:rPr>
              <a:t>Same data will be available in the student portal</a:t>
            </a:r>
            <a:endParaRPr lang="en-US" sz="2800" dirty="0">
              <a:solidFill>
                <a:srgbClr val="000000"/>
              </a:solidFill>
              <a:latin typeface="Arial" pitchFamily="34" charset="0"/>
              <a:cs typeface="Arial" pitchFamily="34" charset="0"/>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10"/>
          </p:nvPr>
        </p:nvPicPr>
        <p:blipFill>
          <a:blip r:embed="rId2" cstate="print"/>
          <a:srcRect/>
          <a:stretch>
            <a:fillRect/>
          </a:stretch>
        </p:blipFill>
        <p:spPr bwMode="auto">
          <a:xfrm>
            <a:off x="1175455" y="838200"/>
            <a:ext cx="6716889" cy="5181600"/>
          </a:xfrm>
          <a:prstGeom prst="rect">
            <a:avLst/>
          </a:prstGeom>
          <a:noFill/>
          <a:ln w="9525">
            <a:noFill/>
            <a:miter lim="800000"/>
            <a:headEnd/>
            <a:tailEnd/>
          </a:ln>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lgn="ctr">
              <a:buNone/>
            </a:pPr>
            <a:r>
              <a:rPr lang="en-US" b="1" dirty="0" smtClean="0">
                <a:solidFill>
                  <a:srgbClr val="000000"/>
                </a:solidFill>
                <a:latin typeface="Arial" pitchFamily="34" charset="0"/>
                <a:cs typeface="Arial" pitchFamily="34" charset="0"/>
              </a:rPr>
              <a:t>EOC Reporting – Labels</a:t>
            </a:r>
            <a:r>
              <a:rPr lang="en-US" sz="2800" b="1" dirty="0" smtClean="0">
                <a:solidFill>
                  <a:srgbClr val="000000"/>
                </a:solidFill>
                <a:latin typeface="Arial" pitchFamily="34" charset="0"/>
                <a:cs typeface="Arial" pitchFamily="34" charset="0"/>
              </a:rPr>
              <a:t/>
            </a:r>
            <a:br>
              <a:rPr lang="en-US" sz="2800" b="1" dirty="0" smtClean="0">
                <a:solidFill>
                  <a:srgbClr val="000000"/>
                </a:solidFill>
                <a:latin typeface="Arial" pitchFamily="34" charset="0"/>
                <a:cs typeface="Arial" pitchFamily="34" charset="0"/>
              </a:rPr>
            </a:br>
            <a:endParaRPr lang="fr-CA" sz="2000" b="1" dirty="0" smtClean="0">
              <a:solidFill>
                <a:srgbClr val="000000"/>
              </a:solidFill>
              <a:latin typeface="Arial" pitchFamily="34" charset="0"/>
              <a:cs typeface="Arial" pitchFamily="34" charset="0"/>
            </a:endParaRPr>
          </a:p>
          <a:p>
            <a:pPr fontAlgn="base">
              <a:spcAft>
                <a:spcPct val="0"/>
              </a:spcAft>
              <a:buFontTx/>
              <a:buChar char="•"/>
            </a:pPr>
            <a:r>
              <a:rPr lang="en-US" sz="2800" dirty="0" smtClean="0">
                <a:solidFill>
                  <a:srgbClr val="000000"/>
                </a:solidFill>
                <a:latin typeface="Arial" pitchFamily="34" charset="0"/>
                <a:cs typeface="Arial" pitchFamily="34" charset="0"/>
              </a:rPr>
              <a:t>Will provide current administration results</a:t>
            </a:r>
          </a:p>
          <a:p>
            <a:pPr fontAlgn="base">
              <a:spcAft>
                <a:spcPct val="0"/>
              </a:spcAft>
              <a:buFontTx/>
              <a:buChar char="•"/>
            </a:pPr>
            <a:r>
              <a:rPr lang="en-US" sz="2800" dirty="0" smtClean="0">
                <a:solidFill>
                  <a:srgbClr val="000000"/>
                </a:solidFill>
                <a:latin typeface="Arial" pitchFamily="34" charset="0"/>
                <a:cs typeface="Arial" pitchFamily="34" charset="0"/>
              </a:rPr>
              <a:t>Up to eight rows (one row per assessment) </a:t>
            </a:r>
            <a:br>
              <a:rPr lang="en-US" sz="2800" dirty="0" smtClean="0">
                <a:solidFill>
                  <a:srgbClr val="000000"/>
                </a:solidFill>
                <a:latin typeface="Arial" pitchFamily="34" charset="0"/>
                <a:cs typeface="Arial" pitchFamily="34" charset="0"/>
              </a:rPr>
            </a:br>
            <a:r>
              <a:rPr lang="en-US" sz="2800" dirty="0" smtClean="0">
                <a:solidFill>
                  <a:srgbClr val="000000"/>
                </a:solidFill>
                <a:latin typeface="Arial" pitchFamily="34" charset="0"/>
                <a:cs typeface="Arial" pitchFamily="34" charset="0"/>
              </a:rPr>
              <a:t>per label</a:t>
            </a:r>
          </a:p>
          <a:p>
            <a:pPr fontAlgn="base">
              <a:spcAft>
                <a:spcPct val="0"/>
              </a:spcAft>
              <a:buFontTx/>
              <a:buChar char="•"/>
            </a:pPr>
            <a:r>
              <a:rPr lang="en-US" sz="2800" dirty="0" smtClean="0">
                <a:solidFill>
                  <a:srgbClr val="000000"/>
                </a:solidFill>
                <a:latin typeface="Arial" pitchFamily="34" charset="0"/>
                <a:cs typeface="Arial" pitchFamily="34" charset="0"/>
              </a:rPr>
              <a:t>Students will have two labels if taking</a:t>
            </a:r>
            <a:br>
              <a:rPr lang="en-US" sz="2800" dirty="0" smtClean="0">
                <a:solidFill>
                  <a:srgbClr val="000000"/>
                </a:solidFill>
                <a:latin typeface="Arial" pitchFamily="34" charset="0"/>
                <a:cs typeface="Arial" pitchFamily="34" charset="0"/>
              </a:rPr>
            </a:br>
            <a:r>
              <a:rPr lang="en-US" sz="2800" dirty="0" smtClean="0">
                <a:solidFill>
                  <a:srgbClr val="000000"/>
                </a:solidFill>
                <a:latin typeface="Arial" pitchFamily="34" charset="0"/>
                <a:cs typeface="Arial" pitchFamily="34" charset="0"/>
              </a:rPr>
              <a:t>more than eight assessments</a:t>
            </a:r>
            <a:endParaRPr lang="en-US" sz="2800" dirty="0">
              <a:solidFill>
                <a:srgbClr val="000000"/>
              </a:solidFill>
              <a:latin typeface="Arial" pitchFamily="34" charset="0"/>
              <a:cs typeface="Arial" pitchFamily="34" charset="0"/>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a:buNone/>
            </a:pPr>
            <a:r>
              <a:rPr lang="en-US" dirty="0" smtClean="0">
                <a:solidFill>
                  <a:srgbClr val="FFFFCC"/>
                </a:solidFill>
              </a:rPr>
              <a:t>text</a:t>
            </a:r>
            <a:endParaRPr lang="en-US" dirty="0">
              <a:solidFill>
                <a:srgbClr val="FFFFCC"/>
              </a:solidFill>
            </a:endParaRPr>
          </a:p>
        </p:txBody>
      </p:sp>
      <p:pic>
        <p:nvPicPr>
          <p:cNvPr id="2050" name="Picture 2"/>
          <p:cNvPicPr>
            <a:picLocks noChangeAspect="1" noChangeArrowheads="1"/>
          </p:cNvPicPr>
          <p:nvPr/>
        </p:nvPicPr>
        <p:blipFill>
          <a:blip r:embed="rId2" cstate="print"/>
          <a:srcRect/>
          <a:stretch>
            <a:fillRect/>
          </a:stretch>
        </p:blipFill>
        <p:spPr bwMode="auto">
          <a:xfrm>
            <a:off x="1538288" y="1743075"/>
            <a:ext cx="6067425" cy="3371850"/>
          </a:xfrm>
          <a:prstGeom prst="rect">
            <a:avLst/>
          </a:prstGeom>
          <a:noFill/>
          <a:ln w="9525">
            <a:noFill/>
            <a:miter lim="800000"/>
            <a:headEnd/>
            <a:tailEnd/>
          </a:ln>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lgn="ctr">
              <a:buNone/>
            </a:pPr>
            <a:r>
              <a:rPr lang="en-US" b="1" dirty="0" smtClean="0">
                <a:solidFill>
                  <a:srgbClr val="000000"/>
                </a:solidFill>
                <a:latin typeface="Arial" pitchFamily="34" charset="0"/>
                <a:cs typeface="Arial" pitchFamily="34" charset="0"/>
              </a:rPr>
              <a:t>EOC Reporting – Rosters</a:t>
            </a:r>
            <a:r>
              <a:rPr lang="en-US" sz="2800" b="1" dirty="0" smtClean="0">
                <a:solidFill>
                  <a:srgbClr val="000000"/>
                </a:solidFill>
                <a:latin typeface="Arial" pitchFamily="34" charset="0"/>
                <a:cs typeface="Arial" pitchFamily="34" charset="0"/>
              </a:rPr>
              <a:t/>
            </a:r>
            <a:br>
              <a:rPr lang="en-US" sz="2800" b="1" dirty="0" smtClean="0">
                <a:solidFill>
                  <a:srgbClr val="000000"/>
                </a:solidFill>
                <a:latin typeface="Arial" pitchFamily="34" charset="0"/>
                <a:cs typeface="Arial" pitchFamily="34" charset="0"/>
              </a:rPr>
            </a:br>
            <a:endParaRPr lang="fr-CA" sz="2000" b="1" dirty="0" smtClean="0">
              <a:solidFill>
                <a:srgbClr val="000000"/>
              </a:solidFill>
              <a:latin typeface="Arial" pitchFamily="34" charset="0"/>
              <a:cs typeface="Arial" pitchFamily="34" charset="0"/>
            </a:endParaRPr>
          </a:p>
          <a:p>
            <a:pPr fontAlgn="base">
              <a:spcAft>
                <a:spcPct val="0"/>
              </a:spcAft>
              <a:buFontTx/>
              <a:buChar char="•"/>
            </a:pPr>
            <a:r>
              <a:rPr lang="en-US" sz="2800" dirty="0" smtClean="0">
                <a:solidFill>
                  <a:srgbClr val="000000"/>
                </a:solidFill>
                <a:latin typeface="Arial" pitchFamily="34" charset="0"/>
                <a:cs typeface="Arial" pitchFamily="34" charset="0"/>
              </a:rPr>
              <a:t>Separate rosters for each subject</a:t>
            </a:r>
          </a:p>
          <a:p>
            <a:pPr fontAlgn="base">
              <a:spcAft>
                <a:spcPct val="0"/>
              </a:spcAft>
              <a:buFontTx/>
              <a:buChar char="•"/>
            </a:pPr>
            <a:r>
              <a:rPr lang="en-US" sz="2800" dirty="0" smtClean="0">
                <a:solidFill>
                  <a:srgbClr val="000000"/>
                </a:solidFill>
                <a:latin typeface="Arial" pitchFamily="34" charset="0"/>
                <a:cs typeface="Arial" pitchFamily="34" charset="0"/>
              </a:rPr>
              <a:t>Separate rosters for STAAR, STAAR L, STAAR Modified, and STAAR Alternate</a:t>
            </a:r>
            <a:endParaRPr lang="en-US" sz="2000" dirty="0" smtClean="0">
              <a:solidFill>
                <a:srgbClr val="000000"/>
              </a:solidFill>
              <a:latin typeface="Arial" pitchFamily="34" charset="0"/>
              <a:cs typeface="Arial" pitchFamily="34" charset="0"/>
            </a:endParaRPr>
          </a:p>
          <a:p>
            <a:pPr fontAlgn="base">
              <a:spcAft>
                <a:spcPct val="0"/>
              </a:spcAft>
              <a:buFontTx/>
              <a:buChar char="•"/>
            </a:pPr>
            <a:r>
              <a:rPr lang="en-US" sz="2800" dirty="0" smtClean="0">
                <a:solidFill>
                  <a:srgbClr val="000000"/>
                </a:solidFill>
                <a:latin typeface="Arial" pitchFamily="34" charset="0"/>
                <a:cs typeface="Arial" pitchFamily="34" charset="0"/>
              </a:rPr>
              <a:t>“All Students” and “Students Not Achieving Satisfactory Performance” – STAAR Modified and STAAR Alternate will not have the “Students Not Achieving Satisfactory Performance” roster</a:t>
            </a:r>
          </a:p>
          <a:p>
            <a:pPr fontAlgn="base">
              <a:spcAft>
                <a:spcPct val="0"/>
              </a:spcAft>
              <a:buFontTx/>
              <a:buChar char="•"/>
            </a:pPr>
            <a:r>
              <a:rPr lang="en-US" sz="2800" dirty="0" smtClean="0">
                <a:solidFill>
                  <a:srgbClr val="000000"/>
                </a:solidFill>
                <a:latin typeface="Arial" pitchFamily="34" charset="0"/>
                <a:cs typeface="Arial" pitchFamily="34" charset="0"/>
              </a:rPr>
              <a:t>PDF online</a:t>
            </a:r>
            <a:endParaRPr lang="fr-CA" sz="2800" dirty="0">
              <a:solidFill>
                <a:srgbClr val="000000"/>
              </a:solidFill>
              <a:latin typeface="Arial" pitchFamily="34" charset="0"/>
              <a:cs typeface="Arial" pitchFamily="34" charset="0"/>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10"/>
          </p:nvPr>
        </p:nvPicPr>
        <p:blipFill>
          <a:blip r:embed="rId2" cstate="print"/>
          <a:srcRect/>
          <a:stretch>
            <a:fillRect/>
          </a:stretch>
        </p:blipFill>
        <p:spPr bwMode="auto">
          <a:xfrm>
            <a:off x="1095419" y="838200"/>
            <a:ext cx="6876962" cy="5181600"/>
          </a:xfrm>
          <a:prstGeom prst="rect">
            <a:avLst/>
          </a:prstGeom>
          <a:noFill/>
          <a:ln w="9525">
            <a:noFill/>
            <a:miter lim="800000"/>
            <a:headEnd/>
            <a:tailEnd/>
          </a:ln>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lgn="ctr">
              <a:buNone/>
            </a:pPr>
            <a:r>
              <a:rPr lang="en-US" b="1" dirty="0" smtClean="0">
                <a:solidFill>
                  <a:srgbClr val="000000"/>
                </a:solidFill>
                <a:latin typeface="Arial" pitchFamily="34" charset="0"/>
                <a:cs typeface="Arial" pitchFamily="34" charset="0"/>
              </a:rPr>
              <a:t>EOC Reporting – Summaries</a:t>
            </a:r>
            <a:br>
              <a:rPr lang="en-US" b="1" dirty="0" smtClean="0">
                <a:solidFill>
                  <a:srgbClr val="000000"/>
                </a:solidFill>
                <a:latin typeface="Arial" pitchFamily="34" charset="0"/>
                <a:cs typeface="Arial" pitchFamily="34" charset="0"/>
              </a:rPr>
            </a:br>
            <a:endParaRPr lang="fr-CA" b="1" dirty="0" smtClean="0">
              <a:solidFill>
                <a:srgbClr val="000000"/>
              </a:solidFill>
              <a:latin typeface="Arial" pitchFamily="34" charset="0"/>
              <a:cs typeface="Arial" pitchFamily="34" charset="0"/>
            </a:endParaRPr>
          </a:p>
          <a:p>
            <a:pPr fontAlgn="base">
              <a:spcAft>
                <a:spcPct val="0"/>
              </a:spcAft>
              <a:buFontTx/>
              <a:buChar char="•"/>
              <a:defRPr/>
            </a:pPr>
            <a:r>
              <a:rPr lang="en-US" sz="2800" dirty="0" smtClean="0">
                <a:solidFill>
                  <a:srgbClr val="000000"/>
                </a:solidFill>
                <a:latin typeface="Arial" pitchFamily="34" charset="0"/>
                <a:cs typeface="Arial" pitchFamily="34" charset="0"/>
              </a:rPr>
              <a:t>One page per subject; writing, reading, and constructed responses on separate pages (English I, II, and III)</a:t>
            </a:r>
          </a:p>
          <a:p>
            <a:pPr fontAlgn="base">
              <a:spcAft>
                <a:spcPct val="0"/>
              </a:spcAft>
              <a:buFontTx/>
              <a:buChar char="•"/>
              <a:defRPr/>
            </a:pPr>
            <a:r>
              <a:rPr lang="en-US" sz="2800" dirty="0" smtClean="0">
                <a:solidFill>
                  <a:srgbClr val="000000"/>
                </a:solidFill>
                <a:latin typeface="Arial" pitchFamily="34" charset="0"/>
                <a:cs typeface="Arial" pitchFamily="34" charset="0"/>
              </a:rPr>
              <a:t>Separate summaries for STAAR, STAAR L, STAAR Modified, and STAAR Alternate</a:t>
            </a:r>
            <a:endParaRPr lang="fr-CA" sz="2800" dirty="0" smtClean="0">
              <a:solidFill>
                <a:srgbClr val="000000"/>
              </a:solidFill>
              <a:latin typeface="Arial" pitchFamily="34" charset="0"/>
              <a:cs typeface="Arial" pitchFamily="34" charset="0"/>
            </a:endParaRPr>
          </a:p>
          <a:p>
            <a:pPr fontAlgn="base">
              <a:spcAft>
                <a:spcPct val="0"/>
              </a:spcAft>
              <a:buFontTx/>
              <a:buChar char="•"/>
              <a:defRPr/>
            </a:pPr>
            <a:r>
              <a:rPr lang="en-US" sz="2800" dirty="0" smtClean="0">
                <a:solidFill>
                  <a:srgbClr val="000000"/>
                </a:solidFill>
                <a:latin typeface="Arial" pitchFamily="34" charset="0"/>
                <a:cs typeface="Arial" pitchFamily="34" charset="0"/>
              </a:rPr>
              <a:t>“All Students” only</a:t>
            </a:r>
          </a:p>
          <a:p>
            <a:pPr fontAlgn="base">
              <a:spcAft>
                <a:spcPct val="0"/>
              </a:spcAft>
              <a:buFontTx/>
              <a:buChar char="•"/>
              <a:defRPr/>
            </a:pPr>
            <a:r>
              <a:rPr lang="en-US" sz="2800" dirty="0" smtClean="0">
                <a:solidFill>
                  <a:srgbClr val="000000"/>
                </a:solidFill>
                <a:latin typeface="Arial" pitchFamily="34" charset="0"/>
                <a:cs typeface="Arial" pitchFamily="34" charset="0"/>
              </a:rPr>
              <a:t>PDF online</a:t>
            </a:r>
            <a:endParaRPr lang="en-US" sz="2800" dirty="0">
              <a:solidFill>
                <a:srgbClr val="000000"/>
              </a:solidFill>
              <a:latin typeface="Arial" pitchFamily="34" charset="0"/>
              <a:cs typeface="Arial" pitchFamily="34" charset="0"/>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quarter" idx="10"/>
          </p:nvPr>
        </p:nvPicPr>
        <p:blipFill>
          <a:blip r:embed="rId2" cstate="print"/>
          <a:srcRect/>
          <a:stretch>
            <a:fillRect/>
          </a:stretch>
        </p:blipFill>
        <p:spPr bwMode="auto">
          <a:xfrm>
            <a:off x="825437" y="838200"/>
            <a:ext cx="7416926" cy="5181600"/>
          </a:xfrm>
          <a:prstGeom prst="rect">
            <a:avLst/>
          </a:prstGeom>
          <a:noFill/>
          <a:ln w="9525">
            <a:noFill/>
            <a:miter lim="800000"/>
            <a:headEnd/>
            <a:tailEnd/>
          </a:ln>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quarter" idx="10"/>
          </p:nvPr>
        </p:nvPicPr>
        <p:blipFill>
          <a:blip r:embed="rId2" cstate="print"/>
          <a:srcRect/>
          <a:stretch>
            <a:fillRect/>
          </a:stretch>
        </p:blipFill>
        <p:spPr bwMode="auto">
          <a:xfrm>
            <a:off x="840496" y="838200"/>
            <a:ext cx="7386807" cy="5181600"/>
          </a:xfrm>
          <a:prstGeom prst="rect">
            <a:avLst/>
          </a:prstGeom>
          <a:noFill/>
          <a:ln w="9525">
            <a:noFill/>
            <a:miter lim="800000"/>
            <a:headEnd/>
            <a:tailEnd/>
          </a:ln>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lgn="ctr">
              <a:buNone/>
            </a:pPr>
            <a:r>
              <a:rPr lang="en-US" b="1" dirty="0" smtClean="0">
                <a:solidFill>
                  <a:srgbClr val="000000"/>
                </a:solidFill>
                <a:latin typeface="Arial" pitchFamily="34" charset="0"/>
                <a:cs typeface="Arial" pitchFamily="34" charset="0"/>
              </a:rPr>
              <a:t>EOC Reporting – Summaries </a:t>
            </a:r>
            <a:r>
              <a:rPr lang="en-US" sz="2000" b="1" dirty="0" smtClean="0">
                <a:solidFill>
                  <a:srgbClr val="000000"/>
                </a:solidFill>
                <a:latin typeface="Arial" pitchFamily="34" charset="0"/>
                <a:cs typeface="Arial" pitchFamily="34" charset="0"/>
              </a:rPr>
              <a:t>(continued)</a:t>
            </a:r>
            <a:r>
              <a:rPr lang="en-US" sz="2800" b="1" dirty="0" smtClean="0">
                <a:solidFill>
                  <a:srgbClr val="000000"/>
                </a:solidFill>
                <a:latin typeface="Arial" pitchFamily="34" charset="0"/>
                <a:cs typeface="Arial" pitchFamily="34" charset="0"/>
              </a:rPr>
              <a:t/>
            </a:r>
            <a:br>
              <a:rPr lang="en-US" sz="2800" b="1" dirty="0" smtClean="0">
                <a:solidFill>
                  <a:srgbClr val="000000"/>
                </a:solidFill>
                <a:latin typeface="Arial" pitchFamily="34" charset="0"/>
                <a:cs typeface="Arial" pitchFamily="34" charset="0"/>
              </a:rPr>
            </a:br>
            <a:endParaRPr lang="fr-CA" sz="2000" b="1" dirty="0" smtClean="0">
              <a:solidFill>
                <a:srgbClr val="000000"/>
              </a:solidFill>
              <a:latin typeface="Arial" pitchFamily="34" charset="0"/>
              <a:cs typeface="Arial" pitchFamily="34" charset="0"/>
            </a:endParaRPr>
          </a:p>
          <a:p>
            <a:pPr fontAlgn="base">
              <a:spcAft>
                <a:spcPct val="0"/>
              </a:spcAft>
              <a:buFontTx/>
              <a:buChar char="•"/>
            </a:pPr>
            <a:r>
              <a:rPr lang="en-US" sz="2800" dirty="0" smtClean="0">
                <a:solidFill>
                  <a:srgbClr val="000000"/>
                </a:solidFill>
                <a:latin typeface="Arial" pitchFamily="34" charset="0"/>
                <a:cs typeface="Arial" pitchFamily="34" charset="0"/>
              </a:rPr>
              <a:t>Constructed Responses Summary (English I, II, and III)</a:t>
            </a:r>
            <a:endParaRPr lang="fr-CA" sz="2800" dirty="0" smtClean="0">
              <a:solidFill>
                <a:srgbClr val="000000"/>
              </a:solidFill>
              <a:latin typeface="Arial" pitchFamily="34" charset="0"/>
              <a:cs typeface="Arial" pitchFamily="34" charset="0"/>
            </a:endParaRPr>
          </a:p>
          <a:p>
            <a:pPr marL="800100" lvl="2" indent="-342900" fontAlgn="base">
              <a:spcAft>
                <a:spcPct val="0"/>
              </a:spcAft>
              <a:buFont typeface="Courier New" pitchFamily="49" charset="0"/>
              <a:buChar char="o"/>
            </a:pPr>
            <a:r>
              <a:rPr lang="en-US" dirty="0" smtClean="0">
                <a:solidFill>
                  <a:srgbClr val="000000"/>
                </a:solidFill>
                <a:latin typeface="Arial" pitchFamily="34" charset="0"/>
                <a:cs typeface="Arial" pitchFamily="34" charset="0"/>
              </a:rPr>
              <a:t>One page for reading showing the distribution of score points for the reading open-ended items</a:t>
            </a:r>
          </a:p>
          <a:p>
            <a:pPr marL="800100" lvl="2" indent="-342900" fontAlgn="base">
              <a:spcAft>
                <a:spcPct val="0"/>
              </a:spcAft>
              <a:buFont typeface="Courier New" pitchFamily="49" charset="0"/>
              <a:buChar char="o"/>
            </a:pPr>
            <a:r>
              <a:rPr lang="en-US" dirty="0" smtClean="0">
                <a:solidFill>
                  <a:srgbClr val="000000"/>
                </a:solidFill>
                <a:latin typeface="Arial" pitchFamily="34" charset="0"/>
                <a:cs typeface="Arial" pitchFamily="34" charset="0"/>
              </a:rPr>
              <a:t>One page for writing showing the distribution of score points for the written compositions</a:t>
            </a:r>
            <a:endParaRPr lang="en-US" dirty="0">
              <a:solidFill>
                <a:srgbClr val="000000"/>
              </a:solidFill>
              <a:latin typeface="Arial" pitchFamily="34" charset="0"/>
              <a:cs typeface="Arial"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sz="quarter" idx="10"/>
          </p:nvPr>
        </p:nvSpPr>
        <p:spPr/>
        <p:txBody>
          <a:bodyPr>
            <a:normAutofit fontScale="92500" lnSpcReduction="10000"/>
          </a:bodyPr>
          <a:lstStyle/>
          <a:p>
            <a:pPr algn="r">
              <a:spcBef>
                <a:spcPts val="1200"/>
              </a:spcBef>
              <a:buNone/>
            </a:pPr>
            <a:r>
              <a:rPr lang="en-US" sz="2200" b="1" dirty="0" smtClean="0"/>
              <a:t>Policy and Procedure Highlights </a:t>
            </a:r>
          </a:p>
          <a:p>
            <a:pPr algn="ctr">
              <a:buNone/>
            </a:pPr>
            <a:endParaRPr lang="en-US" sz="1400" b="1" dirty="0" smtClean="0"/>
          </a:p>
          <a:p>
            <a:pPr>
              <a:buNone/>
            </a:pPr>
            <a:r>
              <a:rPr lang="en-US" sz="2600" b="1" dirty="0" smtClean="0"/>
              <a:t>Test Administration Windows, Flexible Scheduling, and                                                      Make-up Testing</a:t>
            </a:r>
          </a:p>
          <a:p>
            <a:pPr>
              <a:buNone/>
            </a:pPr>
            <a:endParaRPr lang="en-US" sz="1400" b="1" u="sng" dirty="0" smtClean="0"/>
          </a:p>
          <a:p>
            <a:r>
              <a:rPr lang="en-US" sz="2400" dirty="0" smtClean="0"/>
              <a:t>Districts are provided the latitude to adjust test dates when a conflict arises for STAAR grades 3-8 and end-of-course (EOC) assessments with the exception of STAAR grades 4 and 7 writing and the STAAR English I, II, and III reading and writing assessments.  No notification to TEA is required. </a:t>
            </a:r>
          </a:p>
          <a:p>
            <a:pPr>
              <a:buNone/>
            </a:pPr>
            <a:endParaRPr lang="en-US" sz="2400" dirty="0" smtClean="0"/>
          </a:p>
          <a:p>
            <a:r>
              <a:rPr lang="en-US" sz="2400" dirty="0" smtClean="0"/>
              <a:t>Districts may offer make-up testing opportunities for all grades and subjects to students who are absent on regularly scheduled assessment days.  Make-up testing must be completed by the end of the testing window as specified on the Calendar of Events.  </a:t>
            </a:r>
          </a:p>
          <a:p>
            <a:pPr>
              <a:buNone/>
            </a:pPr>
            <a:endParaRPr lang="en-US" sz="2400" dirty="0" smtClean="0"/>
          </a:p>
        </p:txBody>
      </p:sp>
      <p:sp>
        <p:nvSpPr>
          <p:cNvPr id="4" name="TextBox 3"/>
          <p:cNvSpPr txBox="1"/>
          <p:nvPr/>
        </p:nvSpPr>
        <p:spPr>
          <a:xfrm>
            <a:off x="2514600" y="152400"/>
            <a:ext cx="4114800" cy="461665"/>
          </a:xfrm>
          <a:prstGeom prst="rect">
            <a:avLst/>
          </a:prstGeom>
          <a:noFill/>
        </p:spPr>
        <p:txBody>
          <a:bodyPr wrap="square" rtlCol="0">
            <a:spAutoFit/>
          </a:bodyPr>
          <a:lstStyle/>
          <a:p>
            <a:pPr algn="r"/>
            <a:r>
              <a:rPr lang="en-US" sz="2400" b="1" dirty="0" smtClean="0">
                <a:solidFill>
                  <a:prstClr val="black"/>
                </a:solidFill>
              </a:rPr>
              <a:t>Security</a:t>
            </a:r>
            <a:r>
              <a:rPr lang="en-US" sz="2400" dirty="0" smtClean="0">
                <a:solidFill>
                  <a:prstClr val="black"/>
                </a:solidFill>
              </a:rPr>
              <a:t> </a:t>
            </a:r>
            <a:r>
              <a:rPr lang="en-US" sz="2400" b="1" dirty="0" smtClean="0">
                <a:solidFill>
                  <a:prstClr val="black"/>
                </a:solidFill>
              </a:rPr>
              <a:t>Supplement</a:t>
            </a:r>
            <a:r>
              <a:rPr lang="en-US" sz="2400" dirty="0" smtClean="0">
                <a:solidFill>
                  <a:prstClr val="black"/>
                </a:solidFill>
              </a:rPr>
              <a:t> </a:t>
            </a:r>
            <a:endParaRPr lang="en-US" sz="2400" dirty="0">
              <a:solidFill>
                <a:prstClr val="black"/>
              </a:solidFill>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quarter" idx="10"/>
          </p:nvPr>
        </p:nvPicPr>
        <p:blipFill>
          <a:blip r:embed="rId2" cstate="print"/>
          <a:srcRect/>
          <a:stretch>
            <a:fillRect/>
          </a:stretch>
        </p:blipFill>
        <p:spPr bwMode="auto">
          <a:xfrm>
            <a:off x="1166439" y="838200"/>
            <a:ext cx="6734921" cy="5181600"/>
          </a:xfrm>
          <a:prstGeom prst="rect">
            <a:avLst/>
          </a:prstGeom>
          <a:noFill/>
          <a:ln w="9525">
            <a:noFill/>
            <a:miter lim="800000"/>
            <a:headEnd/>
            <a:tailEnd/>
          </a:ln>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lgn="ctr">
              <a:buNone/>
            </a:pPr>
            <a:r>
              <a:rPr lang="en-US" b="1" dirty="0" smtClean="0">
                <a:solidFill>
                  <a:srgbClr val="000000"/>
                </a:solidFill>
                <a:latin typeface="Arial" pitchFamily="34" charset="0"/>
                <a:cs typeface="Arial" pitchFamily="34" charset="0"/>
              </a:rPr>
              <a:t>EOC Reporting – Summaries</a:t>
            </a:r>
            <a:r>
              <a:rPr lang="en-US" sz="2800" b="1" dirty="0" smtClean="0">
                <a:solidFill>
                  <a:srgbClr val="000000"/>
                </a:solidFill>
                <a:latin typeface="Arial" pitchFamily="34" charset="0"/>
                <a:cs typeface="Arial" pitchFamily="34" charset="0"/>
              </a:rPr>
              <a:t> </a:t>
            </a:r>
            <a:r>
              <a:rPr lang="en-US" sz="2000" b="1" dirty="0" smtClean="0">
                <a:solidFill>
                  <a:srgbClr val="000000"/>
                </a:solidFill>
                <a:latin typeface="Arial" pitchFamily="34" charset="0"/>
                <a:cs typeface="Arial" pitchFamily="34" charset="0"/>
              </a:rPr>
              <a:t>(continued)</a:t>
            </a:r>
            <a:r>
              <a:rPr lang="en-US" sz="2800" b="1" dirty="0" smtClean="0">
                <a:solidFill>
                  <a:srgbClr val="000000"/>
                </a:solidFill>
                <a:latin typeface="Arial" pitchFamily="34" charset="0"/>
                <a:cs typeface="Arial" pitchFamily="34" charset="0"/>
              </a:rPr>
              <a:t/>
            </a:r>
            <a:br>
              <a:rPr lang="en-US" sz="2800" b="1" dirty="0" smtClean="0">
                <a:solidFill>
                  <a:srgbClr val="000000"/>
                </a:solidFill>
                <a:latin typeface="Arial" pitchFamily="34" charset="0"/>
                <a:cs typeface="Arial" pitchFamily="34" charset="0"/>
              </a:rPr>
            </a:br>
            <a:endParaRPr lang="fr-CA" sz="2000" b="1" dirty="0" smtClean="0">
              <a:solidFill>
                <a:srgbClr val="000000"/>
              </a:solidFill>
              <a:latin typeface="Arial" pitchFamily="34" charset="0"/>
              <a:cs typeface="Arial" pitchFamily="34" charset="0"/>
            </a:endParaRPr>
          </a:p>
          <a:p>
            <a:pPr fontAlgn="base">
              <a:spcBef>
                <a:spcPct val="0"/>
              </a:spcBef>
              <a:spcAft>
                <a:spcPct val="0"/>
              </a:spcAft>
              <a:buFont typeface="Arial" charset="0"/>
              <a:buChar char="•"/>
            </a:pPr>
            <a:r>
              <a:rPr lang="en-US" sz="2400" dirty="0" smtClean="0">
                <a:solidFill>
                  <a:srgbClr val="000000"/>
                </a:solidFill>
                <a:latin typeface="Arial" pitchFamily="34" charset="0"/>
                <a:cs typeface="Arial" pitchFamily="34" charset="0"/>
              </a:rPr>
              <a:t>Level II Phase-In Summary – one for each content area</a:t>
            </a:r>
          </a:p>
          <a:p>
            <a:pPr fontAlgn="base">
              <a:spcBef>
                <a:spcPct val="0"/>
              </a:spcBef>
              <a:spcAft>
                <a:spcPct val="0"/>
              </a:spcAft>
              <a:buFont typeface="Arial" charset="0"/>
              <a:buChar char="•"/>
            </a:pPr>
            <a:endParaRPr lang="en-US" sz="2400" dirty="0" smtClean="0">
              <a:solidFill>
                <a:srgbClr val="000000"/>
              </a:solidFill>
              <a:latin typeface="Arial" pitchFamily="34" charset="0"/>
              <a:cs typeface="Arial" pitchFamily="34" charset="0"/>
            </a:endParaRPr>
          </a:p>
          <a:p>
            <a:pPr fontAlgn="base">
              <a:spcBef>
                <a:spcPct val="0"/>
              </a:spcBef>
              <a:spcAft>
                <a:spcPct val="0"/>
              </a:spcAft>
              <a:buFont typeface="Arial" charset="0"/>
              <a:buChar char="•"/>
            </a:pPr>
            <a:r>
              <a:rPr lang="en-US" sz="2400" dirty="0" smtClean="0">
                <a:solidFill>
                  <a:srgbClr val="000000"/>
                </a:solidFill>
                <a:latin typeface="Arial" pitchFamily="34" charset="0"/>
                <a:cs typeface="Arial" pitchFamily="34" charset="0"/>
              </a:rPr>
              <a:t>Number and percent of students at Level II (and above) for the Phase-In 1, Phase-In 2 and Recommended Standards </a:t>
            </a:r>
          </a:p>
          <a:p>
            <a:pPr fontAlgn="base">
              <a:spcBef>
                <a:spcPct val="0"/>
              </a:spcBef>
              <a:spcAft>
                <a:spcPct val="0"/>
              </a:spcAft>
              <a:buFont typeface="Arial" charset="0"/>
              <a:buChar char="•"/>
            </a:pPr>
            <a:endParaRPr lang="en-US" sz="2400" dirty="0" smtClean="0">
              <a:solidFill>
                <a:srgbClr val="000000"/>
              </a:solidFill>
              <a:latin typeface="Arial" pitchFamily="34" charset="0"/>
              <a:cs typeface="Arial" pitchFamily="34" charset="0"/>
            </a:endParaRPr>
          </a:p>
          <a:p>
            <a:pPr fontAlgn="base">
              <a:spcBef>
                <a:spcPct val="0"/>
              </a:spcBef>
              <a:spcAft>
                <a:spcPct val="0"/>
              </a:spcAft>
              <a:buFont typeface="Arial" charset="0"/>
              <a:buChar char="•"/>
            </a:pPr>
            <a:r>
              <a:rPr lang="en-US" sz="2400" dirty="0" smtClean="0">
                <a:solidFill>
                  <a:srgbClr val="000000"/>
                </a:solidFill>
                <a:latin typeface="Arial" pitchFamily="34" charset="0"/>
                <a:cs typeface="Arial" pitchFamily="34" charset="0"/>
              </a:rPr>
              <a:t>One each for STAAR, STAAR L, and STAAR Modified</a:t>
            </a:r>
            <a:endParaRPr lang="en-US" sz="2400" dirty="0">
              <a:solidFill>
                <a:srgbClr val="000000"/>
              </a:solidFill>
              <a:latin typeface="Arial" pitchFamily="34" charset="0"/>
              <a:cs typeface="Arial" pitchFamily="34" charset="0"/>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quarter" idx="10"/>
          </p:nvPr>
        </p:nvPicPr>
        <p:blipFill>
          <a:blip r:embed="rId2" cstate="print"/>
          <a:srcRect/>
          <a:stretch>
            <a:fillRect/>
          </a:stretch>
        </p:blipFill>
        <p:spPr bwMode="auto">
          <a:xfrm>
            <a:off x="852237" y="838200"/>
            <a:ext cx="7363326" cy="5181600"/>
          </a:xfrm>
          <a:prstGeom prst="rect">
            <a:avLst/>
          </a:prstGeom>
          <a:noFill/>
          <a:ln w="9525">
            <a:noFill/>
            <a:miter lim="800000"/>
            <a:headEnd/>
            <a:tailEnd/>
          </a:ln>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92500"/>
          </a:bodyPr>
          <a:lstStyle/>
          <a:p>
            <a:pPr algn="ctr">
              <a:buNone/>
            </a:pPr>
            <a:r>
              <a:rPr lang="en-US" sz="3500" b="1" dirty="0" smtClean="0">
                <a:solidFill>
                  <a:srgbClr val="000000"/>
                </a:solidFill>
                <a:latin typeface="Arial" pitchFamily="34" charset="0"/>
                <a:cs typeface="Arial" pitchFamily="34" charset="0"/>
              </a:rPr>
              <a:t>EOC Reporting – Summaries</a:t>
            </a:r>
            <a:r>
              <a:rPr lang="en-US" sz="3600" b="1" dirty="0" smtClean="0">
                <a:solidFill>
                  <a:srgbClr val="000000"/>
                </a:solidFill>
                <a:latin typeface="Arial" pitchFamily="34" charset="0"/>
                <a:cs typeface="Arial" pitchFamily="34" charset="0"/>
              </a:rPr>
              <a:t> </a:t>
            </a:r>
            <a:r>
              <a:rPr lang="en-US" sz="2200" b="1" dirty="0" smtClean="0">
                <a:solidFill>
                  <a:srgbClr val="000000"/>
                </a:solidFill>
                <a:latin typeface="Arial" pitchFamily="34" charset="0"/>
                <a:cs typeface="Arial" pitchFamily="34" charset="0"/>
              </a:rPr>
              <a:t>(continued)</a:t>
            </a:r>
            <a:r>
              <a:rPr lang="en-US" sz="3600" b="1" dirty="0" smtClean="0">
                <a:solidFill>
                  <a:srgbClr val="000000"/>
                </a:solidFill>
                <a:latin typeface="Arial" pitchFamily="34" charset="0"/>
                <a:cs typeface="Arial" pitchFamily="34" charset="0"/>
              </a:rPr>
              <a:t/>
            </a:r>
            <a:br>
              <a:rPr lang="en-US" sz="3600" b="1" dirty="0" smtClean="0">
                <a:solidFill>
                  <a:srgbClr val="000000"/>
                </a:solidFill>
                <a:latin typeface="Arial" pitchFamily="34" charset="0"/>
                <a:cs typeface="Arial" pitchFamily="34" charset="0"/>
              </a:rPr>
            </a:br>
            <a:endParaRPr lang="fr-CA" sz="2800" b="1" dirty="0" smtClean="0">
              <a:solidFill>
                <a:srgbClr val="000000"/>
              </a:solidFill>
              <a:latin typeface="Arial" pitchFamily="34" charset="0"/>
              <a:cs typeface="Arial" pitchFamily="34" charset="0"/>
            </a:endParaRPr>
          </a:p>
          <a:p>
            <a:pPr fontAlgn="base">
              <a:spcBef>
                <a:spcPct val="0"/>
              </a:spcBef>
              <a:spcAft>
                <a:spcPct val="0"/>
              </a:spcAft>
              <a:buFont typeface="Arial" charset="0"/>
              <a:buChar char="•"/>
            </a:pPr>
            <a:r>
              <a:rPr lang="en-US" dirty="0" smtClean="0">
                <a:solidFill>
                  <a:srgbClr val="000000"/>
                </a:solidFill>
                <a:latin typeface="Arial" pitchFamily="34" charset="0"/>
                <a:cs typeface="Arial" pitchFamily="34" charset="0"/>
              </a:rPr>
              <a:t>Level III Phase-In Summary – one page containing information for Algebra II, English II reading, and English II writing</a:t>
            </a:r>
          </a:p>
          <a:p>
            <a:pPr fontAlgn="base">
              <a:spcBef>
                <a:spcPct val="0"/>
              </a:spcBef>
              <a:spcAft>
                <a:spcPct val="0"/>
              </a:spcAft>
              <a:buFont typeface="Arial" charset="0"/>
              <a:buChar char="•"/>
            </a:pPr>
            <a:endParaRPr lang="en-US" dirty="0" smtClean="0">
              <a:solidFill>
                <a:srgbClr val="000000"/>
              </a:solidFill>
              <a:latin typeface="Arial" pitchFamily="34" charset="0"/>
              <a:cs typeface="Arial" pitchFamily="34" charset="0"/>
            </a:endParaRPr>
          </a:p>
          <a:p>
            <a:pPr fontAlgn="base">
              <a:spcBef>
                <a:spcPct val="0"/>
              </a:spcBef>
              <a:spcAft>
                <a:spcPct val="0"/>
              </a:spcAft>
              <a:buFont typeface="Arial" charset="0"/>
              <a:buChar char="•"/>
            </a:pPr>
            <a:r>
              <a:rPr lang="en-US" dirty="0" smtClean="0">
                <a:solidFill>
                  <a:srgbClr val="000000"/>
                </a:solidFill>
                <a:latin typeface="Arial" pitchFamily="34" charset="0"/>
                <a:cs typeface="Arial" pitchFamily="34" charset="0"/>
              </a:rPr>
              <a:t>Number and percent of students at Level III for the Phase-In and Recommended Standards </a:t>
            </a:r>
          </a:p>
          <a:p>
            <a:pPr fontAlgn="base">
              <a:spcBef>
                <a:spcPct val="0"/>
              </a:spcBef>
              <a:spcAft>
                <a:spcPct val="0"/>
              </a:spcAft>
              <a:buFont typeface="Arial" charset="0"/>
              <a:buChar char="•"/>
            </a:pPr>
            <a:endParaRPr lang="en-US" dirty="0" smtClean="0">
              <a:solidFill>
                <a:srgbClr val="000000"/>
              </a:solidFill>
              <a:latin typeface="Arial" pitchFamily="34" charset="0"/>
              <a:cs typeface="Arial" pitchFamily="34" charset="0"/>
            </a:endParaRPr>
          </a:p>
          <a:p>
            <a:pPr fontAlgn="base">
              <a:spcBef>
                <a:spcPct val="0"/>
              </a:spcBef>
              <a:spcAft>
                <a:spcPct val="0"/>
              </a:spcAft>
              <a:buFont typeface="Arial" charset="0"/>
              <a:buChar char="•"/>
            </a:pPr>
            <a:r>
              <a:rPr lang="en-US" dirty="0" smtClean="0">
                <a:solidFill>
                  <a:srgbClr val="000000"/>
                </a:solidFill>
                <a:latin typeface="Arial" pitchFamily="34" charset="0"/>
                <a:cs typeface="Arial" pitchFamily="34" charset="0"/>
              </a:rPr>
              <a:t>One each for STAAR and STAAR L (STAAR L has Algebra II only)</a:t>
            </a:r>
          </a:p>
          <a:p>
            <a:endParaRPr lang="en-US" dirty="0"/>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sz="quarter" idx="10"/>
          </p:nvPr>
        </p:nvPicPr>
        <p:blipFill>
          <a:blip r:embed="rId2" cstate="print"/>
          <a:srcRect/>
          <a:stretch>
            <a:fillRect/>
          </a:stretch>
        </p:blipFill>
        <p:spPr bwMode="auto">
          <a:xfrm>
            <a:off x="859387" y="838200"/>
            <a:ext cx="7349025" cy="5181600"/>
          </a:xfrm>
          <a:prstGeom prst="rect">
            <a:avLst/>
          </a:prstGeom>
          <a:noFill/>
          <a:ln w="9525">
            <a:noFill/>
            <a:miter lim="800000"/>
            <a:headEnd/>
            <a:tailEnd/>
          </a:ln>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lgn="ctr">
              <a:buNone/>
            </a:pPr>
            <a:r>
              <a:rPr lang="en-US" b="1" dirty="0" smtClean="0">
                <a:solidFill>
                  <a:srgbClr val="000000"/>
                </a:solidFill>
                <a:latin typeface="Arial" pitchFamily="34" charset="0"/>
                <a:cs typeface="Arial" pitchFamily="34" charset="0"/>
              </a:rPr>
              <a:t>EOC Reporting – Data Files</a:t>
            </a:r>
            <a:r>
              <a:rPr lang="en-US" sz="2800" b="1" dirty="0" smtClean="0">
                <a:solidFill>
                  <a:srgbClr val="000000"/>
                </a:solidFill>
                <a:latin typeface="Arial" pitchFamily="34" charset="0"/>
                <a:cs typeface="Arial" pitchFamily="34" charset="0"/>
              </a:rPr>
              <a:t/>
            </a:r>
            <a:br>
              <a:rPr lang="en-US" sz="2800" b="1" dirty="0" smtClean="0">
                <a:solidFill>
                  <a:srgbClr val="000000"/>
                </a:solidFill>
                <a:latin typeface="Arial" pitchFamily="34" charset="0"/>
                <a:cs typeface="Arial" pitchFamily="34" charset="0"/>
              </a:rPr>
            </a:br>
            <a:endParaRPr lang="fr-CA" sz="2000" b="1" dirty="0" smtClean="0">
              <a:solidFill>
                <a:srgbClr val="000000"/>
              </a:solidFill>
              <a:latin typeface="Arial" pitchFamily="34" charset="0"/>
              <a:cs typeface="Arial" pitchFamily="34" charset="0"/>
            </a:endParaRPr>
          </a:p>
          <a:p>
            <a:pPr fontAlgn="base">
              <a:spcAft>
                <a:spcPct val="0"/>
              </a:spcAft>
              <a:buFontTx/>
              <a:buChar char="•"/>
            </a:pPr>
            <a:r>
              <a:rPr lang="en-US" sz="2800" dirty="0" smtClean="0">
                <a:solidFill>
                  <a:srgbClr val="000000"/>
                </a:solidFill>
                <a:latin typeface="Arial" pitchFamily="34" charset="0"/>
                <a:cs typeface="Arial" pitchFamily="34" charset="0"/>
              </a:rPr>
              <a:t>Two data files for EOC</a:t>
            </a:r>
            <a:endParaRPr lang="fr-CA" sz="2800" dirty="0" smtClean="0">
              <a:solidFill>
                <a:srgbClr val="000000"/>
              </a:solidFill>
              <a:latin typeface="Arial" pitchFamily="34" charset="0"/>
              <a:cs typeface="Arial" pitchFamily="34" charset="0"/>
            </a:endParaRPr>
          </a:p>
          <a:p>
            <a:pPr marL="800100" lvl="2" indent="-342900" fontAlgn="base">
              <a:spcAft>
                <a:spcPct val="0"/>
              </a:spcAft>
              <a:buFont typeface="Courier New" pitchFamily="49" charset="0"/>
              <a:buChar char="o"/>
            </a:pPr>
            <a:r>
              <a:rPr lang="en-US" dirty="0" smtClean="0">
                <a:solidFill>
                  <a:srgbClr val="000000"/>
                </a:solidFill>
                <a:latin typeface="Arial" pitchFamily="34" charset="0"/>
                <a:cs typeface="Arial" pitchFamily="34" charset="0"/>
              </a:rPr>
              <a:t>“Administration” data file will only have information for the administration being reported – one record per student/assessment</a:t>
            </a:r>
            <a:endParaRPr lang="fr-CA" dirty="0" smtClean="0">
              <a:solidFill>
                <a:srgbClr val="000000"/>
              </a:solidFill>
              <a:latin typeface="Arial" pitchFamily="34" charset="0"/>
              <a:cs typeface="Arial" pitchFamily="34" charset="0"/>
            </a:endParaRPr>
          </a:p>
          <a:p>
            <a:pPr marL="1257300" lvl="3" indent="-342900" fontAlgn="base">
              <a:spcAft>
                <a:spcPct val="0"/>
              </a:spcAft>
              <a:buFont typeface="Arial" charset="0"/>
              <a:buChar char="•"/>
            </a:pPr>
            <a:r>
              <a:rPr lang="en-US" dirty="0" smtClean="0">
                <a:solidFill>
                  <a:srgbClr val="000000"/>
                </a:solidFill>
                <a:latin typeface="Arial" pitchFamily="34" charset="0"/>
                <a:cs typeface="Arial" pitchFamily="34" charset="0"/>
              </a:rPr>
              <a:t>Will have student response information – “1” for correct items and “0” for incorrect items (for spring administration only)</a:t>
            </a:r>
          </a:p>
          <a:p>
            <a:pPr marL="1257300" lvl="3" indent="-342900" fontAlgn="base">
              <a:spcAft>
                <a:spcPct val="0"/>
              </a:spcAft>
              <a:buFont typeface="Arial" charset="0"/>
              <a:buChar char="•"/>
            </a:pPr>
            <a:r>
              <a:rPr lang="en-US" dirty="0" smtClean="0">
                <a:solidFill>
                  <a:srgbClr val="000000"/>
                </a:solidFill>
                <a:latin typeface="Arial" pitchFamily="34" charset="0"/>
                <a:cs typeface="Arial" pitchFamily="34" charset="0"/>
              </a:rPr>
              <a:t>Student Expectation information will be</a:t>
            </a:r>
            <a:br>
              <a:rPr lang="en-US" dirty="0" smtClean="0">
                <a:solidFill>
                  <a:srgbClr val="000000"/>
                </a:solidFill>
                <a:latin typeface="Arial" pitchFamily="34" charset="0"/>
                <a:cs typeface="Arial" pitchFamily="34" charset="0"/>
              </a:rPr>
            </a:br>
            <a:r>
              <a:rPr lang="en-US" dirty="0" smtClean="0">
                <a:solidFill>
                  <a:srgbClr val="000000"/>
                </a:solidFill>
                <a:latin typeface="Arial" pitchFamily="34" charset="0"/>
                <a:cs typeface="Arial" pitchFamily="34" charset="0"/>
              </a:rPr>
              <a:t>posted on TEA website (for spring administration only)</a:t>
            </a:r>
            <a:endParaRPr lang="fr-CA" dirty="0">
              <a:solidFill>
                <a:srgbClr val="000000"/>
              </a:solidFill>
              <a:latin typeface="Arial" pitchFamily="34" charset="0"/>
              <a:cs typeface="Arial" pitchFamily="34" charset="0"/>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lgn="ctr">
              <a:buNone/>
            </a:pPr>
            <a:r>
              <a:rPr lang="en-US" b="1" dirty="0" smtClean="0">
                <a:solidFill>
                  <a:srgbClr val="000000"/>
                </a:solidFill>
                <a:latin typeface="Arial" pitchFamily="34" charset="0"/>
                <a:cs typeface="Arial" pitchFamily="34" charset="0"/>
              </a:rPr>
              <a:t>EOC Reporting – Data Files</a:t>
            </a:r>
            <a:r>
              <a:rPr lang="en-US" sz="2800" b="1" dirty="0" smtClean="0">
                <a:solidFill>
                  <a:srgbClr val="000000"/>
                </a:solidFill>
                <a:latin typeface="Arial" pitchFamily="34" charset="0"/>
                <a:cs typeface="Arial" pitchFamily="34" charset="0"/>
              </a:rPr>
              <a:t> </a:t>
            </a:r>
            <a:r>
              <a:rPr lang="en-US" sz="2000" b="1" dirty="0" smtClean="0">
                <a:solidFill>
                  <a:srgbClr val="000000"/>
                </a:solidFill>
                <a:latin typeface="Arial" pitchFamily="34" charset="0"/>
                <a:cs typeface="Arial" pitchFamily="34" charset="0"/>
              </a:rPr>
              <a:t>(continued)</a:t>
            </a:r>
            <a:r>
              <a:rPr lang="en-US" sz="2800" b="1" dirty="0" smtClean="0">
                <a:solidFill>
                  <a:srgbClr val="000000"/>
                </a:solidFill>
                <a:latin typeface="Arial" pitchFamily="34" charset="0"/>
                <a:cs typeface="Arial" pitchFamily="34" charset="0"/>
              </a:rPr>
              <a:t/>
            </a:r>
            <a:br>
              <a:rPr lang="en-US" sz="2800" b="1" dirty="0" smtClean="0">
                <a:solidFill>
                  <a:srgbClr val="000000"/>
                </a:solidFill>
                <a:latin typeface="Arial" pitchFamily="34" charset="0"/>
                <a:cs typeface="Arial" pitchFamily="34" charset="0"/>
              </a:rPr>
            </a:br>
            <a:endParaRPr lang="fr-CA" sz="2000" b="1" dirty="0" smtClean="0">
              <a:solidFill>
                <a:srgbClr val="000000"/>
              </a:solidFill>
              <a:latin typeface="Arial" pitchFamily="34" charset="0"/>
              <a:cs typeface="Arial" pitchFamily="34" charset="0"/>
            </a:endParaRPr>
          </a:p>
          <a:p>
            <a:pPr fontAlgn="base">
              <a:spcAft>
                <a:spcPct val="0"/>
              </a:spcAft>
              <a:buFontTx/>
              <a:buChar char="•"/>
            </a:pPr>
            <a:r>
              <a:rPr lang="en-US" sz="2800" dirty="0" smtClean="0">
                <a:solidFill>
                  <a:srgbClr val="000000"/>
                </a:solidFill>
                <a:latin typeface="Arial" pitchFamily="34" charset="0"/>
                <a:cs typeface="Arial" pitchFamily="34" charset="0"/>
              </a:rPr>
              <a:t>“Cumulative History” data file will have history </a:t>
            </a:r>
            <a:br>
              <a:rPr lang="en-US" sz="2800" dirty="0" smtClean="0">
                <a:solidFill>
                  <a:srgbClr val="000000"/>
                </a:solidFill>
                <a:latin typeface="Arial" pitchFamily="34" charset="0"/>
                <a:cs typeface="Arial" pitchFamily="34" charset="0"/>
              </a:rPr>
            </a:br>
            <a:r>
              <a:rPr lang="en-US" sz="2800" dirty="0" smtClean="0">
                <a:solidFill>
                  <a:srgbClr val="000000"/>
                </a:solidFill>
                <a:latin typeface="Arial" pitchFamily="34" charset="0"/>
                <a:cs typeface="Arial" pitchFamily="34" charset="0"/>
              </a:rPr>
              <a:t>and cumulative score information</a:t>
            </a:r>
          </a:p>
          <a:p>
            <a:pPr marL="1257300" lvl="3" indent="-342900" fontAlgn="base">
              <a:spcAft>
                <a:spcPct val="0"/>
              </a:spcAft>
              <a:buFont typeface="Courier New" pitchFamily="49" charset="0"/>
              <a:buChar char="o"/>
            </a:pPr>
            <a:r>
              <a:rPr lang="en-US" dirty="0" smtClean="0">
                <a:solidFill>
                  <a:srgbClr val="000000"/>
                </a:solidFill>
                <a:latin typeface="Arial" pitchFamily="34" charset="0"/>
                <a:cs typeface="Arial" pitchFamily="34" charset="0"/>
              </a:rPr>
              <a:t>One record per student that tested during the </a:t>
            </a:r>
            <a:br>
              <a:rPr lang="en-US" dirty="0" smtClean="0">
                <a:solidFill>
                  <a:srgbClr val="000000"/>
                </a:solidFill>
                <a:latin typeface="Arial" pitchFamily="34" charset="0"/>
                <a:cs typeface="Arial" pitchFamily="34" charset="0"/>
              </a:rPr>
            </a:br>
            <a:r>
              <a:rPr lang="en-US" dirty="0" smtClean="0">
                <a:solidFill>
                  <a:srgbClr val="000000"/>
                </a:solidFill>
                <a:latin typeface="Arial" pitchFamily="34" charset="0"/>
                <a:cs typeface="Arial" pitchFamily="34" charset="0"/>
              </a:rPr>
              <a:t>administration with information about all 15 assessments and cumulative score information for each content area</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lgn="ctr">
              <a:buNone/>
            </a:pPr>
            <a:r>
              <a:rPr lang="en-US" b="1" dirty="0" smtClean="0">
                <a:solidFill>
                  <a:srgbClr val="000000"/>
                </a:solidFill>
                <a:latin typeface="Arial" pitchFamily="34" charset="0"/>
                <a:cs typeface="Arial" pitchFamily="34" charset="0"/>
              </a:rPr>
              <a:t>EOC Reporting – Data Availability</a:t>
            </a:r>
            <a:r>
              <a:rPr lang="en-US" sz="2800" b="1" dirty="0" smtClean="0">
                <a:solidFill>
                  <a:srgbClr val="000000"/>
                </a:solidFill>
                <a:latin typeface="Arial" pitchFamily="34" charset="0"/>
                <a:cs typeface="Arial" pitchFamily="34" charset="0"/>
              </a:rPr>
              <a:t/>
            </a:r>
            <a:br>
              <a:rPr lang="en-US" sz="2800" b="1" dirty="0" smtClean="0">
                <a:solidFill>
                  <a:srgbClr val="000000"/>
                </a:solidFill>
                <a:latin typeface="Arial" pitchFamily="34" charset="0"/>
                <a:cs typeface="Arial" pitchFamily="34" charset="0"/>
              </a:rPr>
            </a:br>
            <a:endParaRPr lang="fr-CA" sz="2000" b="1" dirty="0" smtClean="0">
              <a:solidFill>
                <a:srgbClr val="000000"/>
              </a:solidFill>
              <a:latin typeface="Arial" pitchFamily="34" charset="0"/>
              <a:cs typeface="Arial" pitchFamily="34" charset="0"/>
            </a:endParaRPr>
          </a:p>
          <a:p>
            <a:pPr eaLnBrk="0" fontAlgn="base" hangingPunct="0">
              <a:spcAft>
                <a:spcPct val="0"/>
              </a:spcAft>
              <a:buFontTx/>
              <a:buChar char="•"/>
              <a:defRPr/>
            </a:pPr>
            <a:r>
              <a:rPr lang="en-US" kern="0" dirty="0" smtClean="0">
                <a:solidFill>
                  <a:srgbClr val="000000"/>
                </a:solidFill>
                <a:latin typeface="Arial" pitchFamily="34" charset="0"/>
                <a:cs typeface="Arial" pitchFamily="34" charset="0"/>
              </a:rPr>
              <a:t>First Phase</a:t>
            </a:r>
          </a:p>
          <a:p>
            <a:pPr lvl="1" eaLnBrk="0" fontAlgn="base" hangingPunct="0">
              <a:spcAft>
                <a:spcPct val="0"/>
              </a:spcAft>
              <a:buFont typeface="Courier New" pitchFamily="49" charset="0"/>
              <a:buChar char="o"/>
              <a:defRPr/>
            </a:pPr>
            <a:r>
              <a:rPr lang="en-US" kern="0" dirty="0" smtClean="0">
                <a:solidFill>
                  <a:srgbClr val="000000"/>
                </a:solidFill>
                <a:latin typeface="Arial" pitchFamily="34" charset="0"/>
                <a:cs typeface="Arial" pitchFamily="34" charset="0"/>
              </a:rPr>
              <a:t>STAAR, STAAR L, STAAR Alternate, and all STAAR Modified except for world history will have standards set – performance levels will </a:t>
            </a:r>
            <a:br>
              <a:rPr lang="en-US" kern="0" dirty="0" smtClean="0">
                <a:solidFill>
                  <a:srgbClr val="000000"/>
                </a:solidFill>
                <a:latin typeface="Arial" pitchFamily="34" charset="0"/>
                <a:cs typeface="Arial" pitchFamily="34" charset="0"/>
              </a:rPr>
            </a:br>
            <a:r>
              <a:rPr lang="en-US" kern="0" dirty="0" smtClean="0">
                <a:solidFill>
                  <a:srgbClr val="000000"/>
                </a:solidFill>
                <a:latin typeface="Arial" pitchFamily="34" charset="0"/>
                <a:cs typeface="Arial" pitchFamily="34" charset="0"/>
              </a:rPr>
              <a:t>be reported</a:t>
            </a:r>
          </a:p>
          <a:p>
            <a:pPr lvl="1" eaLnBrk="0" fontAlgn="base" hangingPunct="0">
              <a:spcAft>
                <a:spcPct val="0"/>
              </a:spcAft>
              <a:buFont typeface="Courier New" pitchFamily="49" charset="0"/>
              <a:buChar char="o"/>
              <a:defRPr/>
            </a:pPr>
            <a:r>
              <a:rPr lang="en-US" kern="0" dirty="0" smtClean="0">
                <a:solidFill>
                  <a:srgbClr val="000000"/>
                </a:solidFill>
                <a:latin typeface="Arial" pitchFamily="34" charset="0"/>
                <a:cs typeface="Arial" pitchFamily="34" charset="0"/>
              </a:rPr>
              <a:t>STAAR Modified world history will NOT have standards set until summer – will only report information about which students tested for Modified</a:t>
            </a:r>
            <a:endParaRPr lang="en-US" kern="0" dirty="0">
              <a:solidFill>
                <a:srgbClr val="000000"/>
              </a:solidFill>
              <a:latin typeface="Arial" pitchFamily="34" charset="0"/>
              <a:cs typeface="Arial" pitchFamily="34" charset="0"/>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lgn="ctr">
              <a:buNone/>
            </a:pPr>
            <a:r>
              <a:rPr lang="en-US" b="1" dirty="0" smtClean="0">
                <a:solidFill>
                  <a:srgbClr val="000000"/>
                </a:solidFill>
                <a:latin typeface="Arial" pitchFamily="34" charset="0"/>
                <a:cs typeface="Arial" pitchFamily="34" charset="0"/>
              </a:rPr>
              <a:t>EOC Reporting – Data Availability</a:t>
            </a:r>
            <a:r>
              <a:rPr lang="en-US" sz="2800" b="1" dirty="0" smtClean="0">
                <a:solidFill>
                  <a:srgbClr val="000000"/>
                </a:solidFill>
                <a:latin typeface="Arial" pitchFamily="34" charset="0"/>
                <a:cs typeface="Arial" pitchFamily="34" charset="0"/>
              </a:rPr>
              <a:t/>
            </a:r>
            <a:br>
              <a:rPr lang="en-US" sz="2800" b="1" dirty="0" smtClean="0">
                <a:solidFill>
                  <a:srgbClr val="000000"/>
                </a:solidFill>
                <a:latin typeface="Arial" pitchFamily="34" charset="0"/>
                <a:cs typeface="Arial" pitchFamily="34" charset="0"/>
              </a:rPr>
            </a:br>
            <a:endParaRPr lang="fr-CA" sz="2000" b="1" dirty="0" smtClean="0">
              <a:solidFill>
                <a:srgbClr val="000000"/>
              </a:solidFill>
              <a:latin typeface="Arial" pitchFamily="34" charset="0"/>
              <a:cs typeface="Arial" pitchFamily="34" charset="0"/>
            </a:endParaRPr>
          </a:p>
          <a:p>
            <a:pPr eaLnBrk="0" fontAlgn="base" hangingPunct="0">
              <a:spcAft>
                <a:spcPct val="0"/>
              </a:spcAft>
              <a:buFontTx/>
              <a:buChar char="•"/>
              <a:defRPr/>
            </a:pPr>
            <a:r>
              <a:rPr lang="en-US" kern="0" dirty="0" smtClean="0">
                <a:solidFill>
                  <a:srgbClr val="000000"/>
                </a:solidFill>
                <a:latin typeface="Arial" pitchFamily="34" charset="0"/>
                <a:cs typeface="Arial" pitchFamily="34" charset="0"/>
              </a:rPr>
              <a:t>Second Phase</a:t>
            </a:r>
          </a:p>
          <a:p>
            <a:pPr lvl="1" eaLnBrk="0" fontAlgn="base" hangingPunct="0">
              <a:spcAft>
                <a:spcPct val="0"/>
              </a:spcAft>
              <a:buFont typeface="Courier New" pitchFamily="49" charset="0"/>
              <a:buChar char="o"/>
              <a:defRPr/>
            </a:pPr>
            <a:r>
              <a:rPr lang="en-US" kern="0" dirty="0" smtClean="0">
                <a:solidFill>
                  <a:srgbClr val="000000"/>
                </a:solidFill>
                <a:latin typeface="Arial" pitchFamily="34" charset="0"/>
                <a:cs typeface="Arial" pitchFamily="34" charset="0"/>
              </a:rPr>
              <a:t>Fall 2013 – after standards for STAAR Modified world history are set, CSRs and labels will be sent to districts for the STAAR Modified world history students; CSRs, rosters, summaries, and data files will be updated and posted</a:t>
            </a:r>
            <a:endParaRPr lang="en-US" kern="0" dirty="0">
              <a:solidFill>
                <a:srgbClr val="000000"/>
              </a:solidFill>
              <a:latin typeface="Arial" pitchFamily="34" charset="0"/>
              <a:cs typeface="Arial" pitchFamily="34" charset="0"/>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algn="ctr">
              <a:buNone/>
            </a:pPr>
            <a:r>
              <a:rPr lang="en-US" b="1" dirty="0" smtClean="0">
                <a:solidFill>
                  <a:srgbClr val="000000"/>
                </a:solidFill>
                <a:latin typeface="Arial" pitchFamily="34" charset="0"/>
                <a:cs typeface="Arial" pitchFamily="34" charset="0"/>
              </a:rPr>
              <a:t>STAAR 3–8 – Summary of Changes</a:t>
            </a:r>
          </a:p>
          <a:p>
            <a:endParaRPr lang="en-US" b="1" dirty="0" smtClean="0">
              <a:solidFill>
                <a:srgbClr val="000000"/>
              </a:solidFill>
              <a:latin typeface="Arial" pitchFamily="34" charset="0"/>
              <a:cs typeface="Arial" pitchFamily="34" charset="0"/>
            </a:endParaRPr>
          </a:p>
          <a:p>
            <a:pPr lvl="1"/>
            <a:r>
              <a:rPr lang="en-US" dirty="0" smtClean="0"/>
              <a:t>The Phase-In 2 standard will be added to the </a:t>
            </a:r>
            <a:br>
              <a:rPr lang="en-US" dirty="0" smtClean="0"/>
            </a:br>
            <a:r>
              <a:rPr lang="en-US" dirty="0" smtClean="0"/>
              <a:t>Level II Phase-In Summary Report.</a:t>
            </a:r>
            <a:br>
              <a:rPr lang="en-US" dirty="0" smtClean="0"/>
            </a:br>
            <a:endParaRPr lang="en-US" dirty="0" smtClean="0"/>
          </a:p>
          <a:p>
            <a:pPr lvl="1"/>
            <a:r>
              <a:rPr lang="en-US" dirty="0" smtClean="0"/>
              <a:t>Cumulative summary report for grades 5 &amp; 8 reading and mathematics retests.</a:t>
            </a:r>
          </a:p>
          <a:p>
            <a:pPr lvl="1"/>
            <a:endParaRPr lang="en-US" b="1" dirty="0" smtClean="0">
              <a:solidFill>
                <a:srgbClr val="000000"/>
              </a:solidFill>
              <a:latin typeface="Arial" pitchFamily="34" charset="0"/>
              <a:cs typeface="Arial" pitchFamily="34" charset="0"/>
            </a:endParaRPr>
          </a:p>
          <a:p>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sz="quarter" idx="10"/>
          </p:nvPr>
        </p:nvSpPr>
        <p:spPr>
          <a:xfrm>
            <a:off x="533400" y="838200"/>
            <a:ext cx="8229600" cy="5334000"/>
          </a:xfrm>
        </p:spPr>
        <p:txBody>
          <a:bodyPr>
            <a:normAutofit fontScale="85000" lnSpcReduction="20000"/>
          </a:bodyPr>
          <a:lstStyle/>
          <a:p>
            <a:pPr algn="r">
              <a:spcBef>
                <a:spcPts val="1200"/>
              </a:spcBef>
              <a:buNone/>
            </a:pPr>
            <a:r>
              <a:rPr lang="en-US" sz="2600" b="1" dirty="0" smtClean="0"/>
              <a:t>Policy and Procedure Highlights</a:t>
            </a:r>
            <a:r>
              <a:rPr lang="en-US" sz="2400" b="1" dirty="0" smtClean="0"/>
              <a:t> </a:t>
            </a:r>
          </a:p>
          <a:p>
            <a:pPr>
              <a:buNone/>
            </a:pPr>
            <a:r>
              <a:rPr lang="en-US" sz="2800" b="1" dirty="0" smtClean="0"/>
              <a:t>Four-hour Time Limits </a:t>
            </a:r>
          </a:p>
          <a:p>
            <a:pPr>
              <a:buNone/>
            </a:pPr>
            <a:endParaRPr lang="en-US" sz="1400" b="1" u="sng" dirty="0" smtClean="0"/>
          </a:p>
          <a:p>
            <a:pPr algn="ctr">
              <a:buNone/>
            </a:pPr>
            <a:r>
              <a:rPr lang="en-US" sz="2400" i="1" dirty="0" smtClean="0"/>
              <a:t>Students will be provided four hours in which to complete STAAR, </a:t>
            </a:r>
          </a:p>
          <a:p>
            <a:pPr algn="ctr">
              <a:buNone/>
            </a:pPr>
            <a:r>
              <a:rPr lang="en-US" sz="2400" i="1" dirty="0" smtClean="0"/>
              <a:t>STAAR Modified, or STAAR L tests.  </a:t>
            </a:r>
          </a:p>
          <a:p>
            <a:pPr algn="ctr">
              <a:buNone/>
            </a:pPr>
            <a:endParaRPr lang="en-US" sz="1300" i="1" dirty="0" smtClean="0"/>
          </a:p>
          <a:p>
            <a:r>
              <a:rPr lang="en-US" sz="2600" b="1" dirty="0" smtClean="0"/>
              <a:t>Start and Stop Times </a:t>
            </a:r>
          </a:p>
          <a:p>
            <a:pPr>
              <a:buNone/>
            </a:pPr>
            <a:endParaRPr lang="en-US" sz="1200" dirty="0" smtClean="0"/>
          </a:p>
          <a:p>
            <a:pPr>
              <a:buNone/>
            </a:pPr>
            <a:r>
              <a:rPr lang="en-US" sz="2600" dirty="0" smtClean="0"/>
              <a:t>	-  four-hour time period begins after the test administrator    </a:t>
            </a:r>
          </a:p>
          <a:p>
            <a:pPr>
              <a:buNone/>
            </a:pPr>
            <a:r>
              <a:rPr lang="en-US" sz="2600" dirty="0" smtClean="0"/>
              <a:t>         reads directions and tells students to begin working on their   </a:t>
            </a:r>
          </a:p>
          <a:p>
            <a:pPr>
              <a:buNone/>
            </a:pPr>
            <a:r>
              <a:rPr lang="en-US" sz="2600" dirty="0" smtClean="0"/>
              <a:t>         tests </a:t>
            </a:r>
          </a:p>
          <a:p>
            <a:pPr>
              <a:buNone/>
            </a:pPr>
            <a:endParaRPr lang="en-US" sz="1200" dirty="0" smtClean="0"/>
          </a:p>
          <a:p>
            <a:pPr>
              <a:buNone/>
            </a:pPr>
            <a:r>
              <a:rPr lang="en-US" sz="2600" dirty="0" smtClean="0"/>
              <a:t>	-  test administrators must use a clock or timer </a:t>
            </a:r>
          </a:p>
          <a:p>
            <a:pPr>
              <a:buNone/>
            </a:pPr>
            <a:endParaRPr lang="en-US" sz="1600" dirty="0" smtClean="0"/>
          </a:p>
          <a:p>
            <a:pPr>
              <a:buNone/>
            </a:pPr>
            <a:r>
              <a:rPr lang="en-US" sz="2600" dirty="0" smtClean="0"/>
              <a:t>	-  start and stop times must be recorded on the seating chart</a:t>
            </a:r>
          </a:p>
          <a:p>
            <a:pPr>
              <a:buNone/>
            </a:pPr>
            <a:endParaRPr lang="en-US" sz="1600" dirty="0" smtClean="0"/>
          </a:p>
          <a:p>
            <a:pPr>
              <a:buNone/>
            </a:pPr>
            <a:r>
              <a:rPr lang="en-US" sz="2600" dirty="0" smtClean="0"/>
              <a:t>	-  </a:t>
            </a:r>
            <a:r>
              <a:rPr lang="en-US" sz="2600" b="1" dirty="0" smtClean="0"/>
              <a:t>students must record all responses by the end of the four-hour </a:t>
            </a:r>
          </a:p>
          <a:p>
            <a:pPr>
              <a:buNone/>
            </a:pPr>
            <a:r>
              <a:rPr lang="en-US" sz="2600" b="1" dirty="0" smtClean="0"/>
              <a:t>         time period </a:t>
            </a:r>
            <a:endParaRPr lang="en-US" sz="2400" b="1" dirty="0" smtClean="0"/>
          </a:p>
        </p:txBody>
      </p:sp>
      <p:sp>
        <p:nvSpPr>
          <p:cNvPr id="4" name="TextBox 3"/>
          <p:cNvSpPr txBox="1"/>
          <p:nvPr/>
        </p:nvSpPr>
        <p:spPr>
          <a:xfrm>
            <a:off x="2514600" y="152400"/>
            <a:ext cx="4114800" cy="461665"/>
          </a:xfrm>
          <a:prstGeom prst="rect">
            <a:avLst/>
          </a:prstGeom>
          <a:noFill/>
        </p:spPr>
        <p:txBody>
          <a:bodyPr wrap="square" rtlCol="0">
            <a:spAutoFit/>
          </a:bodyPr>
          <a:lstStyle/>
          <a:p>
            <a:pPr algn="r"/>
            <a:r>
              <a:rPr lang="en-US" sz="2400" b="1" dirty="0" smtClean="0">
                <a:solidFill>
                  <a:prstClr val="black"/>
                </a:solidFill>
              </a:rPr>
              <a:t>Security</a:t>
            </a:r>
            <a:r>
              <a:rPr lang="en-US" sz="2400" dirty="0" smtClean="0">
                <a:solidFill>
                  <a:prstClr val="black"/>
                </a:solidFill>
              </a:rPr>
              <a:t> </a:t>
            </a:r>
            <a:r>
              <a:rPr lang="en-US" sz="2400" b="1" dirty="0" smtClean="0">
                <a:solidFill>
                  <a:prstClr val="black"/>
                </a:solidFill>
              </a:rPr>
              <a:t>Supplement</a:t>
            </a:r>
            <a:r>
              <a:rPr lang="en-US" sz="2400" dirty="0" smtClean="0">
                <a:solidFill>
                  <a:prstClr val="black"/>
                </a:solidFill>
              </a:rPr>
              <a:t> </a:t>
            </a:r>
            <a:endParaRPr lang="en-US" sz="2400" dirty="0">
              <a:solidFill>
                <a:prstClr val="black"/>
              </a:solidFill>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92500" lnSpcReduction="10000"/>
          </a:bodyPr>
          <a:lstStyle/>
          <a:p>
            <a:pPr algn="ctr">
              <a:buNone/>
            </a:pPr>
            <a:r>
              <a:rPr lang="en-US" sz="3500" b="1" dirty="0" smtClean="0">
                <a:solidFill>
                  <a:srgbClr val="000000"/>
                </a:solidFill>
                <a:latin typeface="Arial" pitchFamily="34" charset="0"/>
                <a:cs typeface="Arial" pitchFamily="34" charset="0"/>
              </a:rPr>
              <a:t>3–8 Reporting – CSRs</a:t>
            </a:r>
            <a:r>
              <a:rPr lang="en-US" sz="2800" b="1" dirty="0" smtClean="0">
                <a:solidFill>
                  <a:srgbClr val="000000"/>
                </a:solidFill>
                <a:latin typeface="Arial" pitchFamily="34" charset="0"/>
                <a:cs typeface="Arial" pitchFamily="34" charset="0"/>
              </a:rPr>
              <a:t/>
            </a:r>
            <a:br>
              <a:rPr lang="en-US" sz="2800" b="1" dirty="0" smtClean="0">
                <a:solidFill>
                  <a:srgbClr val="000000"/>
                </a:solidFill>
                <a:latin typeface="Arial" pitchFamily="34" charset="0"/>
                <a:cs typeface="Arial" pitchFamily="34" charset="0"/>
              </a:rPr>
            </a:br>
            <a:endParaRPr lang="fr-CA" sz="2000" b="1" dirty="0" smtClean="0">
              <a:solidFill>
                <a:srgbClr val="000000"/>
              </a:solidFill>
              <a:latin typeface="Arial" pitchFamily="34" charset="0"/>
              <a:cs typeface="Arial" pitchFamily="34" charset="0"/>
            </a:endParaRPr>
          </a:p>
          <a:p>
            <a:pPr eaLnBrk="0" fontAlgn="base" hangingPunct="0">
              <a:spcAft>
                <a:spcPct val="0"/>
              </a:spcAft>
              <a:buFontTx/>
              <a:buChar char="•"/>
              <a:defRPr/>
            </a:pPr>
            <a:r>
              <a:rPr lang="en-US" kern="0" dirty="0" smtClean="0">
                <a:solidFill>
                  <a:srgbClr val="000000"/>
                </a:solidFill>
                <a:latin typeface="Arial" pitchFamily="34" charset="0"/>
                <a:cs typeface="Arial" pitchFamily="34" charset="0"/>
              </a:rPr>
              <a:t>PDF online</a:t>
            </a:r>
          </a:p>
          <a:p>
            <a:pPr eaLnBrk="0" fontAlgn="base" hangingPunct="0">
              <a:spcAft>
                <a:spcPct val="0"/>
              </a:spcAft>
              <a:buFontTx/>
              <a:buChar char="•"/>
              <a:defRPr/>
            </a:pPr>
            <a:r>
              <a:rPr lang="en-US" kern="0" dirty="0" smtClean="0">
                <a:solidFill>
                  <a:srgbClr val="000000"/>
                </a:solidFill>
                <a:latin typeface="Arial" pitchFamily="34" charset="0"/>
                <a:cs typeface="Arial" pitchFamily="34" charset="0"/>
              </a:rPr>
              <a:t>All subjects on one report</a:t>
            </a:r>
          </a:p>
          <a:p>
            <a:pPr eaLnBrk="0" fontAlgn="base" hangingPunct="0">
              <a:spcAft>
                <a:spcPct val="0"/>
              </a:spcAft>
              <a:buFontTx/>
              <a:buChar char="•"/>
              <a:defRPr/>
            </a:pPr>
            <a:r>
              <a:rPr lang="en-US" kern="0" dirty="0" smtClean="0">
                <a:solidFill>
                  <a:srgbClr val="000000"/>
                </a:solidFill>
                <a:latin typeface="Arial" pitchFamily="34" charset="0"/>
                <a:cs typeface="Arial" pitchFamily="34" charset="0"/>
              </a:rPr>
              <a:t>Paper copies shipped to district </a:t>
            </a:r>
            <a:r>
              <a:rPr lang="en-US" dirty="0" smtClean="0">
                <a:solidFill>
                  <a:srgbClr val="000000"/>
                </a:solidFill>
                <a:latin typeface="Arial" pitchFamily="34" charset="0"/>
                <a:cs typeface="Arial" pitchFamily="34" charset="0"/>
              </a:rPr>
              <a:t>(two copies per student)</a:t>
            </a:r>
          </a:p>
          <a:p>
            <a:pPr eaLnBrk="0" fontAlgn="base" hangingPunct="0">
              <a:spcAft>
                <a:spcPct val="0"/>
              </a:spcAft>
              <a:buFontTx/>
              <a:buChar char="•"/>
              <a:defRPr/>
            </a:pPr>
            <a:r>
              <a:rPr lang="en-US" kern="0" dirty="0" smtClean="0">
                <a:solidFill>
                  <a:srgbClr val="000000"/>
                </a:solidFill>
                <a:latin typeface="Arial" pitchFamily="34" charset="0"/>
                <a:cs typeface="Arial" pitchFamily="34" charset="0"/>
              </a:rPr>
              <a:t>Parent brochures (one sheet, two pages) will be provided with the CSRs – both English and Spanish provided as was done for TAKS</a:t>
            </a:r>
          </a:p>
          <a:p>
            <a:pPr eaLnBrk="0" fontAlgn="base" hangingPunct="0">
              <a:spcAft>
                <a:spcPct val="0"/>
              </a:spcAft>
              <a:buFontTx/>
              <a:buChar char="•"/>
              <a:defRPr/>
            </a:pPr>
            <a:r>
              <a:rPr lang="en-US" kern="0" dirty="0" smtClean="0">
                <a:solidFill>
                  <a:srgbClr val="000000"/>
                </a:solidFill>
                <a:latin typeface="Arial" pitchFamily="34" charset="0"/>
                <a:cs typeface="Arial" pitchFamily="34" charset="0"/>
              </a:rPr>
              <a:t>Same data will be available in the </a:t>
            </a:r>
            <a:br>
              <a:rPr lang="en-US" kern="0" dirty="0" smtClean="0">
                <a:solidFill>
                  <a:srgbClr val="000000"/>
                </a:solidFill>
                <a:latin typeface="Arial" pitchFamily="34" charset="0"/>
                <a:cs typeface="Arial" pitchFamily="34" charset="0"/>
              </a:rPr>
            </a:br>
            <a:r>
              <a:rPr lang="en-US" kern="0" dirty="0" smtClean="0">
                <a:solidFill>
                  <a:srgbClr val="000000"/>
                </a:solidFill>
                <a:latin typeface="Arial" pitchFamily="34" charset="0"/>
                <a:cs typeface="Arial" pitchFamily="34" charset="0"/>
              </a:rPr>
              <a:t>student portal</a:t>
            </a:r>
            <a:endParaRPr lang="en-US" kern="0" dirty="0">
              <a:solidFill>
                <a:srgbClr val="000000"/>
              </a:solidFill>
              <a:latin typeface="Arial" pitchFamily="34" charset="0"/>
              <a:cs typeface="Arial" pitchFamily="34" charset="0"/>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sz="quarter" idx="10"/>
          </p:nvPr>
        </p:nvPicPr>
        <p:blipFill>
          <a:blip r:embed="rId2" cstate="print"/>
          <a:srcRect/>
          <a:stretch>
            <a:fillRect/>
          </a:stretch>
        </p:blipFill>
        <p:spPr bwMode="auto">
          <a:xfrm>
            <a:off x="1177504" y="838200"/>
            <a:ext cx="6712792" cy="5181600"/>
          </a:xfrm>
          <a:prstGeom prst="rect">
            <a:avLst/>
          </a:prstGeom>
          <a:noFill/>
          <a:ln w="9525">
            <a:noFill/>
            <a:miter lim="800000"/>
            <a:headEnd/>
            <a:tailEnd/>
          </a:ln>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lgn="ctr">
              <a:buNone/>
            </a:pPr>
            <a:r>
              <a:rPr lang="en-US" b="1" dirty="0" smtClean="0">
                <a:solidFill>
                  <a:srgbClr val="000000"/>
                </a:solidFill>
                <a:latin typeface="Arial" pitchFamily="34" charset="0"/>
                <a:cs typeface="Arial" pitchFamily="34" charset="0"/>
              </a:rPr>
              <a:t>3–8 Reporting – Labels</a:t>
            </a:r>
            <a:r>
              <a:rPr lang="en-US" sz="2800" b="1" dirty="0" smtClean="0">
                <a:solidFill>
                  <a:srgbClr val="000000"/>
                </a:solidFill>
                <a:latin typeface="Arial" pitchFamily="34" charset="0"/>
                <a:cs typeface="Arial" pitchFamily="34" charset="0"/>
              </a:rPr>
              <a:t/>
            </a:r>
            <a:br>
              <a:rPr lang="en-US" sz="2800" b="1" dirty="0" smtClean="0">
                <a:solidFill>
                  <a:srgbClr val="000000"/>
                </a:solidFill>
                <a:latin typeface="Arial" pitchFamily="34" charset="0"/>
                <a:cs typeface="Arial" pitchFamily="34" charset="0"/>
              </a:rPr>
            </a:br>
            <a:endParaRPr lang="fr-CA" sz="2000" b="1" dirty="0" smtClean="0">
              <a:solidFill>
                <a:srgbClr val="000000"/>
              </a:solidFill>
              <a:latin typeface="Arial" pitchFamily="34" charset="0"/>
              <a:cs typeface="Arial" pitchFamily="34" charset="0"/>
            </a:endParaRPr>
          </a:p>
          <a:p>
            <a:pPr eaLnBrk="0" fontAlgn="base" hangingPunct="0">
              <a:spcAft>
                <a:spcPct val="0"/>
              </a:spcAft>
              <a:buFontTx/>
              <a:buChar char="•"/>
            </a:pPr>
            <a:r>
              <a:rPr lang="en-US" dirty="0" smtClean="0">
                <a:solidFill>
                  <a:srgbClr val="000000"/>
                </a:solidFill>
                <a:latin typeface="Arial" pitchFamily="34" charset="0"/>
                <a:cs typeface="Arial" pitchFamily="34" charset="0"/>
              </a:rPr>
              <a:t>Same format as TAKS labels</a:t>
            </a:r>
          </a:p>
          <a:p>
            <a:pPr eaLnBrk="0" fontAlgn="base" hangingPunct="0">
              <a:spcAft>
                <a:spcPct val="0"/>
              </a:spcAft>
              <a:buFontTx/>
              <a:buChar char="•"/>
            </a:pPr>
            <a:r>
              <a:rPr lang="en-US" dirty="0" smtClean="0">
                <a:solidFill>
                  <a:srgbClr val="000000"/>
                </a:solidFill>
                <a:latin typeface="Arial" pitchFamily="34" charset="0"/>
                <a:cs typeface="Arial" pitchFamily="34" charset="0"/>
              </a:rPr>
              <a:t>Grade 5 &amp; 8 retest labels will have previous administration data</a:t>
            </a:r>
          </a:p>
          <a:p>
            <a:pPr eaLnBrk="0" fontAlgn="base" hangingPunct="0">
              <a:spcAft>
                <a:spcPct val="0"/>
              </a:spcAft>
              <a:buNone/>
            </a:pPr>
            <a:r>
              <a:rPr lang="en-US" dirty="0" smtClean="0">
                <a:solidFill>
                  <a:srgbClr val="000000"/>
                </a:solidFill>
                <a:latin typeface="Arial" pitchFamily="34" charset="0"/>
                <a:cs typeface="Arial" pitchFamily="34" charset="0"/>
              </a:rPr>
              <a:t> </a:t>
            </a:r>
          </a:p>
        </p:txBody>
      </p:sp>
      <p:pic>
        <p:nvPicPr>
          <p:cNvPr id="5" name="Picture 4" descr="Grade 4 Label.JPG"/>
          <p:cNvPicPr>
            <a:picLocks noChangeAspect="1"/>
          </p:cNvPicPr>
          <p:nvPr/>
        </p:nvPicPr>
        <p:blipFill>
          <a:blip r:embed="rId2" cstate="print"/>
          <a:stretch>
            <a:fillRect/>
          </a:stretch>
        </p:blipFill>
        <p:spPr>
          <a:xfrm>
            <a:off x="2209800" y="3276600"/>
            <a:ext cx="4751191" cy="2743200"/>
          </a:xfrm>
          <a:prstGeom prst="rect">
            <a:avLst/>
          </a:prstGeom>
        </p:spPr>
      </p:pic>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lgn="ctr">
              <a:buNone/>
            </a:pPr>
            <a:r>
              <a:rPr lang="en-US" b="1" dirty="0" smtClean="0">
                <a:solidFill>
                  <a:srgbClr val="000000"/>
                </a:solidFill>
                <a:latin typeface="Arial" pitchFamily="34" charset="0"/>
                <a:cs typeface="Arial" pitchFamily="34" charset="0"/>
              </a:rPr>
              <a:t>3–8 Reporting – Rosters</a:t>
            </a:r>
            <a:r>
              <a:rPr lang="en-US" sz="2800" b="1" dirty="0" smtClean="0">
                <a:solidFill>
                  <a:srgbClr val="000000"/>
                </a:solidFill>
                <a:latin typeface="Arial" pitchFamily="34" charset="0"/>
                <a:cs typeface="Arial" pitchFamily="34" charset="0"/>
              </a:rPr>
              <a:t/>
            </a:r>
            <a:br>
              <a:rPr lang="en-US" sz="2800" b="1" dirty="0" smtClean="0">
                <a:solidFill>
                  <a:srgbClr val="000000"/>
                </a:solidFill>
                <a:latin typeface="Arial" pitchFamily="34" charset="0"/>
                <a:cs typeface="Arial" pitchFamily="34" charset="0"/>
              </a:rPr>
            </a:br>
            <a:endParaRPr lang="fr-CA" sz="2000" b="1" dirty="0" smtClean="0">
              <a:solidFill>
                <a:srgbClr val="000000"/>
              </a:solidFill>
              <a:latin typeface="Arial" pitchFamily="34" charset="0"/>
              <a:cs typeface="Arial" pitchFamily="34" charset="0"/>
            </a:endParaRPr>
          </a:p>
          <a:p>
            <a:pPr eaLnBrk="0" fontAlgn="base" hangingPunct="0">
              <a:spcAft>
                <a:spcPct val="0"/>
              </a:spcAft>
              <a:buFontTx/>
              <a:buChar char="•"/>
              <a:defRPr/>
            </a:pPr>
            <a:r>
              <a:rPr lang="en-US" sz="2800" kern="0" dirty="0" smtClean="0">
                <a:solidFill>
                  <a:srgbClr val="000000"/>
                </a:solidFill>
                <a:latin typeface="Arial" pitchFamily="34" charset="0"/>
                <a:cs typeface="Arial" pitchFamily="34" charset="0"/>
              </a:rPr>
              <a:t>Separate rosters for each subject</a:t>
            </a:r>
          </a:p>
          <a:p>
            <a:pPr eaLnBrk="0" fontAlgn="base" hangingPunct="0">
              <a:spcAft>
                <a:spcPct val="0"/>
              </a:spcAft>
              <a:buFontTx/>
              <a:buChar char="•"/>
              <a:defRPr/>
            </a:pPr>
            <a:r>
              <a:rPr lang="en-US" sz="2800" kern="0" dirty="0" smtClean="0">
                <a:solidFill>
                  <a:srgbClr val="000000"/>
                </a:solidFill>
                <a:latin typeface="Arial" pitchFamily="34" charset="0"/>
                <a:cs typeface="Arial" pitchFamily="34" charset="0"/>
              </a:rPr>
              <a:t>Separate rosters for STAAR, STAAR Spanish, STAAR L, STAAR Modified, and STAAR Alternate</a:t>
            </a:r>
          </a:p>
          <a:p>
            <a:pPr eaLnBrk="0" fontAlgn="base" hangingPunct="0">
              <a:spcAft>
                <a:spcPct val="0"/>
              </a:spcAft>
              <a:buFontTx/>
              <a:buChar char="•"/>
              <a:defRPr/>
            </a:pPr>
            <a:r>
              <a:rPr lang="en-US" sz="2800" kern="0" dirty="0" smtClean="0">
                <a:solidFill>
                  <a:srgbClr val="000000"/>
                </a:solidFill>
                <a:latin typeface="Arial" pitchFamily="34" charset="0"/>
                <a:cs typeface="Arial" pitchFamily="34" charset="0"/>
              </a:rPr>
              <a:t>“All Students” </a:t>
            </a:r>
          </a:p>
          <a:p>
            <a:pPr eaLnBrk="0" fontAlgn="base" hangingPunct="0">
              <a:spcAft>
                <a:spcPct val="0"/>
              </a:spcAft>
              <a:buFontTx/>
              <a:buChar char="•"/>
              <a:defRPr/>
            </a:pPr>
            <a:r>
              <a:rPr lang="en-US" sz="2800" kern="0" dirty="0" smtClean="0">
                <a:solidFill>
                  <a:srgbClr val="000000"/>
                </a:solidFill>
                <a:latin typeface="Arial" pitchFamily="34" charset="0"/>
                <a:cs typeface="Arial" pitchFamily="34" charset="0"/>
              </a:rPr>
              <a:t>“Students Not Achieving Satisfactory Performance” (not provided for Modified or Alternate)</a:t>
            </a:r>
          </a:p>
          <a:p>
            <a:pPr eaLnBrk="0" fontAlgn="base" hangingPunct="0">
              <a:spcAft>
                <a:spcPct val="0"/>
              </a:spcAft>
              <a:buFontTx/>
              <a:buChar char="•"/>
              <a:defRPr/>
            </a:pPr>
            <a:r>
              <a:rPr lang="en-US" sz="2800" kern="0" dirty="0" smtClean="0">
                <a:solidFill>
                  <a:srgbClr val="000000"/>
                </a:solidFill>
                <a:latin typeface="Arial" pitchFamily="34" charset="0"/>
                <a:cs typeface="Arial" pitchFamily="34" charset="0"/>
              </a:rPr>
              <a:t>PDF Online</a:t>
            </a:r>
            <a:endParaRPr lang="en-US" sz="2800" kern="0" dirty="0">
              <a:solidFill>
                <a:srgbClr val="000000"/>
              </a:solidFill>
              <a:latin typeface="Arial" pitchFamily="34" charset="0"/>
              <a:cs typeface="Arial" pitchFamily="34" charset="0"/>
            </a:endParaRP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Grp="1" noChangeAspect="1" noChangeArrowheads="1"/>
          </p:cNvPicPr>
          <p:nvPr>
            <p:ph sz="quarter" idx="10"/>
          </p:nvPr>
        </p:nvPicPr>
        <p:blipFill>
          <a:blip r:embed="rId2" cstate="print"/>
          <a:srcRect/>
          <a:stretch>
            <a:fillRect/>
          </a:stretch>
        </p:blipFill>
        <p:spPr bwMode="auto">
          <a:xfrm>
            <a:off x="1078506" y="838200"/>
            <a:ext cx="6910788" cy="5181600"/>
          </a:xfrm>
          <a:prstGeom prst="rect">
            <a:avLst/>
          </a:prstGeom>
          <a:noFill/>
          <a:ln w="9525">
            <a:noFill/>
            <a:miter lim="800000"/>
            <a:headEnd/>
            <a:tailEnd/>
          </a:ln>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lgn="ctr">
              <a:buNone/>
            </a:pPr>
            <a:r>
              <a:rPr lang="en-US" b="1" dirty="0" smtClean="0">
                <a:solidFill>
                  <a:srgbClr val="000000"/>
                </a:solidFill>
                <a:latin typeface="Arial" pitchFamily="34" charset="0"/>
                <a:cs typeface="Arial" pitchFamily="34" charset="0"/>
              </a:rPr>
              <a:t>3–8 Reporting – Summaries</a:t>
            </a:r>
            <a:r>
              <a:rPr lang="en-US" sz="2800" b="1" dirty="0" smtClean="0">
                <a:solidFill>
                  <a:srgbClr val="000000"/>
                </a:solidFill>
                <a:latin typeface="Arial" pitchFamily="34" charset="0"/>
                <a:cs typeface="Arial" pitchFamily="34" charset="0"/>
              </a:rPr>
              <a:t/>
            </a:r>
            <a:br>
              <a:rPr lang="en-US" sz="2800" b="1" dirty="0" smtClean="0">
                <a:solidFill>
                  <a:srgbClr val="000000"/>
                </a:solidFill>
                <a:latin typeface="Arial" pitchFamily="34" charset="0"/>
                <a:cs typeface="Arial" pitchFamily="34" charset="0"/>
              </a:rPr>
            </a:br>
            <a:endParaRPr lang="fr-CA" sz="2000" b="1" dirty="0" smtClean="0">
              <a:solidFill>
                <a:srgbClr val="000000"/>
              </a:solidFill>
              <a:latin typeface="Arial" pitchFamily="34" charset="0"/>
              <a:cs typeface="Arial" pitchFamily="34" charset="0"/>
            </a:endParaRPr>
          </a:p>
          <a:p>
            <a:pPr eaLnBrk="0" fontAlgn="base" hangingPunct="0">
              <a:spcAft>
                <a:spcPct val="0"/>
              </a:spcAft>
              <a:buFontTx/>
              <a:buChar char="•"/>
              <a:defRPr/>
            </a:pPr>
            <a:r>
              <a:rPr lang="en-US" sz="2800" kern="0" dirty="0" smtClean="0">
                <a:solidFill>
                  <a:srgbClr val="000000"/>
                </a:solidFill>
                <a:latin typeface="Arial" pitchFamily="34" charset="0"/>
                <a:cs typeface="Arial" pitchFamily="34" charset="0"/>
              </a:rPr>
              <a:t>One page per subject; writing will also have a  constructed responses page</a:t>
            </a:r>
          </a:p>
          <a:p>
            <a:pPr eaLnBrk="0" fontAlgn="base" hangingPunct="0">
              <a:spcAft>
                <a:spcPct val="0"/>
              </a:spcAft>
              <a:buFontTx/>
              <a:buChar char="•"/>
              <a:defRPr/>
            </a:pPr>
            <a:r>
              <a:rPr lang="en-US" sz="2800" kern="0" dirty="0" smtClean="0">
                <a:solidFill>
                  <a:srgbClr val="000000"/>
                </a:solidFill>
                <a:latin typeface="Arial" pitchFamily="34" charset="0"/>
                <a:cs typeface="Arial" pitchFamily="34" charset="0"/>
              </a:rPr>
              <a:t>Separate summaries for STAAR, STAAR Spanish, STAAR L, STAAR Modified, and </a:t>
            </a:r>
            <a:br>
              <a:rPr lang="en-US" sz="2800" kern="0" dirty="0" smtClean="0">
                <a:solidFill>
                  <a:srgbClr val="000000"/>
                </a:solidFill>
                <a:latin typeface="Arial" pitchFamily="34" charset="0"/>
                <a:cs typeface="Arial" pitchFamily="34" charset="0"/>
              </a:rPr>
            </a:br>
            <a:r>
              <a:rPr lang="en-US" sz="2800" kern="0" dirty="0" smtClean="0">
                <a:solidFill>
                  <a:srgbClr val="000000"/>
                </a:solidFill>
                <a:latin typeface="Arial" pitchFamily="34" charset="0"/>
                <a:cs typeface="Arial" pitchFamily="34" charset="0"/>
              </a:rPr>
              <a:t>STAAR Alternate</a:t>
            </a:r>
          </a:p>
          <a:p>
            <a:pPr eaLnBrk="0" fontAlgn="base" hangingPunct="0">
              <a:spcAft>
                <a:spcPct val="0"/>
              </a:spcAft>
              <a:buFontTx/>
              <a:buChar char="•"/>
              <a:defRPr/>
            </a:pPr>
            <a:r>
              <a:rPr lang="en-US" sz="2800" kern="0" dirty="0" smtClean="0">
                <a:solidFill>
                  <a:srgbClr val="000000"/>
                </a:solidFill>
                <a:latin typeface="Arial" pitchFamily="34" charset="0"/>
                <a:cs typeface="Arial" pitchFamily="34" charset="0"/>
              </a:rPr>
              <a:t>“All Students” Only</a:t>
            </a:r>
          </a:p>
          <a:p>
            <a:pPr eaLnBrk="0" fontAlgn="base" hangingPunct="0">
              <a:spcAft>
                <a:spcPct val="0"/>
              </a:spcAft>
              <a:buFontTx/>
              <a:buChar char="•"/>
              <a:defRPr/>
            </a:pPr>
            <a:r>
              <a:rPr lang="en-US" sz="2800" kern="0" dirty="0" smtClean="0">
                <a:solidFill>
                  <a:srgbClr val="000000"/>
                </a:solidFill>
                <a:latin typeface="Arial" pitchFamily="34" charset="0"/>
                <a:cs typeface="Arial" pitchFamily="34" charset="0"/>
              </a:rPr>
              <a:t>PDF Online</a:t>
            </a:r>
            <a:endParaRPr lang="en-US" sz="2800" kern="0" dirty="0">
              <a:solidFill>
                <a:srgbClr val="000000"/>
              </a:solidFill>
              <a:latin typeface="Arial" pitchFamily="34" charset="0"/>
              <a:cs typeface="Arial" pitchFamily="34" charset="0"/>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sz="quarter" idx="10"/>
          </p:nvPr>
        </p:nvPicPr>
        <p:blipFill>
          <a:blip r:embed="rId2" cstate="print"/>
          <a:srcRect/>
          <a:stretch>
            <a:fillRect/>
          </a:stretch>
        </p:blipFill>
        <p:spPr bwMode="auto">
          <a:xfrm>
            <a:off x="856737" y="838200"/>
            <a:ext cx="7354325" cy="5181600"/>
          </a:xfrm>
          <a:prstGeom prst="rect">
            <a:avLst/>
          </a:prstGeom>
          <a:noFill/>
          <a:ln w="9525">
            <a:noFill/>
            <a:miter lim="800000"/>
            <a:headEnd/>
            <a:tailEnd/>
          </a:ln>
        </p:spPr>
      </p:pic>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lgn="ctr">
              <a:buNone/>
            </a:pPr>
            <a:r>
              <a:rPr lang="en-US" b="1" dirty="0" smtClean="0">
                <a:solidFill>
                  <a:srgbClr val="000000"/>
                </a:solidFill>
                <a:latin typeface="Arial" pitchFamily="34" charset="0"/>
                <a:cs typeface="Arial" pitchFamily="34" charset="0"/>
              </a:rPr>
              <a:t>3–8 Reporting – Summaries </a:t>
            </a:r>
            <a:r>
              <a:rPr lang="en-US" sz="2000" b="1" dirty="0" smtClean="0">
                <a:solidFill>
                  <a:srgbClr val="000000"/>
                </a:solidFill>
                <a:latin typeface="Arial" pitchFamily="34" charset="0"/>
                <a:cs typeface="Arial" pitchFamily="34" charset="0"/>
              </a:rPr>
              <a:t>(continued)</a:t>
            </a:r>
            <a:r>
              <a:rPr lang="en-US" sz="2800" b="1" dirty="0" smtClean="0">
                <a:solidFill>
                  <a:srgbClr val="000000"/>
                </a:solidFill>
                <a:latin typeface="Arial" pitchFamily="34" charset="0"/>
                <a:cs typeface="Arial" pitchFamily="34" charset="0"/>
              </a:rPr>
              <a:t/>
            </a:r>
            <a:br>
              <a:rPr lang="en-US" sz="2800" b="1" dirty="0" smtClean="0">
                <a:solidFill>
                  <a:srgbClr val="000000"/>
                </a:solidFill>
                <a:latin typeface="Arial" pitchFamily="34" charset="0"/>
                <a:cs typeface="Arial" pitchFamily="34" charset="0"/>
              </a:rPr>
            </a:br>
            <a:endParaRPr lang="fr-CA" sz="2000" b="1" dirty="0" smtClean="0">
              <a:solidFill>
                <a:srgbClr val="000000"/>
              </a:solidFill>
              <a:latin typeface="Arial" pitchFamily="34" charset="0"/>
              <a:cs typeface="Arial" pitchFamily="34" charset="0"/>
            </a:endParaRPr>
          </a:p>
          <a:p>
            <a:pPr eaLnBrk="0" fontAlgn="base" hangingPunct="0">
              <a:lnSpc>
                <a:spcPct val="90000"/>
              </a:lnSpc>
              <a:spcAft>
                <a:spcPct val="0"/>
              </a:spcAft>
              <a:buFontTx/>
              <a:buChar char="•"/>
            </a:pPr>
            <a:r>
              <a:rPr lang="en-US" sz="2800" dirty="0" smtClean="0">
                <a:solidFill>
                  <a:srgbClr val="000000"/>
                </a:solidFill>
                <a:latin typeface="Arial" pitchFamily="34" charset="0"/>
                <a:cs typeface="Arial" pitchFamily="34" charset="0"/>
              </a:rPr>
              <a:t>Phase-In Summary – one for each grade</a:t>
            </a:r>
          </a:p>
          <a:p>
            <a:pPr eaLnBrk="0" fontAlgn="base" hangingPunct="0">
              <a:lnSpc>
                <a:spcPct val="90000"/>
              </a:lnSpc>
              <a:spcAft>
                <a:spcPct val="0"/>
              </a:spcAft>
              <a:buFontTx/>
              <a:buChar char="•"/>
            </a:pPr>
            <a:r>
              <a:rPr lang="en-US" sz="2800" dirty="0" smtClean="0">
                <a:solidFill>
                  <a:srgbClr val="000000"/>
                </a:solidFill>
                <a:latin typeface="Arial" pitchFamily="34" charset="0"/>
                <a:cs typeface="Arial" pitchFamily="34" charset="0"/>
              </a:rPr>
              <a:t>Number and percent of students at Level II </a:t>
            </a:r>
            <a:br>
              <a:rPr lang="en-US" sz="2800" dirty="0" smtClean="0">
                <a:solidFill>
                  <a:srgbClr val="000000"/>
                </a:solidFill>
                <a:latin typeface="Arial" pitchFamily="34" charset="0"/>
                <a:cs typeface="Arial" pitchFamily="34" charset="0"/>
              </a:rPr>
            </a:br>
            <a:r>
              <a:rPr lang="en-US" sz="2800" dirty="0" smtClean="0">
                <a:solidFill>
                  <a:srgbClr val="000000"/>
                </a:solidFill>
                <a:latin typeface="Arial" pitchFamily="34" charset="0"/>
                <a:cs typeface="Arial" pitchFamily="34" charset="0"/>
              </a:rPr>
              <a:t>(and above) for the Phase-in 1, Phase-In 2 and Recommended Standards for each subject</a:t>
            </a:r>
          </a:p>
          <a:p>
            <a:pPr eaLnBrk="0" fontAlgn="base" hangingPunct="0">
              <a:lnSpc>
                <a:spcPct val="90000"/>
              </a:lnSpc>
              <a:spcAft>
                <a:spcPct val="0"/>
              </a:spcAft>
              <a:buFontTx/>
              <a:buChar char="•"/>
            </a:pPr>
            <a:r>
              <a:rPr lang="en-US" sz="2800" dirty="0" smtClean="0">
                <a:solidFill>
                  <a:srgbClr val="000000"/>
                </a:solidFill>
                <a:latin typeface="Arial" pitchFamily="34" charset="0"/>
                <a:cs typeface="Arial" pitchFamily="34" charset="0"/>
              </a:rPr>
              <a:t>One each for STAAR, STAAR Spanish, </a:t>
            </a:r>
            <a:br>
              <a:rPr lang="en-US" sz="2800" dirty="0" smtClean="0">
                <a:solidFill>
                  <a:srgbClr val="000000"/>
                </a:solidFill>
                <a:latin typeface="Arial" pitchFamily="34" charset="0"/>
                <a:cs typeface="Arial" pitchFamily="34" charset="0"/>
              </a:rPr>
            </a:br>
            <a:r>
              <a:rPr lang="en-US" sz="2800" dirty="0" smtClean="0">
                <a:solidFill>
                  <a:srgbClr val="000000"/>
                </a:solidFill>
                <a:latin typeface="Arial" pitchFamily="34" charset="0"/>
                <a:cs typeface="Arial" pitchFamily="34" charset="0"/>
              </a:rPr>
              <a:t>STAAR L, and STAAR Modified</a:t>
            </a:r>
            <a:endParaRPr lang="en-US" sz="2800" dirty="0">
              <a:solidFill>
                <a:srgbClr val="000000"/>
              </a:solidFill>
              <a:latin typeface="Arial" pitchFamily="34" charset="0"/>
              <a:cs typeface="Arial" pitchFamily="34" charset="0"/>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sz="quarter" idx="10"/>
          </p:nvPr>
        </p:nvPicPr>
        <p:blipFill>
          <a:blip r:embed="rId2" cstate="print"/>
          <a:srcRect/>
          <a:stretch>
            <a:fillRect/>
          </a:stretch>
        </p:blipFill>
        <p:spPr bwMode="auto">
          <a:xfrm>
            <a:off x="839138" y="838200"/>
            <a:ext cx="7389523" cy="5181600"/>
          </a:xfrm>
          <a:prstGeom prst="rect">
            <a:avLst/>
          </a:prstGeom>
          <a:noFill/>
          <a:ln w="9525">
            <a:noFill/>
            <a:miter lim="800000"/>
            <a:headEnd/>
            <a:tailEnd/>
          </a:ln>
        </p:spPr>
      </p:pic>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b="1" dirty="0" smtClean="0">
                <a:solidFill>
                  <a:srgbClr val="000000"/>
                </a:solidFill>
                <a:latin typeface="Arial" pitchFamily="34" charset="0"/>
                <a:cs typeface="Arial" pitchFamily="34" charset="0"/>
              </a:rPr>
              <a:t>3–8 Reporting – Summaries </a:t>
            </a:r>
            <a:r>
              <a:rPr lang="en-US" sz="2000" b="1" dirty="0" smtClean="0">
                <a:solidFill>
                  <a:srgbClr val="000000"/>
                </a:solidFill>
                <a:latin typeface="Arial" pitchFamily="34" charset="0"/>
                <a:cs typeface="Arial" pitchFamily="34" charset="0"/>
              </a:rPr>
              <a:t>(continued)</a:t>
            </a:r>
            <a:r>
              <a:rPr lang="en-US" sz="2800" b="1" dirty="0" smtClean="0">
                <a:solidFill>
                  <a:srgbClr val="000000"/>
                </a:solidFill>
                <a:latin typeface="Arial" pitchFamily="34" charset="0"/>
                <a:cs typeface="Arial" pitchFamily="34" charset="0"/>
              </a:rPr>
              <a:t/>
            </a:r>
            <a:br>
              <a:rPr lang="en-US" sz="2800" b="1" dirty="0" smtClean="0">
                <a:solidFill>
                  <a:srgbClr val="000000"/>
                </a:solidFill>
                <a:latin typeface="Arial" pitchFamily="34" charset="0"/>
                <a:cs typeface="Arial" pitchFamily="34" charset="0"/>
              </a:rPr>
            </a:br>
            <a:endParaRPr lang="fr-CA" sz="2000" b="1" dirty="0" smtClean="0">
              <a:solidFill>
                <a:srgbClr val="000000"/>
              </a:solidFill>
              <a:latin typeface="Arial" pitchFamily="34" charset="0"/>
              <a:cs typeface="Arial" pitchFamily="34" charset="0"/>
            </a:endParaRPr>
          </a:p>
          <a:p>
            <a:pPr lvl="1"/>
            <a:r>
              <a:rPr lang="en-US" dirty="0" smtClean="0">
                <a:solidFill>
                  <a:srgbClr val="000000"/>
                </a:solidFill>
                <a:latin typeface="Arial" pitchFamily="34" charset="0"/>
                <a:cs typeface="Arial" pitchFamily="34" charset="0"/>
              </a:rPr>
              <a:t>Cumulative Summary Report</a:t>
            </a:r>
          </a:p>
          <a:p>
            <a:pPr lvl="2"/>
            <a:r>
              <a:rPr lang="en-US" dirty="0" smtClean="0">
                <a:solidFill>
                  <a:srgbClr val="000000"/>
                </a:solidFill>
                <a:latin typeface="Arial" pitchFamily="34" charset="0"/>
                <a:cs typeface="Arial" pitchFamily="34" charset="0"/>
              </a:rPr>
              <a:t>Provided for the May and June Grades 5 &amp; 8 Retests</a:t>
            </a:r>
          </a:p>
          <a:p>
            <a:pPr lvl="2"/>
            <a:r>
              <a:rPr lang="en-US" dirty="0" smtClean="0">
                <a:solidFill>
                  <a:srgbClr val="000000"/>
                </a:solidFill>
                <a:latin typeface="Arial" pitchFamily="34" charset="0"/>
                <a:cs typeface="Arial" pitchFamily="34" charset="0"/>
              </a:rPr>
              <a:t>One for each subject</a:t>
            </a:r>
          </a:p>
          <a:p>
            <a:pPr lvl="2"/>
            <a:r>
              <a:rPr lang="en-US" dirty="0" smtClean="0">
                <a:solidFill>
                  <a:srgbClr val="000000"/>
                </a:solidFill>
                <a:latin typeface="Arial" pitchFamily="34" charset="0"/>
                <a:cs typeface="Arial" pitchFamily="34" charset="0"/>
              </a:rPr>
              <a:t>English and Spanish are combined for grade 5</a:t>
            </a:r>
          </a:p>
          <a:p>
            <a:pPr lvl="2"/>
            <a:r>
              <a:rPr lang="en-US" dirty="0" smtClean="0">
                <a:solidFill>
                  <a:srgbClr val="000000"/>
                </a:solidFill>
                <a:latin typeface="Arial" pitchFamily="34" charset="0"/>
                <a:cs typeface="Arial" pitchFamily="34" charset="0"/>
              </a:rPr>
              <a:t>STAAR L, STAAR Modified, and STAAR Alternate are not included in the Cumulative Summary Report</a:t>
            </a:r>
          </a:p>
          <a:p>
            <a:endParaRPr lang="en-US" dirty="0" smtClean="0">
              <a:solidFill>
                <a:srgbClr val="000000"/>
              </a:solidFill>
              <a:latin typeface="Arial" pitchFamily="34" charset="0"/>
              <a:cs typeface="Arial" pitchFamily="34" charset="0"/>
            </a:endParaRPr>
          </a:p>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4600" y="152400"/>
            <a:ext cx="4114800" cy="461665"/>
          </a:xfrm>
          <a:prstGeom prst="rect">
            <a:avLst/>
          </a:prstGeom>
          <a:noFill/>
        </p:spPr>
        <p:txBody>
          <a:bodyPr wrap="square" rtlCol="0">
            <a:spAutoFit/>
          </a:bodyPr>
          <a:lstStyle/>
          <a:p>
            <a:pPr algn="r"/>
            <a:r>
              <a:rPr lang="en-US" sz="2400" b="1" dirty="0" smtClean="0">
                <a:solidFill>
                  <a:prstClr val="black"/>
                </a:solidFill>
              </a:rPr>
              <a:t>Security</a:t>
            </a:r>
            <a:r>
              <a:rPr lang="en-US" sz="2400" dirty="0" smtClean="0">
                <a:solidFill>
                  <a:prstClr val="black"/>
                </a:solidFill>
              </a:rPr>
              <a:t> </a:t>
            </a:r>
            <a:r>
              <a:rPr lang="en-US" sz="2400" b="1" dirty="0" smtClean="0">
                <a:solidFill>
                  <a:prstClr val="black"/>
                </a:solidFill>
              </a:rPr>
              <a:t>Supplement</a:t>
            </a:r>
            <a:r>
              <a:rPr lang="en-US" sz="2400" dirty="0" smtClean="0">
                <a:solidFill>
                  <a:prstClr val="black"/>
                </a:solidFill>
              </a:rPr>
              <a:t> </a:t>
            </a:r>
            <a:endParaRPr lang="en-US" sz="2400" dirty="0">
              <a:solidFill>
                <a:prstClr val="black"/>
              </a:solidFill>
            </a:endParaRPr>
          </a:p>
        </p:txBody>
      </p:sp>
      <p:sp>
        <p:nvSpPr>
          <p:cNvPr id="5" name="Content Placeholder 1"/>
          <p:cNvSpPr>
            <a:spLocks noGrp="1"/>
          </p:cNvSpPr>
          <p:nvPr>
            <p:ph sz="quarter" idx="10"/>
          </p:nvPr>
        </p:nvSpPr>
        <p:spPr/>
        <p:txBody>
          <a:bodyPr>
            <a:normAutofit/>
          </a:bodyPr>
          <a:lstStyle/>
          <a:p>
            <a:pPr algn="r">
              <a:buNone/>
            </a:pPr>
            <a:r>
              <a:rPr lang="en-US" sz="2200" b="1" dirty="0" smtClean="0"/>
              <a:t>Policy and Procedure Highlights </a:t>
            </a:r>
          </a:p>
          <a:p>
            <a:pPr>
              <a:buNone/>
            </a:pPr>
            <a:r>
              <a:rPr lang="en-US" sz="2400" b="1" dirty="0" smtClean="0"/>
              <a:t>Four-hour Time Limits </a:t>
            </a:r>
          </a:p>
          <a:p>
            <a:pPr>
              <a:buNone/>
            </a:pPr>
            <a:endParaRPr lang="en-US" sz="1400" b="1" u="sng" dirty="0" smtClean="0"/>
          </a:p>
          <a:p>
            <a:r>
              <a:rPr lang="en-US" sz="2400" b="1" dirty="0" smtClean="0"/>
              <a:t>“SAY” Directions </a:t>
            </a:r>
          </a:p>
          <a:p>
            <a:pPr>
              <a:buNone/>
            </a:pPr>
            <a:r>
              <a:rPr lang="en-US" sz="2400" dirty="0" smtClean="0"/>
              <a:t>	-  not included in four-hour time period </a:t>
            </a:r>
          </a:p>
          <a:p>
            <a:pPr>
              <a:buNone/>
            </a:pPr>
            <a:endParaRPr lang="en-US" sz="2400" dirty="0" smtClean="0"/>
          </a:p>
          <a:p>
            <a:r>
              <a:rPr lang="en-US" sz="2400" b="1" dirty="0" smtClean="0"/>
              <a:t>Announcement of Time Left to Test</a:t>
            </a:r>
          </a:p>
          <a:p>
            <a:pPr>
              <a:buNone/>
            </a:pPr>
            <a:r>
              <a:rPr lang="en-US" sz="2400" dirty="0" smtClean="0"/>
              <a:t>	-  communicate orally or in writing </a:t>
            </a:r>
          </a:p>
          <a:p>
            <a:pPr>
              <a:buNone/>
            </a:pPr>
            <a:r>
              <a:rPr lang="en-US" sz="2400" dirty="0" smtClean="0"/>
              <a:t>	-  one hour intervals, more if desired during last hour </a:t>
            </a:r>
          </a:p>
          <a:p>
            <a:pPr>
              <a:buNone/>
            </a:pPr>
            <a:endParaRPr lang="en-US" sz="2400" dirty="0" smtClean="0"/>
          </a:p>
          <a:p>
            <a:pPr>
              <a:buNone/>
            </a:pPr>
            <a:r>
              <a:rPr lang="en-US" sz="2400" dirty="0" smtClean="0"/>
              <a:t>	</a:t>
            </a:r>
          </a:p>
          <a:p>
            <a:pPr>
              <a:buNone/>
            </a:pPr>
            <a:endParaRPr lang="en-US" sz="1400" dirty="0" smtClean="0"/>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10"/>
          </p:nvPr>
        </p:nvPicPr>
        <p:blipFill>
          <a:blip r:embed="rId2" cstate="print"/>
          <a:srcRect/>
          <a:stretch>
            <a:fillRect/>
          </a:stretch>
        </p:blipFill>
        <p:spPr bwMode="auto">
          <a:xfrm>
            <a:off x="872236" y="838200"/>
            <a:ext cx="7323328" cy="5181600"/>
          </a:xfrm>
          <a:prstGeom prst="rect">
            <a:avLst/>
          </a:prstGeom>
          <a:noFill/>
          <a:ln w="9525">
            <a:noFill/>
            <a:miter lim="800000"/>
            <a:headEnd/>
            <a:tailEnd/>
          </a:ln>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pPr algn="ctr">
              <a:buNone/>
            </a:pPr>
            <a:r>
              <a:rPr lang="en-US" b="1" dirty="0" smtClean="0">
                <a:solidFill>
                  <a:srgbClr val="000000"/>
                </a:solidFill>
                <a:latin typeface="Arial" pitchFamily="34" charset="0"/>
                <a:cs typeface="Arial" pitchFamily="34" charset="0"/>
              </a:rPr>
              <a:t>3–8 Reporting – Data File</a:t>
            </a:r>
            <a:r>
              <a:rPr lang="en-US" sz="2800" b="1" dirty="0" smtClean="0">
                <a:solidFill>
                  <a:srgbClr val="000000"/>
                </a:solidFill>
                <a:latin typeface="Arial" pitchFamily="34" charset="0"/>
                <a:cs typeface="Arial" pitchFamily="34" charset="0"/>
              </a:rPr>
              <a:t/>
            </a:r>
            <a:br>
              <a:rPr lang="en-US" sz="2800" b="1" dirty="0" smtClean="0">
                <a:solidFill>
                  <a:srgbClr val="000000"/>
                </a:solidFill>
                <a:latin typeface="Arial" pitchFamily="34" charset="0"/>
                <a:cs typeface="Arial" pitchFamily="34" charset="0"/>
              </a:rPr>
            </a:br>
            <a:endParaRPr lang="fr-CA" sz="2000" b="1" dirty="0" smtClean="0">
              <a:solidFill>
                <a:srgbClr val="000000"/>
              </a:solidFill>
              <a:latin typeface="Arial" pitchFamily="34" charset="0"/>
              <a:cs typeface="Arial" pitchFamily="34" charset="0"/>
            </a:endParaRPr>
          </a:p>
          <a:p>
            <a:pPr eaLnBrk="0" fontAlgn="base" hangingPunct="0">
              <a:spcAft>
                <a:spcPct val="0"/>
              </a:spcAft>
              <a:buFontTx/>
              <a:buChar char="•"/>
              <a:defRPr/>
            </a:pPr>
            <a:r>
              <a:rPr lang="en-US" kern="0" dirty="0" smtClean="0">
                <a:solidFill>
                  <a:srgbClr val="000000"/>
                </a:solidFill>
                <a:latin typeface="Arial" pitchFamily="34" charset="0"/>
                <a:cs typeface="Arial" pitchFamily="34" charset="0"/>
              </a:rPr>
              <a:t>One data file for each administration for STAAR 3–8 (same format for each administration)</a:t>
            </a:r>
          </a:p>
          <a:p>
            <a:pPr lvl="2" eaLnBrk="0" fontAlgn="base" hangingPunct="0">
              <a:spcAft>
                <a:spcPct val="0"/>
              </a:spcAft>
              <a:buFontTx/>
              <a:buChar char="•"/>
              <a:defRPr/>
            </a:pPr>
            <a:r>
              <a:rPr lang="en-US" kern="0" dirty="0" smtClean="0">
                <a:solidFill>
                  <a:srgbClr val="000000"/>
                </a:solidFill>
                <a:latin typeface="Arial" pitchFamily="34" charset="0"/>
                <a:cs typeface="Arial" pitchFamily="34" charset="0"/>
              </a:rPr>
              <a:t>Will have student response information – “1” for correct items and “0” for incorrect items for primary administrations; not provided for STAAR L, STAAR Modified, or Braille</a:t>
            </a:r>
          </a:p>
          <a:p>
            <a:pPr lvl="2" eaLnBrk="0" fontAlgn="base" hangingPunct="0">
              <a:spcAft>
                <a:spcPct val="0"/>
              </a:spcAft>
              <a:buFontTx/>
              <a:buChar char="•"/>
              <a:defRPr/>
            </a:pPr>
            <a:r>
              <a:rPr lang="en-US" kern="0" dirty="0" smtClean="0">
                <a:solidFill>
                  <a:srgbClr val="000000"/>
                </a:solidFill>
                <a:latin typeface="Arial" pitchFamily="34" charset="0"/>
                <a:cs typeface="Arial" pitchFamily="34" charset="0"/>
              </a:rPr>
              <a:t>Student Expectation information will be posted on TEA website</a:t>
            </a:r>
          </a:p>
          <a:p>
            <a:pPr lvl="2" eaLnBrk="0" fontAlgn="base" hangingPunct="0">
              <a:spcAft>
                <a:spcPct val="0"/>
              </a:spcAft>
              <a:buFontTx/>
              <a:buChar char="•"/>
              <a:defRPr/>
            </a:pPr>
            <a:r>
              <a:rPr lang="en-US" kern="0" dirty="0" smtClean="0">
                <a:solidFill>
                  <a:srgbClr val="000000"/>
                </a:solidFill>
                <a:latin typeface="Arial" pitchFamily="34" charset="0"/>
                <a:cs typeface="Arial" pitchFamily="34" charset="0"/>
              </a:rPr>
              <a:t>Will contain previous year history information</a:t>
            </a:r>
            <a:endParaRPr lang="en-US" kern="0" dirty="0">
              <a:solidFill>
                <a:srgbClr val="000000"/>
              </a:solidFill>
              <a:latin typeface="Arial" pitchFamily="34" charset="0"/>
              <a:cs typeface="Arial" pitchFamily="34" charset="0"/>
            </a:endParaRP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lgn="ctr">
              <a:buNone/>
            </a:pPr>
            <a:r>
              <a:rPr lang="en-US" b="1" dirty="0" smtClean="0"/>
              <a:t>Test Taken Information Changes, Score Code Changes, and Student Test Warnings </a:t>
            </a:r>
            <a:br>
              <a:rPr lang="en-US" b="1" dirty="0" smtClean="0"/>
            </a:br>
            <a:r>
              <a:rPr lang="en-US" b="1" dirty="0" smtClean="0"/>
              <a:t>(Record Changes)</a:t>
            </a:r>
          </a:p>
          <a:p>
            <a:pPr algn="ctr">
              <a:buNone/>
            </a:pPr>
            <a:endParaRPr lang="fr-CA" sz="2000" b="1" dirty="0" smtClean="0">
              <a:solidFill>
                <a:srgbClr val="000000"/>
              </a:solidFill>
              <a:latin typeface="Arial" pitchFamily="34" charset="0"/>
              <a:cs typeface="Arial" pitchFamily="34" charset="0"/>
            </a:endParaRPr>
          </a:p>
          <a:p>
            <a:pPr>
              <a:buFontTx/>
              <a:buChar char="•"/>
              <a:defRPr/>
            </a:pPr>
            <a:r>
              <a:rPr lang="en-US" dirty="0" smtClean="0"/>
              <a:t>The same update process as last year will be used. Updates will be made through the Texas Assessment Management System for STAAR and through </a:t>
            </a:r>
            <a:r>
              <a:rPr lang="en-US" dirty="0" err="1" smtClean="0"/>
              <a:t>SchoolHouse</a:t>
            </a:r>
            <a:r>
              <a:rPr lang="en-US" dirty="0" smtClean="0"/>
              <a:t> for TAKS and TELPAS.</a:t>
            </a:r>
          </a:p>
          <a:p>
            <a:pPr marL="708660" lvl="1" indent="-342900">
              <a:buFontTx/>
              <a:buChar char="•"/>
              <a:defRPr/>
            </a:pPr>
            <a:r>
              <a:rPr lang="en-US" dirty="0" smtClean="0"/>
              <a:t>Updated CSRs and data files will be provided online</a:t>
            </a:r>
            <a:endParaRPr lang="en-US" sz="2200" kern="0" dirty="0">
              <a:solidFill>
                <a:srgbClr val="000000"/>
              </a:solidFill>
              <a:latin typeface="Arial" pitchFamily="34" charset="0"/>
              <a:cs typeface="Arial" pitchFamily="34" charset="0"/>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lgn="ctr">
              <a:buNone/>
            </a:pPr>
            <a:r>
              <a:rPr lang="en-US" b="1" dirty="0" smtClean="0">
                <a:solidFill>
                  <a:srgbClr val="000000"/>
                </a:solidFill>
                <a:latin typeface="Arial" pitchFamily="34" charset="0"/>
                <a:cs typeface="Arial" pitchFamily="34" charset="0"/>
              </a:rPr>
              <a:t>TAKS and TELPAS</a:t>
            </a:r>
            <a:endParaRPr lang="fr-CA" b="1" dirty="0" smtClean="0">
              <a:solidFill>
                <a:srgbClr val="000000"/>
              </a:solidFill>
              <a:latin typeface="Arial" pitchFamily="34" charset="0"/>
              <a:cs typeface="Arial" pitchFamily="34" charset="0"/>
            </a:endParaRPr>
          </a:p>
          <a:p>
            <a:pPr algn="ctr">
              <a:buNone/>
            </a:pPr>
            <a:endParaRPr lang="fr-CA" sz="2000" b="1" dirty="0" smtClean="0">
              <a:solidFill>
                <a:srgbClr val="000000"/>
              </a:solidFill>
              <a:latin typeface="Arial" pitchFamily="34" charset="0"/>
              <a:cs typeface="Arial" pitchFamily="34" charset="0"/>
            </a:endParaRPr>
          </a:p>
          <a:p>
            <a:pPr eaLnBrk="0" fontAlgn="base" hangingPunct="0">
              <a:spcAft>
                <a:spcPct val="0"/>
              </a:spcAft>
              <a:buFontTx/>
              <a:buChar char="•"/>
              <a:defRPr/>
            </a:pPr>
            <a:r>
              <a:rPr lang="en-US" sz="2800" kern="0" dirty="0" smtClean="0">
                <a:solidFill>
                  <a:srgbClr val="000000"/>
                </a:solidFill>
                <a:latin typeface="Arial" pitchFamily="34" charset="0"/>
                <a:cs typeface="Arial" pitchFamily="34" charset="0"/>
              </a:rPr>
              <a:t>Same reports will be offered as in previous years</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3 Evaluation-DIVIDER.jpg"/>
          <p:cNvPicPr>
            <a:picLocks noChangeAspect="1"/>
          </p:cNvPicPr>
          <p:nvPr/>
        </p:nvPicPr>
        <p:blipFill>
          <a:blip r:embed="rId2" cstate="print"/>
          <a:stretch>
            <a:fillRect/>
          </a:stretch>
        </p:blipFill>
        <p:spPr>
          <a:xfrm>
            <a:off x="-2044" y="0"/>
            <a:ext cx="9148088" cy="6858000"/>
          </a:xfrm>
          <a:prstGeom prst="rect">
            <a:avLst/>
          </a:prstGeom>
        </p:spPr>
      </p:pic>
    </p:spTree>
    <p:extLst>
      <p:ext uri="{BB962C8B-B14F-4D97-AF65-F5344CB8AC3E}">
        <p14:creationId xmlns:p14="http://schemas.microsoft.com/office/powerpoint/2010/main" val="54130917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7"/>
          <p:cNvSpPr>
            <a:spLocks noGrp="1"/>
          </p:cNvSpPr>
          <p:nvPr>
            <p:ph idx="1"/>
          </p:nvPr>
        </p:nvSpPr>
        <p:spPr>
          <a:xfrm>
            <a:off x="609600" y="914400"/>
            <a:ext cx="7924800" cy="4857750"/>
          </a:xfrm>
        </p:spPr>
        <p:txBody>
          <a:bodyPr/>
          <a:lstStyle/>
          <a:p>
            <a:pPr eaLnBrk="1" hangingPunct="1">
              <a:buFontTx/>
              <a:buNone/>
              <a:defRPr/>
            </a:pPr>
            <a:endParaRPr lang="en-US" sz="1600" b="1" dirty="0" smtClean="0">
              <a:solidFill>
                <a:schemeClr val="tx1">
                  <a:lumMod val="65000"/>
                  <a:lumOff val="35000"/>
                </a:schemeClr>
              </a:solidFill>
            </a:endParaRPr>
          </a:p>
          <a:p>
            <a:pPr lvl="2" eaLnBrk="1" hangingPunct="1">
              <a:defRPr/>
            </a:pPr>
            <a:r>
              <a:rPr lang="en-US" b="1" dirty="0" smtClean="0">
                <a:solidFill>
                  <a:schemeClr val="tx1">
                    <a:lumMod val="65000"/>
                    <a:lumOff val="35000"/>
                  </a:schemeClr>
                </a:solidFill>
              </a:rPr>
              <a:t>Minimum System Requirements</a:t>
            </a:r>
          </a:p>
          <a:p>
            <a:pPr lvl="2" eaLnBrk="1" hangingPunct="1">
              <a:defRPr/>
            </a:pPr>
            <a:r>
              <a:rPr lang="en-US" b="1" dirty="0" smtClean="0">
                <a:solidFill>
                  <a:schemeClr val="tx1">
                    <a:lumMod val="65000"/>
                    <a:lumOff val="35000"/>
                  </a:schemeClr>
                </a:solidFill>
              </a:rPr>
              <a:t>Updates to Proctor Caching</a:t>
            </a:r>
          </a:p>
          <a:p>
            <a:pPr lvl="2" eaLnBrk="1" hangingPunct="1">
              <a:defRPr/>
            </a:pPr>
            <a:r>
              <a:rPr lang="en-US" b="1" dirty="0" smtClean="0">
                <a:solidFill>
                  <a:schemeClr val="tx1">
                    <a:lumMod val="65000"/>
                    <a:lumOff val="35000"/>
                  </a:schemeClr>
                </a:solidFill>
              </a:rPr>
              <a:t>Updates to Configure TestNav</a:t>
            </a:r>
            <a:endParaRPr lang="en-US" sz="1600" b="1" dirty="0" smtClean="0">
              <a:solidFill>
                <a:schemeClr val="tx1">
                  <a:lumMod val="65000"/>
                  <a:lumOff val="35000"/>
                </a:schemeClr>
              </a:solidFill>
            </a:endParaRPr>
          </a:p>
          <a:p>
            <a:pPr lvl="2" eaLnBrk="1" hangingPunct="1">
              <a:defRPr/>
            </a:pPr>
            <a:r>
              <a:rPr lang="en-US" b="1" dirty="0" smtClean="0">
                <a:solidFill>
                  <a:schemeClr val="tx1">
                    <a:lumMod val="65000"/>
                    <a:lumOff val="35000"/>
                  </a:schemeClr>
                </a:solidFill>
              </a:rPr>
              <a:t>Setting Up Your Infrastructure</a:t>
            </a:r>
          </a:p>
          <a:p>
            <a:pPr lvl="2" eaLnBrk="1" hangingPunct="1">
              <a:defRPr/>
            </a:pPr>
            <a:r>
              <a:rPr lang="en-US" b="1" dirty="0" smtClean="0">
                <a:solidFill>
                  <a:schemeClr val="tx1">
                    <a:lumMod val="65000"/>
                    <a:lumOff val="35000"/>
                  </a:schemeClr>
                </a:solidFill>
              </a:rPr>
              <a:t>System Check Utility</a:t>
            </a:r>
          </a:p>
          <a:p>
            <a:pPr lvl="2" eaLnBrk="1" hangingPunct="1">
              <a:defRPr/>
            </a:pPr>
            <a:r>
              <a:rPr lang="en-US" b="1" dirty="0" smtClean="0">
                <a:solidFill>
                  <a:schemeClr val="tx1">
                    <a:lumMod val="65000"/>
                    <a:lumOff val="35000"/>
                  </a:schemeClr>
                </a:solidFill>
              </a:rPr>
              <a:t>Resources</a:t>
            </a:r>
            <a:endParaRPr lang="en-US" sz="1600" b="1" u="sng" dirty="0" smtClean="0">
              <a:solidFill>
                <a:schemeClr val="tx1">
                  <a:lumMod val="65000"/>
                  <a:lumOff val="35000"/>
                </a:schemeClr>
              </a:solidFill>
            </a:endParaRPr>
          </a:p>
          <a:p>
            <a:pPr lvl="1" eaLnBrk="1" hangingPunct="1">
              <a:defRPr/>
            </a:pPr>
            <a:endParaRPr lang="en-US" sz="1600" b="1" u="sng" dirty="0" smtClean="0">
              <a:solidFill>
                <a:schemeClr val="tx1">
                  <a:lumMod val="65000"/>
                  <a:lumOff val="35000"/>
                </a:schemeClr>
              </a:solidFill>
            </a:endParaRPr>
          </a:p>
          <a:p>
            <a:pPr eaLnBrk="1" hangingPunct="1">
              <a:defRPr/>
            </a:pPr>
            <a:endParaRPr lang="en-US" sz="1600" b="1" u="sng" dirty="0" smtClean="0">
              <a:solidFill>
                <a:schemeClr val="tx1">
                  <a:lumMod val="65000"/>
                  <a:lumOff val="35000"/>
                </a:schemeClr>
              </a:solidFill>
            </a:endParaRPr>
          </a:p>
          <a:p>
            <a:pPr eaLnBrk="1" hangingPunct="1">
              <a:defRPr/>
            </a:pPr>
            <a:endParaRPr lang="en-US" sz="1600" b="1" dirty="0" smtClean="0">
              <a:solidFill>
                <a:schemeClr val="tx1">
                  <a:lumMod val="65000"/>
                  <a:lumOff val="35000"/>
                </a:schemeClr>
              </a:solidFill>
            </a:endParaRPr>
          </a:p>
          <a:p>
            <a:pPr eaLnBrk="1" hangingPunct="1">
              <a:defRPr/>
            </a:pPr>
            <a:endParaRPr lang="en-US" sz="1600" b="1" dirty="0" smtClean="0">
              <a:solidFill>
                <a:schemeClr val="tx1">
                  <a:lumMod val="65000"/>
                  <a:lumOff val="35000"/>
                </a:schemeClr>
              </a:solidFill>
            </a:endParaRPr>
          </a:p>
        </p:txBody>
      </p:sp>
    </p:spTree>
    <p:custDataLst>
      <p:tags r:id="rId1"/>
    </p:custData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a:spLocks noGrp="1"/>
          </p:cNvSpPr>
          <p:nvPr>
            <p:ph idx="1"/>
          </p:nvPr>
        </p:nvSpPr>
        <p:spPr>
          <a:xfrm>
            <a:off x="609600" y="914400"/>
            <a:ext cx="7848600" cy="5029200"/>
          </a:xfrm>
        </p:spPr>
        <p:txBody>
          <a:bodyPr/>
          <a:lstStyle/>
          <a:p>
            <a:pPr marL="0" indent="0">
              <a:buFontTx/>
              <a:buNone/>
              <a:defRPr/>
            </a:pPr>
            <a:r>
              <a:rPr lang="en-US" sz="1600" b="1" dirty="0" smtClean="0">
                <a:solidFill>
                  <a:schemeClr val="tx1">
                    <a:lumMod val="65000"/>
                    <a:lumOff val="35000"/>
                  </a:schemeClr>
                </a:solidFill>
              </a:rPr>
              <a:t>Minimum System Requirements: </a:t>
            </a:r>
            <a:r>
              <a:rPr lang="en-US" sz="1600" dirty="0" smtClean="0">
                <a:solidFill>
                  <a:schemeClr val="tx1">
                    <a:lumMod val="65000"/>
                    <a:lumOff val="35000"/>
                  </a:schemeClr>
                </a:solidFill>
              </a:rPr>
              <a:t>The </a:t>
            </a:r>
            <a:r>
              <a:rPr lang="en-US" sz="1600" i="1" dirty="0" smtClean="0">
                <a:solidFill>
                  <a:schemeClr val="tx1">
                    <a:lumMod val="65000"/>
                    <a:lumOff val="35000"/>
                  </a:schemeClr>
                </a:solidFill>
              </a:rPr>
              <a:t>Minimum System Requirements</a:t>
            </a:r>
            <a:r>
              <a:rPr lang="en-US" sz="1600" dirty="0" smtClean="0">
                <a:solidFill>
                  <a:schemeClr val="tx1">
                    <a:lumMod val="65000"/>
                    <a:lumOff val="35000"/>
                  </a:schemeClr>
                </a:solidFill>
              </a:rPr>
              <a:t> </a:t>
            </a:r>
            <a:r>
              <a:rPr lang="en-US" sz="1600" dirty="0" err="1" smtClean="0">
                <a:solidFill>
                  <a:schemeClr val="tx1">
                    <a:lumMod val="65000"/>
                    <a:lumOff val="35000"/>
                  </a:schemeClr>
                </a:solidFill>
              </a:rPr>
              <a:t>pdf</a:t>
            </a:r>
            <a:r>
              <a:rPr lang="en-US" sz="1600" dirty="0" smtClean="0">
                <a:solidFill>
                  <a:schemeClr val="tx1">
                    <a:lumMod val="65000"/>
                    <a:lumOff val="35000"/>
                  </a:schemeClr>
                </a:solidFill>
              </a:rPr>
              <a:t> have been updated for 2012–2013 and is posted at the following location: </a:t>
            </a:r>
            <a:r>
              <a:rPr lang="en-US" sz="1600" u="sng" dirty="0" smtClean="0">
                <a:solidFill>
                  <a:schemeClr val="tx1">
                    <a:lumMod val="65000"/>
                    <a:lumOff val="35000"/>
                  </a:schemeClr>
                </a:solidFill>
                <a:hlinkClick r:id="rId3"/>
              </a:rPr>
              <a:t>http://www.TexasAssessment.com/reqs</a:t>
            </a:r>
            <a:endParaRPr lang="en-US" sz="1600" dirty="0" smtClean="0">
              <a:solidFill>
                <a:schemeClr val="tx1">
                  <a:lumMod val="65000"/>
                  <a:lumOff val="35000"/>
                </a:schemeClr>
              </a:solidFill>
            </a:endParaRPr>
          </a:p>
          <a:p>
            <a:pPr marL="0" indent="0">
              <a:spcBef>
                <a:spcPts val="1200"/>
              </a:spcBef>
              <a:buFontTx/>
              <a:buNone/>
              <a:defRPr/>
            </a:pPr>
            <a:r>
              <a:rPr lang="en-US" sz="1600" dirty="0" smtClean="0">
                <a:solidFill>
                  <a:schemeClr val="tx1">
                    <a:lumMod val="65000"/>
                    <a:lumOff val="35000"/>
                  </a:schemeClr>
                </a:solidFill>
              </a:rPr>
              <a:t>Updates include:</a:t>
            </a:r>
          </a:p>
          <a:p>
            <a:pPr marL="914400" lvl="1" indent="-182880">
              <a:spcBef>
                <a:spcPts val="600"/>
              </a:spcBef>
              <a:buFont typeface="Wingdings" pitchFamily="2" charset="2"/>
              <a:buChar char="§"/>
              <a:defRPr/>
            </a:pPr>
            <a:r>
              <a:rPr lang="en-US" sz="1600" dirty="0" smtClean="0">
                <a:solidFill>
                  <a:schemeClr val="tx1">
                    <a:lumMod val="65000"/>
                    <a:lumOff val="35000"/>
                  </a:schemeClr>
                </a:solidFill>
              </a:rPr>
              <a:t>Support for Chrome</a:t>
            </a:r>
          </a:p>
          <a:p>
            <a:pPr marL="1314450" lvl="2" indent="-182880">
              <a:spcBef>
                <a:spcPts val="600"/>
              </a:spcBef>
              <a:defRPr/>
            </a:pPr>
            <a:r>
              <a:rPr lang="en-US" dirty="0" smtClean="0">
                <a:solidFill>
                  <a:schemeClr val="tx1">
                    <a:lumMod val="65000"/>
                    <a:lumOff val="35000"/>
                  </a:schemeClr>
                </a:solidFill>
              </a:rPr>
              <a:t>For Mac OS X 10.5, the Chrome browser must be earlier than </a:t>
            </a:r>
            <a:br>
              <a:rPr lang="en-US" dirty="0" smtClean="0">
                <a:solidFill>
                  <a:schemeClr val="tx1">
                    <a:lumMod val="65000"/>
                    <a:lumOff val="35000"/>
                  </a:schemeClr>
                </a:solidFill>
              </a:rPr>
            </a:br>
            <a:r>
              <a:rPr lang="en-US" dirty="0" smtClean="0">
                <a:solidFill>
                  <a:schemeClr val="tx1">
                    <a:lumMod val="65000"/>
                    <a:lumOff val="35000"/>
                  </a:schemeClr>
                </a:solidFill>
              </a:rPr>
              <a:t>Chrome 21.</a:t>
            </a:r>
          </a:p>
          <a:p>
            <a:pPr marL="1314450" lvl="2" indent="-182880">
              <a:spcBef>
                <a:spcPts val="600"/>
              </a:spcBef>
              <a:defRPr/>
            </a:pPr>
            <a:r>
              <a:rPr lang="en-US" dirty="0" smtClean="0">
                <a:solidFill>
                  <a:schemeClr val="tx1">
                    <a:lumMod val="65000"/>
                    <a:lumOff val="35000"/>
                  </a:schemeClr>
                </a:solidFill>
              </a:rPr>
              <a:t>Mac OS X 10.7 and 10.8 users who install the </a:t>
            </a:r>
            <a:r>
              <a:rPr lang="en-US" i="1" dirty="0" smtClean="0">
                <a:solidFill>
                  <a:schemeClr val="tx1">
                    <a:lumMod val="65000"/>
                    <a:lumOff val="35000"/>
                  </a:schemeClr>
                </a:solidFill>
              </a:rPr>
              <a:t>Java for OS X 2012-006 </a:t>
            </a:r>
            <a:r>
              <a:rPr lang="en-US" dirty="0" smtClean="0">
                <a:solidFill>
                  <a:schemeClr val="tx1">
                    <a:lumMod val="65000"/>
                    <a:lumOff val="35000"/>
                  </a:schemeClr>
                </a:solidFill>
              </a:rPr>
              <a:t>update from Apple will not be able to use the Chrome browser because these Mac OS and Java updates are 64 bit and Chrome is still 32 bit.</a:t>
            </a:r>
          </a:p>
        </p:txBody>
      </p:sp>
      <p:sp>
        <p:nvSpPr>
          <p:cNvPr id="13" name="Content Placeholder 2"/>
          <p:cNvSpPr txBox="1">
            <a:spLocks/>
          </p:cNvSpPr>
          <p:nvPr/>
        </p:nvSpPr>
        <p:spPr bwMode="auto">
          <a:xfrm>
            <a:off x="4800600" y="4191000"/>
            <a:ext cx="3657600" cy="838200"/>
          </a:xfrm>
          <a:prstGeom prst="rect">
            <a:avLst/>
          </a:prstGeom>
          <a:noFill/>
          <a:ln w="9525">
            <a:noFill/>
            <a:miter lim="800000"/>
            <a:headEnd/>
            <a:tailEnd/>
          </a:ln>
        </p:spPr>
        <p:txBody>
          <a:bodyPr/>
          <a:lstStyle/>
          <a:p>
            <a:pPr marL="342900" indent="-342900" fontAlgn="base">
              <a:spcBef>
                <a:spcPct val="20000"/>
              </a:spcBef>
              <a:spcAft>
                <a:spcPct val="0"/>
              </a:spcAft>
              <a:buFontTx/>
              <a:buChar char="•"/>
              <a:defRPr/>
            </a:pPr>
            <a:endParaRPr lang="en-US" sz="1600" kern="0" dirty="0">
              <a:solidFill>
                <a:srgbClr val="000000">
                  <a:lumMod val="65000"/>
                  <a:lumOff val="35000"/>
                </a:srgbClr>
              </a:solidFill>
            </a:endParaRPr>
          </a:p>
        </p:txBody>
      </p:sp>
      <p:pic>
        <p:nvPicPr>
          <p:cNvPr id="6156" name="Picture 12"/>
          <p:cNvPicPr>
            <a:picLocks noChangeAspect="1" noChangeArrowheads="1"/>
          </p:cNvPicPr>
          <p:nvPr/>
        </p:nvPicPr>
        <p:blipFill>
          <a:blip r:embed="rId4" cstate="print"/>
          <a:srcRect l="25155" t="30198" r="24534" b="47030"/>
          <a:stretch>
            <a:fillRect/>
          </a:stretch>
        </p:blipFill>
        <p:spPr bwMode="auto">
          <a:xfrm>
            <a:off x="1981200" y="4114800"/>
            <a:ext cx="6172200" cy="1752600"/>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914400"/>
            <a:ext cx="7924800" cy="4864100"/>
          </a:xfrm>
        </p:spPr>
        <p:txBody>
          <a:bodyPr/>
          <a:lstStyle/>
          <a:p>
            <a:pPr marL="0" indent="0" eaLnBrk="1" hangingPunct="1">
              <a:spcBef>
                <a:spcPts val="1200"/>
              </a:spcBef>
              <a:buFontTx/>
              <a:buNone/>
              <a:defRPr/>
            </a:pPr>
            <a:r>
              <a:rPr lang="en-US" sz="1600" b="1" dirty="0" smtClean="0">
                <a:solidFill>
                  <a:schemeClr val="tx1">
                    <a:lumMod val="65000"/>
                    <a:lumOff val="35000"/>
                  </a:schemeClr>
                </a:solidFill>
              </a:rPr>
              <a:t>Proctor Caching: </a:t>
            </a:r>
            <a:r>
              <a:rPr lang="en-US" sz="1600" dirty="0" smtClean="0">
                <a:solidFill>
                  <a:schemeClr val="tx1">
                    <a:lumMod val="65000"/>
                    <a:lumOff val="35000"/>
                  </a:schemeClr>
                </a:solidFill>
              </a:rPr>
              <a:t>Proctor Caching has been upgraded. The update has i</a:t>
            </a:r>
            <a:r>
              <a:rPr lang="en-US" sz="1600" dirty="0" smtClean="0">
                <a:solidFill>
                  <a:schemeClr val="tx1">
                    <a:lumMod val="65000"/>
                    <a:lumOff val="35000"/>
                  </a:schemeClr>
                </a:solidFill>
                <a:ea typeface="+mn-ea"/>
              </a:rPr>
              <a:t>ncreased performance on Windows and Mac operating systems. </a:t>
            </a:r>
            <a:r>
              <a:rPr lang="en-US" sz="1600" dirty="0" smtClean="0">
                <a:solidFill>
                  <a:schemeClr val="tx1">
                    <a:lumMod val="65000"/>
                    <a:lumOff val="35000"/>
                  </a:schemeClr>
                </a:solidFill>
              </a:rPr>
              <a:t>You can still use the previous version of Proctor Caching, but you can’t take advantage of the performance benefits of the new version.</a:t>
            </a:r>
            <a:endParaRPr lang="en-US" sz="1600" dirty="0" smtClean="0">
              <a:solidFill>
                <a:schemeClr val="tx1">
                  <a:lumMod val="65000"/>
                  <a:lumOff val="35000"/>
                </a:schemeClr>
              </a:solidFill>
              <a:ea typeface="+mn-ea"/>
            </a:endParaRPr>
          </a:p>
          <a:p>
            <a:pPr marL="0" indent="0" eaLnBrk="1" hangingPunct="1">
              <a:spcBef>
                <a:spcPts val="1200"/>
              </a:spcBef>
              <a:buFontTx/>
              <a:buNone/>
              <a:defRPr/>
            </a:pPr>
            <a:r>
              <a:rPr lang="en-US" sz="1600" dirty="0" smtClean="0">
                <a:solidFill>
                  <a:schemeClr val="tx1">
                    <a:lumMod val="65000"/>
                    <a:lumOff val="35000"/>
                  </a:schemeClr>
                </a:solidFill>
                <a:ea typeface="+mn-ea"/>
              </a:rPr>
              <a:t>The latest version of Proctor Caching for PC and Mac computers can be found  at </a:t>
            </a:r>
            <a:r>
              <a:rPr lang="en-US" sz="1600" dirty="0" smtClean="0">
                <a:solidFill>
                  <a:schemeClr val="tx1">
                    <a:lumMod val="65000"/>
                    <a:lumOff val="35000"/>
                  </a:schemeClr>
                </a:solidFill>
                <a:ea typeface="+mn-ea"/>
                <a:hlinkClick r:id="rId3"/>
              </a:rPr>
              <a:t>http://www.TexasAssessment.com/downloads</a:t>
            </a:r>
            <a:r>
              <a:rPr lang="en-US" sz="1600" dirty="0" smtClean="0">
                <a:solidFill>
                  <a:schemeClr val="tx1">
                    <a:lumMod val="65000"/>
                    <a:lumOff val="35000"/>
                  </a:schemeClr>
                </a:solidFill>
                <a:ea typeface="+mn-ea"/>
              </a:rPr>
              <a:t> </a:t>
            </a:r>
            <a:r>
              <a:rPr lang="en-US" sz="1600" dirty="0" smtClean="0">
                <a:solidFill>
                  <a:schemeClr val="tx1">
                    <a:lumMod val="65000"/>
                    <a:lumOff val="35000"/>
                  </a:schemeClr>
                </a:solidFill>
                <a:ea typeface="ＭＳ Ｐゴシック" pitchFamily="-1" charset="-128"/>
              </a:rPr>
              <a:t>or from within the Assessment Management System at Support&gt;Resources&gt;Downloads.</a:t>
            </a:r>
            <a:r>
              <a:rPr lang="en-US" sz="1600" dirty="0" smtClean="0">
                <a:solidFill>
                  <a:schemeClr val="tx1">
                    <a:lumMod val="65000"/>
                    <a:lumOff val="35000"/>
                  </a:schemeClr>
                </a:solidFill>
                <a:ea typeface="+mn-ea"/>
              </a:rPr>
              <a:t>  </a:t>
            </a:r>
          </a:p>
          <a:p>
            <a:pPr marL="0" indent="0" eaLnBrk="1" hangingPunct="1">
              <a:spcBef>
                <a:spcPts val="1200"/>
              </a:spcBef>
              <a:buFontTx/>
              <a:buNone/>
              <a:defRPr/>
            </a:pPr>
            <a:r>
              <a:rPr lang="en-US" sz="1600" dirty="0" smtClean="0">
                <a:solidFill>
                  <a:schemeClr val="tx1">
                    <a:lumMod val="65000"/>
                    <a:lumOff val="35000"/>
                  </a:schemeClr>
                </a:solidFill>
                <a:ea typeface="+mn-ea"/>
              </a:rPr>
              <a:t>For information about Proctor Caching and the steps involved in pre-caching test content refer to the </a:t>
            </a:r>
            <a:r>
              <a:rPr lang="en-US" sz="1600" i="1" dirty="0" smtClean="0">
                <a:solidFill>
                  <a:schemeClr val="tx1">
                    <a:lumMod val="65000"/>
                    <a:lumOff val="35000"/>
                  </a:schemeClr>
                </a:solidFill>
                <a:ea typeface="+mn-ea"/>
              </a:rPr>
              <a:t>TestNav 7 Combined Technical Guide</a:t>
            </a:r>
            <a:r>
              <a:rPr lang="en-US" sz="1600" dirty="0" smtClean="0">
                <a:solidFill>
                  <a:schemeClr val="tx1">
                    <a:lumMod val="65000"/>
                    <a:lumOff val="35000"/>
                  </a:schemeClr>
                </a:solidFill>
                <a:ea typeface="+mn-ea"/>
              </a:rPr>
              <a:t> located at </a:t>
            </a:r>
            <a:r>
              <a:rPr lang="en-US" sz="1600" dirty="0" smtClean="0">
                <a:solidFill>
                  <a:schemeClr val="tx1">
                    <a:lumMod val="65000"/>
                    <a:lumOff val="35000"/>
                  </a:schemeClr>
                </a:solidFill>
                <a:ea typeface="+mn-ea"/>
                <a:hlinkClick r:id="rId4"/>
              </a:rPr>
              <a:t>http://www.TexasAssessment.com/techinfo</a:t>
            </a:r>
            <a:r>
              <a:rPr lang="en-US" sz="1600" dirty="0" smtClean="0">
                <a:solidFill>
                  <a:schemeClr val="tx1">
                    <a:lumMod val="65000"/>
                    <a:lumOff val="35000"/>
                  </a:schemeClr>
                </a:solidFill>
                <a:ea typeface="+mn-ea"/>
              </a:rPr>
              <a:t> </a:t>
            </a:r>
            <a:r>
              <a:rPr lang="en-US" sz="1600" dirty="0" smtClean="0">
                <a:solidFill>
                  <a:schemeClr val="tx1">
                    <a:lumMod val="65000"/>
                    <a:lumOff val="35000"/>
                  </a:schemeClr>
                </a:solidFill>
                <a:ea typeface="ＭＳ Ｐゴシック" pitchFamily="-1" charset="-128"/>
              </a:rPr>
              <a:t>or from within the Assessment Management System at Support&gt;Resources&gt;Technology Information.</a:t>
            </a:r>
            <a:endParaRPr lang="en-US" sz="1600" dirty="0">
              <a:solidFill>
                <a:schemeClr val="tx1">
                  <a:lumMod val="65000"/>
                  <a:lumOff val="35000"/>
                </a:schemeClr>
              </a:solidFill>
              <a:ea typeface="+mn-ea"/>
            </a:endParaRP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609600" y="914400"/>
            <a:ext cx="7924800" cy="5029200"/>
          </a:xfrm>
        </p:spPr>
        <p:txBody>
          <a:bodyPr/>
          <a:lstStyle/>
          <a:p>
            <a:pPr marL="0" indent="0">
              <a:spcBef>
                <a:spcPts val="1200"/>
              </a:spcBef>
              <a:buFontTx/>
              <a:buNone/>
              <a:defRPr/>
            </a:pPr>
            <a:r>
              <a:rPr lang="en-US" sz="1600" b="1" dirty="0" smtClean="0">
                <a:solidFill>
                  <a:schemeClr val="tx1">
                    <a:lumMod val="65000"/>
                    <a:lumOff val="35000"/>
                  </a:schemeClr>
                </a:solidFill>
              </a:rPr>
              <a:t>Configure TestNav: </a:t>
            </a:r>
            <a:r>
              <a:rPr lang="en-US" sz="1600" dirty="0" smtClean="0">
                <a:solidFill>
                  <a:schemeClr val="tx1">
                    <a:lumMod val="65000"/>
                    <a:lumOff val="35000"/>
                  </a:schemeClr>
                </a:solidFill>
              </a:rPr>
              <a:t>TestNav configurations in the Assessment Management System were updated to support the updates made to the Proctor Caching software. TestNav configurations are now applied at the test session level instead of at the student level. </a:t>
            </a:r>
          </a:p>
          <a:p>
            <a:pPr marL="0" indent="0">
              <a:spcBef>
                <a:spcPts val="1200"/>
              </a:spcBef>
              <a:buFontTx/>
              <a:buNone/>
              <a:defRPr/>
            </a:pPr>
            <a:r>
              <a:rPr lang="en-US" sz="1600" dirty="0" smtClean="0">
                <a:solidFill>
                  <a:schemeClr val="tx1">
                    <a:lumMod val="65000"/>
                    <a:lumOff val="35000"/>
                  </a:schemeClr>
                </a:solidFill>
              </a:rPr>
              <a:t>Every student in a test session will use the configuration set for that session. If changes are made to the configuration, the session and the students in the session are automatically updated with those changes.</a:t>
            </a:r>
          </a:p>
          <a:p>
            <a:pPr marL="0" indent="0">
              <a:spcBef>
                <a:spcPts val="1200"/>
              </a:spcBef>
              <a:buFontTx/>
              <a:buNone/>
              <a:defRPr/>
            </a:pPr>
            <a:r>
              <a:rPr lang="en-US" sz="1600" i="1" dirty="0" smtClean="0">
                <a:solidFill>
                  <a:schemeClr val="tx1">
                    <a:lumMod val="65000"/>
                    <a:lumOff val="35000"/>
                  </a:schemeClr>
                </a:solidFill>
              </a:rPr>
              <a:t>NOTE: </a:t>
            </a:r>
            <a:r>
              <a:rPr lang="en-US" sz="1600" dirty="0" smtClean="0">
                <a:solidFill>
                  <a:schemeClr val="tx1">
                    <a:lumMod val="65000"/>
                    <a:lumOff val="35000"/>
                  </a:schemeClr>
                </a:solidFill>
              </a:rPr>
              <a:t>If you need one or more students to have settings that are different from those defined in the organization-based configuration, you must place the student or students into a new session and create a custom configuration for that session.</a:t>
            </a:r>
          </a:p>
          <a:p>
            <a:pPr marL="0" indent="0">
              <a:spcBef>
                <a:spcPts val="1200"/>
              </a:spcBef>
              <a:buFontTx/>
              <a:buNone/>
              <a:defRPr/>
            </a:pPr>
            <a:r>
              <a:rPr lang="en-US" sz="1600" dirty="0" smtClean="0">
                <a:solidFill>
                  <a:schemeClr val="tx1">
                    <a:lumMod val="65000"/>
                    <a:lumOff val="35000"/>
                  </a:schemeClr>
                </a:solidFill>
              </a:rPr>
              <a:t>Review the “Configure TestNav” section of the </a:t>
            </a:r>
            <a:r>
              <a:rPr lang="en-US" sz="1600" i="1" dirty="0" smtClean="0">
                <a:solidFill>
                  <a:schemeClr val="tx1">
                    <a:lumMod val="65000"/>
                    <a:lumOff val="35000"/>
                  </a:schemeClr>
                </a:solidFill>
              </a:rPr>
              <a:t>User’s Guide for the Texas Assessment Management System </a:t>
            </a:r>
            <a:r>
              <a:rPr lang="en-US" sz="1600" dirty="0" smtClean="0">
                <a:solidFill>
                  <a:schemeClr val="tx1">
                    <a:lumMod val="65000"/>
                    <a:lumOff val="35000"/>
                  </a:schemeClr>
                </a:solidFill>
              </a:rPr>
              <a:t>at </a:t>
            </a:r>
            <a:r>
              <a:rPr lang="en-US" sz="1600" u="sng" dirty="0" smtClean="0">
                <a:solidFill>
                  <a:schemeClr val="tx1">
                    <a:lumMod val="65000"/>
                    <a:lumOff val="35000"/>
                  </a:schemeClr>
                </a:solidFill>
                <a:hlinkClick r:id="rId3"/>
              </a:rPr>
              <a:t>http://www.TexasAssessment.com/guide</a:t>
            </a:r>
            <a:r>
              <a:rPr lang="en-US" sz="1600" dirty="0" smtClean="0">
                <a:solidFill>
                  <a:schemeClr val="tx1">
                    <a:lumMod val="65000"/>
                    <a:lumOff val="35000"/>
                  </a:schemeClr>
                </a:solidFill>
              </a:rPr>
              <a:t> to ensure your test sessions are configured correctly.</a:t>
            </a:r>
          </a:p>
          <a:p>
            <a:pPr marL="0" indent="0" eaLnBrk="1" hangingPunct="1">
              <a:spcBef>
                <a:spcPts val="1200"/>
              </a:spcBef>
              <a:buFontTx/>
              <a:buNone/>
              <a:defRPr/>
            </a:pPr>
            <a:endParaRPr lang="en-US" sz="1600" dirty="0" smtClean="0">
              <a:solidFill>
                <a:schemeClr val="tx1">
                  <a:lumMod val="65000"/>
                  <a:lumOff val="35000"/>
                </a:schemeClr>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sz="quarter" idx="10"/>
          </p:nvPr>
        </p:nvSpPr>
        <p:spPr>
          <a:xfrm>
            <a:off x="533400" y="838200"/>
            <a:ext cx="8229600" cy="5257800"/>
          </a:xfrm>
        </p:spPr>
        <p:txBody>
          <a:bodyPr>
            <a:normAutofit fontScale="92500" lnSpcReduction="20000"/>
          </a:bodyPr>
          <a:lstStyle/>
          <a:p>
            <a:pPr algn="r">
              <a:buNone/>
            </a:pPr>
            <a:r>
              <a:rPr lang="en-US" sz="2600" b="1" dirty="0" smtClean="0"/>
              <a:t>Policy and Procedure Highlights </a:t>
            </a:r>
          </a:p>
          <a:p>
            <a:pPr>
              <a:buNone/>
            </a:pPr>
            <a:r>
              <a:rPr lang="en-US" sz="2800" b="1" dirty="0" smtClean="0"/>
              <a:t>Four-hour Time Limits </a:t>
            </a:r>
          </a:p>
          <a:p>
            <a:pPr>
              <a:buNone/>
            </a:pPr>
            <a:endParaRPr lang="en-US" sz="1900" b="1" u="sng" dirty="0" smtClean="0"/>
          </a:p>
          <a:p>
            <a:r>
              <a:rPr lang="en-US" sz="2600" b="1" dirty="0" smtClean="0"/>
              <a:t>Breaks Included in the Four-hour Time Limit                                           </a:t>
            </a:r>
            <a:r>
              <a:rPr lang="en-US" sz="2200" b="1" dirty="0" smtClean="0"/>
              <a:t>(not allowed to stop the time clock)</a:t>
            </a:r>
          </a:p>
          <a:p>
            <a:pPr>
              <a:buNone/>
            </a:pPr>
            <a:endParaRPr lang="en-US" sz="1200" b="1" dirty="0" smtClean="0"/>
          </a:p>
          <a:p>
            <a:pPr>
              <a:buNone/>
            </a:pPr>
            <a:r>
              <a:rPr lang="en-US" sz="2600" dirty="0" smtClean="0"/>
              <a:t>	-  water breaks 		- bathroom breaks </a:t>
            </a:r>
          </a:p>
          <a:p>
            <a:pPr>
              <a:buNone/>
            </a:pPr>
            <a:r>
              <a:rPr lang="en-US" sz="2600" dirty="0" smtClean="0"/>
              <a:t>	-  snack breaks 		- short physical or mental breaks </a:t>
            </a:r>
          </a:p>
          <a:p>
            <a:pPr>
              <a:buNone/>
            </a:pPr>
            <a:endParaRPr lang="en-US" sz="2600" dirty="0" smtClean="0"/>
          </a:p>
          <a:p>
            <a:r>
              <a:rPr lang="en-US" sz="2600" b="1" dirty="0" smtClean="0"/>
              <a:t>Breaks NOT Included in the Four-hour Time Limit                              </a:t>
            </a:r>
            <a:r>
              <a:rPr lang="en-US" sz="2200" b="1" dirty="0" smtClean="0"/>
              <a:t>(required to stop and restart the time clock) </a:t>
            </a:r>
          </a:p>
          <a:p>
            <a:pPr>
              <a:buNone/>
            </a:pPr>
            <a:endParaRPr lang="en-US" sz="1300" b="1" dirty="0" smtClean="0"/>
          </a:p>
          <a:p>
            <a:pPr>
              <a:buNone/>
            </a:pPr>
            <a:r>
              <a:rPr lang="en-US" sz="2600" dirty="0" smtClean="0"/>
              <a:t>	-  lunch 			-  emergencies </a:t>
            </a:r>
          </a:p>
          <a:p>
            <a:pPr>
              <a:buNone/>
            </a:pPr>
            <a:r>
              <a:rPr lang="en-US" sz="2600" dirty="0" smtClean="0"/>
              <a:t>	-  movement of students 	-  medical breaks </a:t>
            </a:r>
          </a:p>
          <a:p>
            <a:pPr>
              <a:buNone/>
            </a:pPr>
            <a:endParaRPr lang="en-US" sz="1200" dirty="0" smtClean="0"/>
          </a:p>
          <a:p>
            <a:pPr>
              <a:buNone/>
            </a:pPr>
            <a:r>
              <a:rPr lang="en-US" sz="2800" i="1" dirty="0" smtClean="0"/>
              <a:t>	</a:t>
            </a:r>
            <a:r>
              <a:rPr lang="en-US" sz="2400" i="1" dirty="0" smtClean="0"/>
              <a:t>Remember to record stop and restart times on the seating chart. </a:t>
            </a:r>
            <a:endParaRPr lang="en-US" sz="2400" dirty="0" smtClean="0"/>
          </a:p>
        </p:txBody>
      </p:sp>
      <p:sp>
        <p:nvSpPr>
          <p:cNvPr id="4" name="TextBox 3"/>
          <p:cNvSpPr txBox="1"/>
          <p:nvPr/>
        </p:nvSpPr>
        <p:spPr>
          <a:xfrm>
            <a:off x="2514600" y="152400"/>
            <a:ext cx="4114800" cy="461665"/>
          </a:xfrm>
          <a:prstGeom prst="rect">
            <a:avLst/>
          </a:prstGeom>
          <a:noFill/>
        </p:spPr>
        <p:txBody>
          <a:bodyPr wrap="square" rtlCol="0">
            <a:spAutoFit/>
          </a:bodyPr>
          <a:lstStyle/>
          <a:p>
            <a:pPr algn="r"/>
            <a:r>
              <a:rPr lang="en-US" sz="2400" b="1" dirty="0" smtClean="0">
                <a:solidFill>
                  <a:prstClr val="black"/>
                </a:solidFill>
              </a:rPr>
              <a:t>Security</a:t>
            </a:r>
            <a:r>
              <a:rPr lang="en-US" sz="2400" dirty="0" smtClean="0">
                <a:solidFill>
                  <a:prstClr val="black"/>
                </a:solidFill>
              </a:rPr>
              <a:t> </a:t>
            </a:r>
            <a:r>
              <a:rPr lang="en-US" sz="2400" b="1" dirty="0" smtClean="0">
                <a:solidFill>
                  <a:prstClr val="black"/>
                </a:solidFill>
              </a:rPr>
              <a:t>Supplement</a:t>
            </a:r>
            <a:r>
              <a:rPr lang="en-US" sz="2400" dirty="0" smtClean="0">
                <a:solidFill>
                  <a:prstClr val="black"/>
                </a:solidFill>
              </a:rPr>
              <a:t> </a:t>
            </a:r>
            <a:endParaRPr lang="en-US" sz="2400" dirty="0">
              <a:solidFill>
                <a:prstClr val="black"/>
              </a:solidFill>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881063"/>
            <a:ext cx="7924800" cy="5138737"/>
          </a:xfrm>
        </p:spPr>
        <p:txBody>
          <a:bodyPr/>
          <a:lstStyle/>
          <a:p>
            <a:pPr marL="0" indent="0" eaLnBrk="1" hangingPunct="1">
              <a:buFontTx/>
              <a:buNone/>
              <a:defRPr/>
            </a:pPr>
            <a:r>
              <a:rPr lang="en-US" sz="1600" b="1" dirty="0" smtClean="0">
                <a:solidFill>
                  <a:schemeClr val="tx1">
                    <a:lumMod val="65000"/>
                    <a:lumOff val="35000"/>
                  </a:schemeClr>
                </a:solidFill>
              </a:rPr>
              <a:t>Configure TestNav: </a:t>
            </a:r>
            <a:r>
              <a:rPr lang="en-US" sz="1600" dirty="0" smtClean="0">
                <a:solidFill>
                  <a:schemeClr val="tx1">
                    <a:lumMod val="65000"/>
                    <a:lumOff val="35000"/>
                  </a:schemeClr>
                </a:solidFill>
                <a:ea typeface="+mn-ea"/>
              </a:rPr>
              <a:t>The district coordinator can view and edit the TestNav settings for the session from the test Session Details screen.</a:t>
            </a:r>
          </a:p>
          <a:p>
            <a:pPr marL="0" indent="0" eaLnBrk="1" hangingPunct="1">
              <a:buFontTx/>
              <a:buNone/>
              <a:defRPr/>
            </a:pPr>
            <a:endParaRPr lang="en-US" sz="1600" dirty="0" smtClean="0">
              <a:solidFill>
                <a:schemeClr val="tx1">
                  <a:lumMod val="65000"/>
                  <a:lumOff val="35000"/>
                </a:schemeClr>
              </a:solidFill>
              <a:ea typeface="+mn-ea"/>
            </a:endParaRPr>
          </a:p>
          <a:p>
            <a:pPr marL="0" indent="0" eaLnBrk="1" hangingPunct="1">
              <a:buFontTx/>
              <a:buNone/>
              <a:defRPr/>
            </a:pPr>
            <a:endParaRPr lang="en-US" sz="1600" dirty="0" smtClean="0">
              <a:solidFill>
                <a:schemeClr val="tx1">
                  <a:lumMod val="65000"/>
                  <a:lumOff val="35000"/>
                </a:schemeClr>
              </a:solidFill>
              <a:ea typeface="+mn-ea"/>
            </a:endParaRPr>
          </a:p>
          <a:p>
            <a:pPr marL="0" indent="0" eaLnBrk="1" hangingPunct="1">
              <a:buFontTx/>
              <a:buNone/>
              <a:defRPr/>
            </a:pPr>
            <a:endParaRPr lang="en-US" sz="1600" dirty="0" smtClean="0">
              <a:solidFill>
                <a:schemeClr val="tx1">
                  <a:lumMod val="65000"/>
                  <a:lumOff val="35000"/>
                </a:schemeClr>
              </a:solidFill>
              <a:ea typeface="+mn-ea"/>
            </a:endParaRPr>
          </a:p>
          <a:p>
            <a:pPr marL="0" indent="0" eaLnBrk="1" hangingPunct="1">
              <a:buFontTx/>
              <a:buNone/>
              <a:defRPr/>
            </a:pPr>
            <a:endParaRPr lang="en-US" sz="1600" dirty="0" smtClean="0">
              <a:solidFill>
                <a:schemeClr val="tx1">
                  <a:lumMod val="65000"/>
                  <a:lumOff val="35000"/>
                </a:schemeClr>
              </a:solidFill>
              <a:ea typeface="+mn-ea"/>
            </a:endParaRPr>
          </a:p>
          <a:p>
            <a:pPr marL="0" indent="0" eaLnBrk="1" hangingPunct="1">
              <a:buFontTx/>
              <a:buNone/>
              <a:defRPr/>
            </a:pPr>
            <a:endParaRPr lang="en-US" sz="1600" dirty="0" smtClean="0">
              <a:solidFill>
                <a:schemeClr val="tx1">
                  <a:lumMod val="65000"/>
                  <a:lumOff val="35000"/>
                </a:schemeClr>
              </a:solidFill>
              <a:ea typeface="+mn-ea"/>
            </a:endParaRPr>
          </a:p>
          <a:p>
            <a:pPr marL="0" indent="0" eaLnBrk="1" hangingPunct="1">
              <a:buFontTx/>
              <a:buNone/>
              <a:defRPr/>
            </a:pPr>
            <a:endParaRPr lang="en-US" sz="1600" dirty="0" smtClean="0">
              <a:solidFill>
                <a:schemeClr val="tx1">
                  <a:lumMod val="65000"/>
                  <a:lumOff val="35000"/>
                </a:schemeClr>
              </a:solidFill>
              <a:ea typeface="+mn-ea"/>
            </a:endParaRPr>
          </a:p>
          <a:p>
            <a:pPr marL="0" indent="0" eaLnBrk="1" hangingPunct="1">
              <a:buFontTx/>
              <a:buNone/>
              <a:defRPr/>
            </a:pPr>
            <a:endParaRPr lang="en-US" sz="1600" dirty="0" smtClean="0">
              <a:solidFill>
                <a:schemeClr val="tx1">
                  <a:lumMod val="65000"/>
                  <a:lumOff val="35000"/>
                </a:schemeClr>
              </a:solidFill>
              <a:ea typeface="+mn-ea"/>
            </a:endParaRPr>
          </a:p>
          <a:p>
            <a:pPr marL="0" indent="0" eaLnBrk="1" hangingPunct="1">
              <a:buFontTx/>
              <a:buNone/>
              <a:defRPr/>
            </a:pPr>
            <a:endParaRPr lang="en-US" sz="1600" dirty="0" smtClean="0">
              <a:solidFill>
                <a:schemeClr val="tx1">
                  <a:lumMod val="65000"/>
                  <a:lumOff val="35000"/>
                </a:schemeClr>
              </a:solidFill>
              <a:ea typeface="+mn-ea"/>
            </a:endParaRPr>
          </a:p>
          <a:p>
            <a:pPr marL="0" indent="0" eaLnBrk="1" hangingPunct="1">
              <a:buFontTx/>
              <a:buNone/>
              <a:defRPr/>
            </a:pPr>
            <a:endParaRPr lang="en-US" sz="1600" dirty="0" smtClean="0">
              <a:solidFill>
                <a:schemeClr val="tx1">
                  <a:lumMod val="65000"/>
                  <a:lumOff val="35000"/>
                </a:schemeClr>
              </a:solidFill>
              <a:ea typeface="+mn-ea"/>
            </a:endParaRPr>
          </a:p>
          <a:p>
            <a:pPr marL="0" indent="0" eaLnBrk="1" hangingPunct="1">
              <a:buFontTx/>
              <a:buNone/>
              <a:defRPr/>
            </a:pPr>
            <a:r>
              <a:rPr lang="en-US" sz="1600" dirty="0" smtClean="0">
                <a:solidFill>
                  <a:schemeClr val="tx1">
                    <a:lumMod val="65000"/>
                    <a:lumOff val="35000"/>
                  </a:schemeClr>
                </a:solidFill>
                <a:ea typeface="+mn-ea"/>
              </a:rPr>
              <a:t>Additionally they can edit, make default and delete the TestNav Settings from the Configure Details screen in Configure TestNav.</a:t>
            </a:r>
            <a:endParaRPr lang="en-US" b="1" i="1" dirty="0" smtClean="0">
              <a:solidFill>
                <a:schemeClr val="tx1">
                  <a:lumMod val="65000"/>
                  <a:lumOff val="35000"/>
                </a:schemeClr>
              </a:solidFill>
              <a:ea typeface="+mn-ea"/>
            </a:endParaRPr>
          </a:p>
          <a:p>
            <a:pPr marL="1200150" lvl="2" indent="-342900" eaLnBrk="1" hangingPunct="1">
              <a:buFont typeface="+mj-lt"/>
              <a:buAutoNum type="arabicPeriod"/>
              <a:defRPr/>
            </a:pPr>
            <a:endParaRPr lang="en-US" b="1" i="1" dirty="0" smtClean="0">
              <a:solidFill>
                <a:schemeClr val="tx1">
                  <a:lumMod val="65000"/>
                  <a:lumOff val="35000"/>
                </a:schemeClr>
              </a:solidFill>
              <a:ea typeface="+mn-ea"/>
            </a:endParaRPr>
          </a:p>
          <a:p>
            <a:pPr marL="1200150" lvl="2" indent="-342900" eaLnBrk="1" hangingPunct="1">
              <a:buFont typeface="+mj-lt"/>
              <a:buAutoNum type="arabicPeriod"/>
              <a:defRPr/>
            </a:pPr>
            <a:endParaRPr lang="en-US" b="1" i="1" dirty="0" smtClean="0">
              <a:solidFill>
                <a:schemeClr val="tx1">
                  <a:lumMod val="65000"/>
                  <a:lumOff val="35000"/>
                </a:schemeClr>
              </a:solidFill>
              <a:ea typeface="+mn-ea"/>
            </a:endParaRPr>
          </a:p>
          <a:p>
            <a:pPr marL="1200150" lvl="2" indent="-342900" eaLnBrk="1" hangingPunct="1">
              <a:buFont typeface="+mj-lt"/>
              <a:buAutoNum type="arabicPeriod"/>
              <a:defRPr/>
            </a:pPr>
            <a:endParaRPr lang="en-US" b="1" i="1" dirty="0" smtClean="0">
              <a:solidFill>
                <a:schemeClr val="tx1">
                  <a:lumMod val="65000"/>
                  <a:lumOff val="35000"/>
                </a:schemeClr>
              </a:solidFill>
              <a:ea typeface="+mn-ea"/>
            </a:endParaRPr>
          </a:p>
          <a:p>
            <a:pPr marL="1200150" lvl="2" indent="-342900" eaLnBrk="1" hangingPunct="1">
              <a:buFont typeface="+mj-lt"/>
              <a:buAutoNum type="arabicPeriod"/>
              <a:defRPr/>
            </a:pPr>
            <a:endParaRPr lang="en-US" b="1" i="1" dirty="0" smtClean="0">
              <a:solidFill>
                <a:schemeClr val="tx1">
                  <a:lumMod val="65000"/>
                  <a:lumOff val="35000"/>
                </a:schemeClr>
              </a:solidFill>
              <a:ea typeface="+mn-ea"/>
            </a:endParaRPr>
          </a:p>
          <a:p>
            <a:pPr marL="1200150" lvl="2" indent="-342900" eaLnBrk="1" hangingPunct="1">
              <a:buFont typeface="+mj-lt"/>
              <a:buAutoNum type="arabicPeriod"/>
              <a:defRPr/>
            </a:pPr>
            <a:endParaRPr lang="en-US" b="1" i="1" dirty="0" smtClean="0">
              <a:solidFill>
                <a:schemeClr val="tx1">
                  <a:lumMod val="65000"/>
                  <a:lumOff val="35000"/>
                </a:schemeClr>
              </a:solidFill>
              <a:ea typeface="+mn-ea"/>
            </a:endParaRPr>
          </a:p>
          <a:p>
            <a:pPr lvl="1" eaLnBrk="1" hangingPunct="1">
              <a:buFont typeface="+mj-lt"/>
              <a:buAutoNum type="arabicPeriod"/>
              <a:defRPr/>
            </a:pPr>
            <a:endParaRPr lang="en-US" dirty="0">
              <a:solidFill>
                <a:schemeClr val="tx1">
                  <a:lumMod val="65000"/>
                  <a:lumOff val="35000"/>
                </a:schemeClr>
              </a:solidFill>
              <a:ea typeface="+mn-ea"/>
            </a:endParaRPr>
          </a:p>
        </p:txBody>
      </p:sp>
      <p:pic>
        <p:nvPicPr>
          <p:cNvPr id="19460" name="Picture 2"/>
          <p:cNvPicPr>
            <a:picLocks noChangeAspect="1" noChangeArrowheads="1"/>
          </p:cNvPicPr>
          <p:nvPr/>
        </p:nvPicPr>
        <p:blipFill>
          <a:blip r:embed="rId3" cstate="print"/>
          <a:srcRect b="13115"/>
          <a:stretch>
            <a:fillRect/>
          </a:stretch>
        </p:blipFill>
        <p:spPr bwMode="auto">
          <a:xfrm>
            <a:off x="1071047" y="1600200"/>
            <a:ext cx="7001906" cy="2336800"/>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sp>
        <p:nvSpPr>
          <p:cNvPr id="5" name="Rounded Rectangle 4"/>
          <p:cNvSpPr/>
          <p:nvPr/>
        </p:nvSpPr>
        <p:spPr bwMode="auto">
          <a:xfrm>
            <a:off x="5410200" y="2590800"/>
            <a:ext cx="2438400" cy="22860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endParaRPr>
          </a:p>
        </p:txBody>
      </p:sp>
      <p:pic>
        <p:nvPicPr>
          <p:cNvPr id="19461" name="Picture 5"/>
          <p:cNvPicPr>
            <a:picLocks noChangeAspect="1" noChangeArrowheads="1"/>
          </p:cNvPicPr>
          <p:nvPr/>
        </p:nvPicPr>
        <p:blipFill>
          <a:blip r:embed="rId4" cstate="print"/>
          <a:srcRect l="26250" t="35000" r="10625" b="49000"/>
          <a:stretch>
            <a:fillRect/>
          </a:stretch>
        </p:blipFill>
        <p:spPr bwMode="auto">
          <a:xfrm>
            <a:off x="685800" y="4648200"/>
            <a:ext cx="7696200" cy="12192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7" name="Rounded Rectangle 6"/>
          <p:cNvSpPr/>
          <p:nvPr/>
        </p:nvSpPr>
        <p:spPr bwMode="auto">
          <a:xfrm>
            <a:off x="685800" y="4648200"/>
            <a:ext cx="2743200" cy="38100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endParaRP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Content Placeholder 2"/>
          <p:cNvSpPr>
            <a:spLocks noGrp="1"/>
          </p:cNvSpPr>
          <p:nvPr>
            <p:ph idx="1"/>
          </p:nvPr>
        </p:nvSpPr>
        <p:spPr>
          <a:xfrm>
            <a:off x="609599" y="914400"/>
            <a:ext cx="7924801" cy="5105400"/>
          </a:xfrm>
        </p:spPr>
        <p:txBody>
          <a:bodyPr/>
          <a:lstStyle/>
          <a:p>
            <a:pPr marL="0" indent="0" eaLnBrk="1" hangingPunct="1">
              <a:buFontTx/>
              <a:buNone/>
              <a:defRPr/>
            </a:pPr>
            <a:r>
              <a:rPr lang="en-US" sz="1600" b="1" dirty="0" smtClean="0">
                <a:solidFill>
                  <a:schemeClr val="tx1">
                    <a:lumMod val="65000"/>
                    <a:lumOff val="35000"/>
                  </a:schemeClr>
                </a:solidFill>
              </a:rPr>
              <a:t>System Infrastructure: Hardware, Operating System, and Web Browser Recommendations - </a:t>
            </a:r>
            <a:r>
              <a:rPr lang="en-US" sz="1600" dirty="0" smtClean="0">
                <a:solidFill>
                  <a:schemeClr val="tx1">
                    <a:lumMod val="65000"/>
                    <a:lumOff val="35000"/>
                  </a:schemeClr>
                </a:solidFill>
                <a:ea typeface="+mn-ea"/>
              </a:rPr>
              <a:t>The following programs are required for online testing:</a:t>
            </a:r>
          </a:p>
          <a:p>
            <a:pPr marL="0" indent="0" eaLnBrk="1" hangingPunct="1">
              <a:buFontTx/>
              <a:buNone/>
              <a:defRPr/>
            </a:pPr>
            <a:endParaRPr lang="en-US" sz="1600" dirty="0" smtClean="0">
              <a:solidFill>
                <a:schemeClr val="tx1">
                  <a:lumMod val="65000"/>
                  <a:lumOff val="35000"/>
                </a:schemeClr>
              </a:solidFill>
              <a:ea typeface="+mn-ea"/>
            </a:endParaRPr>
          </a:p>
          <a:p>
            <a:pPr eaLnBrk="1" hangingPunct="1">
              <a:defRPr/>
            </a:pPr>
            <a:r>
              <a:rPr lang="en-US" sz="1600" b="1" dirty="0" smtClean="0">
                <a:solidFill>
                  <a:schemeClr val="tx1">
                    <a:lumMod val="65000"/>
                    <a:lumOff val="35000"/>
                  </a:schemeClr>
                </a:solidFill>
                <a:ea typeface="+mn-ea"/>
              </a:rPr>
              <a:t>Adobe Flash Player 10.0 </a:t>
            </a:r>
            <a:r>
              <a:rPr lang="en-US" sz="1600" dirty="0" smtClean="0">
                <a:solidFill>
                  <a:schemeClr val="tx1">
                    <a:lumMod val="65000"/>
                    <a:lumOff val="35000"/>
                  </a:schemeClr>
                </a:solidFill>
                <a:ea typeface="+mn-ea"/>
              </a:rPr>
              <a:t>or higher must be installed on administrative computers in order to view the TestNav 7 tutorial via a browser (http://get.adobe.com/flashplayer). </a:t>
            </a:r>
          </a:p>
          <a:p>
            <a:pPr eaLnBrk="1" hangingPunct="1">
              <a:defRPr/>
            </a:pPr>
            <a:endParaRPr lang="en-US" sz="1600" dirty="0" smtClean="0">
              <a:solidFill>
                <a:schemeClr val="tx1">
                  <a:lumMod val="65000"/>
                  <a:lumOff val="35000"/>
                </a:schemeClr>
              </a:solidFill>
              <a:ea typeface="+mn-ea"/>
            </a:endParaRPr>
          </a:p>
          <a:p>
            <a:pPr eaLnBrk="1" hangingPunct="1">
              <a:defRPr/>
            </a:pPr>
            <a:r>
              <a:rPr lang="en-US" sz="1600" b="1" dirty="0" smtClean="0">
                <a:solidFill>
                  <a:schemeClr val="tx1">
                    <a:lumMod val="65000"/>
                    <a:lumOff val="35000"/>
                  </a:schemeClr>
                </a:solidFill>
                <a:ea typeface="+mn-ea"/>
              </a:rPr>
              <a:t>Java 1.5 </a:t>
            </a:r>
            <a:r>
              <a:rPr lang="en-US" sz="1600" dirty="0" smtClean="0">
                <a:solidFill>
                  <a:schemeClr val="tx1">
                    <a:lumMod val="65000"/>
                    <a:lumOff val="35000"/>
                  </a:schemeClr>
                </a:solidFill>
                <a:ea typeface="+mn-ea"/>
              </a:rPr>
              <a:t>or higher must be installed in order to use browser-based TestNav 7. </a:t>
            </a:r>
          </a:p>
          <a:p>
            <a:pPr marL="0" indent="0" eaLnBrk="1" hangingPunct="1">
              <a:buFontTx/>
              <a:buNone/>
              <a:defRPr/>
            </a:pPr>
            <a:r>
              <a:rPr lang="en-US" sz="1600" i="1" dirty="0" smtClean="0">
                <a:solidFill>
                  <a:schemeClr val="tx1">
                    <a:lumMod val="65000"/>
                    <a:lumOff val="35000"/>
                  </a:schemeClr>
                </a:solidFill>
                <a:ea typeface="+mn-ea"/>
              </a:rPr>
              <a:t> </a:t>
            </a:r>
          </a:p>
          <a:p>
            <a:pPr marL="0" indent="0" eaLnBrk="1" hangingPunct="1">
              <a:buFontTx/>
              <a:buNone/>
              <a:defRPr/>
            </a:pPr>
            <a:r>
              <a:rPr lang="en-US" sz="1600" dirty="0" smtClean="0">
                <a:solidFill>
                  <a:schemeClr val="tx1">
                    <a:lumMod val="65000"/>
                    <a:lumOff val="35000"/>
                  </a:schemeClr>
                </a:solidFill>
                <a:ea typeface="+mn-ea"/>
              </a:rPr>
              <a:t>The minimum and recommended technical requirements for all computers accessing the Assessment Management System and TestNav 7 are available as a separate document at </a:t>
            </a:r>
            <a:r>
              <a:rPr lang="en-US" sz="1600" dirty="0" smtClean="0">
                <a:solidFill>
                  <a:schemeClr val="tx1">
                    <a:lumMod val="65000"/>
                    <a:lumOff val="35000"/>
                  </a:schemeClr>
                </a:solidFill>
                <a:ea typeface="+mn-ea"/>
                <a:hlinkClick r:id="rId3"/>
              </a:rPr>
              <a:t>http://www.TexasAssessment.com/reqs</a:t>
            </a:r>
            <a:r>
              <a:rPr lang="en-US" sz="1600" dirty="0" smtClean="0">
                <a:solidFill>
                  <a:schemeClr val="tx1">
                    <a:lumMod val="65000"/>
                    <a:lumOff val="35000"/>
                  </a:schemeClr>
                </a:solidFill>
                <a:ea typeface="+mn-ea"/>
              </a:rPr>
              <a:t> or from within the Assessment Management System at Support &gt;Resources &gt;Technology Information.</a:t>
            </a:r>
          </a:p>
          <a:p>
            <a:pPr marL="0" indent="0" eaLnBrk="1" hangingPunct="1">
              <a:buFontTx/>
              <a:buNone/>
              <a:defRPr/>
            </a:pPr>
            <a:endParaRPr lang="en-US" sz="1600" dirty="0" smtClean="0">
              <a:solidFill>
                <a:schemeClr val="tx1">
                  <a:lumMod val="65000"/>
                  <a:lumOff val="35000"/>
                </a:schemeClr>
              </a:solidFill>
              <a:ea typeface="+mn-ea"/>
            </a:endParaRP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8" name="Rectangle 3"/>
          <p:cNvSpPr>
            <a:spLocks noChangeArrowheads="1"/>
          </p:cNvSpPr>
          <p:nvPr/>
        </p:nvSpPr>
        <p:spPr bwMode="auto">
          <a:xfrm>
            <a:off x="609600" y="914400"/>
            <a:ext cx="7924800" cy="4487863"/>
          </a:xfrm>
          <a:prstGeom prst="rect">
            <a:avLst/>
          </a:prstGeom>
          <a:noFill/>
          <a:ln w="9525">
            <a:noFill/>
            <a:miter lim="800000"/>
            <a:headEnd/>
            <a:tailEnd/>
          </a:ln>
        </p:spPr>
        <p:txBody>
          <a:bodyPr/>
          <a:lstStyle/>
          <a:p>
            <a:pPr eaLnBrk="0" fontAlgn="base" hangingPunct="0">
              <a:spcBef>
                <a:spcPct val="20000"/>
              </a:spcBef>
              <a:spcAft>
                <a:spcPct val="0"/>
              </a:spcAft>
              <a:defRPr/>
            </a:pPr>
            <a:r>
              <a:rPr lang="en-US" sz="1600" b="1" dirty="0">
                <a:solidFill>
                  <a:srgbClr val="000000">
                    <a:lumMod val="65000"/>
                    <a:lumOff val="35000"/>
                  </a:srgbClr>
                </a:solidFill>
                <a:cs typeface="Arial" charset="0"/>
              </a:rPr>
              <a:t>System Infrastructure: </a:t>
            </a:r>
            <a:r>
              <a:rPr lang="en-US" sz="1600" b="1" dirty="0" smtClean="0">
                <a:solidFill>
                  <a:srgbClr val="000000">
                    <a:lumMod val="65000"/>
                    <a:lumOff val="35000"/>
                  </a:srgbClr>
                </a:solidFill>
              </a:rPr>
              <a:t>The </a:t>
            </a:r>
            <a:r>
              <a:rPr lang="en-US" sz="1600" b="1" dirty="0">
                <a:solidFill>
                  <a:srgbClr val="000000">
                    <a:lumMod val="65000"/>
                    <a:lumOff val="35000"/>
                  </a:srgbClr>
                </a:solidFill>
              </a:rPr>
              <a:t>online System Check utility </a:t>
            </a:r>
            <a:r>
              <a:rPr lang="en-US" sz="1600" dirty="0">
                <a:solidFill>
                  <a:srgbClr val="000000">
                    <a:lumMod val="65000"/>
                    <a:lumOff val="35000"/>
                  </a:srgbClr>
                </a:solidFill>
              </a:rPr>
              <a:t>for TestNav 7 is designed to help technology personnel identify whether the infrastructure is ready for online testing prior to scheduled testing dates. Network infrastructure readiness is a key component in assessing and planning for online testing</a:t>
            </a:r>
            <a:r>
              <a:rPr lang="en-US" sz="1600" dirty="0" smtClean="0">
                <a:solidFill>
                  <a:srgbClr val="000000">
                    <a:lumMod val="65000"/>
                    <a:lumOff val="35000"/>
                  </a:srgbClr>
                </a:solidFill>
              </a:rPr>
              <a:t>.</a:t>
            </a:r>
          </a:p>
          <a:p>
            <a:pPr eaLnBrk="0" fontAlgn="base" hangingPunct="0">
              <a:spcBef>
                <a:spcPct val="20000"/>
              </a:spcBef>
              <a:spcAft>
                <a:spcPct val="0"/>
              </a:spcAft>
              <a:defRPr/>
            </a:pPr>
            <a:r>
              <a:rPr lang="en-US" sz="1600" dirty="0">
                <a:solidFill>
                  <a:srgbClr val="000000">
                    <a:lumMod val="65000"/>
                    <a:lumOff val="35000"/>
                  </a:srgbClr>
                </a:solidFill>
                <a:cs typeface="Arial" charset="0"/>
                <a:hlinkClick r:id="rId3"/>
              </a:rPr>
              <a:t>http://</a:t>
            </a:r>
            <a:r>
              <a:rPr lang="en-US" sz="1600" dirty="0" smtClean="0">
                <a:solidFill>
                  <a:srgbClr val="000000">
                    <a:lumMod val="65000"/>
                    <a:lumOff val="35000"/>
                  </a:srgbClr>
                </a:solidFill>
                <a:cs typeface="Arial" charset="0"/>
                <a:hlinkClick r:id="rId3"/>
              </a:rPr>
              <a:t>www.TexasAssessment.com/SystemCheck</a:t>
            </a:r>
            <a:endParaRPr lang="en-US" sz="1600" b="1" dirty="0">
              <a:solidFill>
                <a:srgbClr val="000000">
                  <a:lumMod val="65000"/>
                  <a:lumOff val="35000"/>
                </a:srgbClr>
              </a:solidFill>
            </a:endParaRPr>
          </a:p>
          <a:p>
            <a:pPr eaLnBrk="0" fontAlgn="base" hangingPunct="0">
              <a:spcBef>
                <a:spcPts val="1200"/>
              </a:spcBef>
              <a:spcAft>
                <a:spcPct val="0"/>
              </a:spcAft>
              <a:defRPr/>
            </a:pPr>
            <a:r>
              <a:rPr lang="en-US" sz="1600" dirty="0">
                <a:solidFill>
                  <a:srgbClr val="000000">
                    <a:lumMod val="65000"/>
                    <a:lumOff val="35000"/>
                  </a:srgbClr>
                </a:solidFill>
                <a:cs typeface="Arial" charset="0"/>
              </a:rPr>
              <a:t>The </a:t>
            </a:r>
            <a:r>
              <a:rPr lang="en-US" sz="1600" i="1" dirty="0">
                <a:solidFill>
                  <a:srgbClr val="000000">
                    <a:lumMod val="65000"/>
                    <a:lumOff val="35000"/>
                  </a:srgbClr>
                </a:solidFill>
                <a:cs typeface="Arial" charset="0"/>
              </a:rPr>
              <a:t>TestNav</a:t>
            </a:r>
            <a:r>
              <a:rPr lang="en-US" sz="1600" dirty="0">
                <a:solidFill>
                  <a:srgbClr val="000000">
                    <a:lumMod val="65000"/>
                    <a:lumOff val="35000"/>
                  </a:srgbClr>
                </a:solidFill>
                <a:cs typeface="Arial" charset="0"/>
              </a:rPr>
              <a:t> tab checks to </a:t>
            </a:r>
            <a:r>
              <a:rPr lang="en-US" sz="1600" dirty="0" smtClean="0">
                <a:solidFill>
                  <a:srgbClr val="000000">
                    <a:lumMod val="65000"/>
                    <a:lumOff val="35000"/>
                  </a:srgbClr>
                </a:solidFill>
                <a:cs typeface="Arial" charset="0"/>
              </a:rPr>
              <a:t/>
            </a:r>
            <a:br>
              <a:rPr lang="en-US" sz="1600" dirty="0" smtClean="0">
                <a:solidFill>
                  <a:srgbClr val="000000">
                    <a:lumMod val="65000"/>
                    <a:lumOff val="35000"/>
                  </a:srgbClr>
                </a:solidFill>
                <a:cs typeface="Arial" charset="0"/>
              </a:rPr>
            </a:br>
            <a:r>
              <a:rPr lang="en-US" sz="1600" dirty="0" smtClean="0">
                <a:solidFill>
                  <a:srgbClr val="000000">
                    <a:lumMod val="65000"/>
                    <a:lumOff val="35000"/>
                  </a:srgbClr>
                </a:solidFill>
                <a:cs typeface="Arial" charset="0"/>
              </a:rPr>
              <a:t>make </a:t>
            </a:r>
            <a:r>
              <a:rPr lang="en-US" sz="1600" dirty="0">
                <a:solidFill>
                  <a:srgbClr val="000000">
                    <a:lumMod val="65000"/>
                    <a:lumOff val="35000"/>
                  </a:srgbClr>
                </a:solidFill>
                <a:cs typeface="Arial" charset="0"/>
              </a:rPr>
              <a:t>sure the computer </a:t>
            </a:r>
            <a:r>
              <a:rPr lang="en-US" sz="1600" dirty="0" smtClean="0">
                <a:solidFill>
                  <a:srgbClr val="000000">
                    <a:lumMod val="65000"/>
                    <a:lumOff val="35000"/>
                  </a:srgbClr>
                </a:solidFill>
                <a:cs typeface="Arial" charset="0"/>
              </a:rPr>
              <a:t/>
            </a:r>
            <a:br>
              <a:rPr lang="en-US" sz="1600" dirty="0" smtClean="0">
                <a:solidFill>
                  <a:srgbClr val="000000">
                    <a:lumMod val="65000"/>
                    <a:lumOff val="35000"/>
                  </a:srgbClr>
                </a:solidFill>
                <a:cs typeface="Arial" charset="0"/>
              </a:rPr>
            </a:br>
            <a:r>
              <a:rPr lang="en-US" sz="1600" dirty="0" smtClean="0">
                <a:solidFill>
                  <a:srgbClr val="000000">
                    <a:lumMod val="65000"/>
                    <a:lumOff val="35000"/>
                  </a:srgbClr>
                </a:solidFill>
                <a:cs typeface="Arial" charset="0"/>
              </a:rPr>
              <a:t>meets </a:t>
            </a:r>
            <a:r>
              <a:rPr lang="en-US" sz="1600" dirty="0">
                <a:solidFill>
                  <a:srgbClr val="000000">
                    <a:lumMod val="65000"/>
                    <a:lumOff val="35000"/>
                  </a:srgbClr>
                </a:solidFill>
                <a:cs typeface="Arial" charset="0"/>
              </a:rPr>
              <a:t>the minimum software </a:t>
            </a:r>
            <a:r>
              <a:rPr lang="en-US" sz="1600" dirty="0" smtClean="0">
                <a:solidFill>
                  <a:srgbClr val="000000">
                    <a:lumMod val="65000"/>
                    <a:lumOff val="35000"/>
                  </a:srgbClr>
                </a:solidFill>
                <a:cs typeface="Arial" charset="0"/>
              </a:rPr>
              <a:t/>
            </a:r>
            <a:br>
              <a:rPr lang="en-US" sz="1600" dirty="0" smtClean="0">
                <a:solidFill>
                  <a:srgbClr val="000000">
                    <a:lumMod val="65000"/>
                    <a:lumOff val="35000"/>
                  </a:srgbClr>
                </a:solidFill>
                <a:cs typeface="Arial" charset="0"/>
              </a:rPr>
            </a:br>
            <a:r>
              <a:rPr lang="en-US" sz="1600" dirty="0" smtClean="0">
                <a:solidFill>
                  <a:srgbClr val="000000">
                    <a:lumMod val="65000"/>
                    <a:lumOff val="35000"/>
                  </a:srgbClr>
                </a:solidFill>
                <a:cs typeface="Arial" charset="0"/>
              </a:rPr>
              <a:t>requirements </a:t>
            </a:r>
            <a:r>
              <a:rPr lang="en-US" sz="1600" dirty="0">
                <a:solidFill>
                  <a:srgbClr val="000000">
                    <a:lumMod val="65000"/>
                    <a:lumOff val="35000"/>
                  </a:srgbClr>
                </a:solidFill>
                <a:cs typeface="Arial" charset="0"/>
              </a:rPr>
              <a:t>to deliver tests </a:t>
            </a:r>
            <a:r>
              <a:rPr lang="en-US" sz="1600" dirty="0" smtClean="0">
                <a:solidFill>
                  <a:srgbClr val="000000">
                    <a:lumMod val="65000"/>
                    <a:lumOff val="35000"/>
                  </a:srgbClr>
                </a:solidFill>
                <a:cs typeface="Arial" charset="0"/>
              </a:rPr>
              <a:t/>
            </a:r>
            <a:br>
              <a:rPr lang="en-US" sz="1600" dirty="0" smtClean="0">
                <a:solidFill>
                  <a:srgbClr val="000000">
                    <a:lumMod val="65000"/>
                    <a:lumOff val="35000"/>
                  </a:srgbClr>
                </a:solidFill>
                <a:cs typeface="Arial" charset="0"/>
              </a:rPr>
            </a:br>
            <a:r>
              <a:rPr lang="en-US" sz="1600" dirty="0" smtClean="0">
                <a:solidFill>
                  <a:srgbClr val="000000">
                    <a:lumMod val="65000"/>
                    <a:lumOff val="35000"/>
                  </a:srgbClr>
                </a:solidFill>
                <a:cs typeface="Arial" charset="0"/>
              </a:rPr>
              <a:t>online</a:t>
            </a:r>
            <a:r>
              <a:rPr lang="en-US" sz="1600" dirty="0">
                <a:solidFill>
                  <a:srgbClr val="000000">
                    <a:lumMod val="65000"/>
                    <a:lumOff val="35000"/>
                  </a:srgbClr>
                </a:solidFill>
                <a:cs typeface="Arial" charset="0"/>
              </a:rPr>
              <a:t>.</a:t>
            </a:r>
          </a:p>
          <a:p>
            <a:pPr eaLnBrk="0" fontAlgn="base" hangingPunct="0">
              <a:spcBef>
                <a:spcPct val="20000"/>
              </a:spcBef>
              <a:spcAft>
                <a:spcPct val="0"/>
              </a:spcAft>
              <a:defRPr/>
            </a:pPr>
            <a:endParaRPr lang="en-US" sz="1600" dirty="0">
              <a:solidFill>
                <a:srgbClr val="000000">
                  <a:lumMod val="65000"/>
                  <a:lumOff val="35000"/>
                </a:srgbClr>
              </a:solidFill>
            </a:endParaRPr>
          </a:p>
          <a:p>
            <a:pPr eaLnBrk="0" fontAlgn="base" hangingPunct="0">
              <a:spcBef>
                <a:spcPct val="20000"/>
              </a:spcBef>
              <a:spcAft>
                <a:spcPct val="0"/>
              </a:spcAft>
              <a:buFontTx/>
              <a:buChar char="•"/>
              <a:defRPr/>
            </a:pPr>
            <a:endParaRPr lang="en-US" sz="1600" dirty="0">
              <a:solidFill>
                <a:srgbClr val="000000">
                  <a:lumMod val="65000"/>
                  <a:lumOff val="35000"/>
                </a:srgbClr>
              </a:solidFill>
            </a:endParaRPr>
          </a:p>
          <a:p>
            <a:pPr eaLnBrk="0" fontAlgn="base" hangingPunct="0">
              <a:spcBef>
                <a:spcPct val="20000"/>
              </a:spcBef>
              <a:spcAft>
                <a:spcPct val="0"/>
              </a:spcAft>
              <a:defRPr/>
            </a:pPr>
            <a:endParaRPr lang="en-US" sz="1600" b="1" dirty="0">
              <a:solidFill>
                <a:srgbClr val="000000">
                  <a:lumMod val="65000"/>
                  <a:lumOff val="35000"/>
                </a:srgbClr>
              </a:solidFill>
            </a:endParaRPr>
          </a:p>
          <a:p>
            <a:pPr eaLnBrk="0" fontAlgn="base" hangingPunct="0">
              <a:spcBef>
                <a:spcPct val="20000"/>
              </a:spcBef>
              <a:spcAft>
                <a:spcPct val="0"/>
              </a:spcAft>
              <a:defRPr/>
            </a:pPr>
            <a:endParaRPr lang="en-US" sz="1600" dirty="0">
              <a:solidFill>
                <a:srgbClr val="000000">
                  <a:lumMod val="65000"/>
                  <a:lumOff val="35000"/>
                </a:srgbClr>
              </a:solidFill>
            </a:endParaRPr>
          </a:p>
        </p:txBody>
      </p:sp>
      <p:pic>
        <p:nvPicPr>
          <p:cNvPr id="5" name="Picture 6"/>
          <p:cNvPicPr>
            <a:picLocks noChangeAspect="1" noChangeArrowheads="1"/>
          </p:cNvPicPr>
          <p:nvPr/>
        </p:nvPicPr>
        <p:blipFill>
          <a:blip r:embed="rId4" cstate="print"/>
          <a:srcRect r="29481" b="19575"/>
          <a:stretch>
            <a:fillRect/>
          </a:stretch>
        </p:blipFill>
        <p:spPr bwMode="auto">
          <a:xfrm>
            <a:off x="3886200" y="2667000"/>
            <a:ext cx="4572000" cy="2941637"/>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6" name="Rectangle 3"/>
          <p:cNvSpPr>
            <a:spLocks noChangeArrowheads="1"/>
          </p:cNvSpPr>
          <p:nvPr/>
        </p:nvSpPr>
        <p:spPr bwMode="auto">
          <a:xfrm>
            <a:off x="609599" y="914400"/>
            <a:ext cx="7924801" cy="5181600"/>
          </a:xfrm>
          <a:prstGeom prst="rect">
            <a:avLst/>
          </a:prstGeom>
          <a:noFill/>
          <a:ln w="9525">
            <a:noFill/>
            <a:miter lim="800000"/>
            <a:headEnd/>
            <a:tailEnd/>
          </a:ln>
        </p:spPr>
        <p:txBody>
          <a:bodyPr/>
          <a:lstStyle/>
          <a:p>
            <a:pPr eaLnBrk="0" fontAlgn="base" hangingPunct="0">
              <a:spcBef>
                <a:spcPct val="20000"/>
              </a:spcBef>
              <a:spcAft>
                <a:spcPct val="0"/>
              </a:spcAft>
              <a:defRPr/>
            </a:pPr>
            <a:r>
              <a:rPr lang="en-US" sz="1600" b="1" dirty="0">
                <a:solidFill>
                  <a:srgbClr val="000000">
                    <a:lumMod val="65000"/>
                    <a:lumOff val="35000"/>
                  </a:srgbClr>
                </a:solidFill>
                <a:cs typeface="Arial" charset="0"/>
              </a:rPr>
              <a:t>System Infrastructure: The online System Check utility </a:t>
            </a:r>
            <a:r>
              <a:rPr lang="en-US" sz="1600" b="1" dirty="0" smtClean="0">
                <a:solidFill>
                  <a:srgbClr val="000000">
                    <a:lumMod val="65000"/>
                    <a:lumOff val="35000"/>
                  </a:srgbClr>
                </a:solidFill>
                <a:cs typeface="Arial" charset="0"/>
              </a:rPr>
              <a:t>- </a:t>
            </a:r>
            <a:r>
              <a:rPr lang="en-US" sz="1600" dirty="0" smtClean="0">
                <a:solidFill>
                  <a:srgbClr val="000000">
                    <a:lumMod val="65000"/>
                    <a:lumOff val="35000"/>
                  </a:srgbClr>
                </a:solidFill>
              </a:rPr>
              <a:t>The </a:t>
            </a:r>
            <a:r>
              <a:rPr lang="en-US" sz="1600" i="1" dirty="0">
                <a:solidFill>
                  <a:srgbClr val="000000">
                    <a:lumMod val="65000"/>
                    <a:lumOff val="35000"/>
                  </a:srgbClr>
                </a:solidFill>
              </a:rPr>
              <a:t>Network User Capacity </a:t>
            </a:r>
            <a:r>
              <a:rPr lang="en-US" sz="1600" dirty="0">
                <a:solidFill>
                  <a:srgbClr val="000000">
                    <a:lumMod val="65000"/>
                    <a:lumOff val="35000"/>
                  </a:srgbClr>
                </a:solidFill>
              </a:rPr>
              <a:t>tab provides a data throughput check that assesses both the data transfer speeds and the estimated number of concurrent testers that could be supported for a given test if testing were to occur at the same moment the system check test is run. This result, however, may not accurately represent the constraints that may exist when testing actually occurs, especially if network conditions will be significantly different from their state </a:t>
            </a:r>
            <a:r>
              <a:rPr lang="en-US" sz="1600" dirty="0" smtClean="0">
                <a:solidFill>
                  <a:srgbClr val="000000">
                    <a:lumMod val="65000"/>
                    <a:lumOff val="35000"/>
                  </a:srgbClr>
                </a:solidFill>
              </a:rPr>
              <a:t/>
            </a:r>
            <a:br>
              <a:rPr lang="en-US" sz="1600" dirty="0" smtClean="0">
                <a:solidFill>
                  <a:srgbClr val="000000">
                    <a:lumMod val="65000"/>
                    <a:lumOff val="35000"/>
                  </a:srgbClr>
                </a:solidFill>
              </a:rPr>
            </a:br>
            <a:r>
              <a:rPr lang="en-US" sz="1600" dirty="0" smtClean="0">
                <a:solidFill>
                  <a:srgbClr val="000000">
                    <a:lumMod val="65000"/>
                    <a:lumOff val="35000"/>
                  </a:srgbClr>
                </a:solidFill>
              </a:rPr>
              <a:t>when </a:t>
            </a:r>
            <a:r>
              <a:rPr lang="en-US" sz="1600" dirty="0">
                <a:solidFill>
                  <a:srgbClr val="000000">
                    <a:lumMod val="65000"/>
                    <a:lumOff val="35000"/>
                  </a:srgbClr>
                </a:solidFill>
              </a:rPr>
              <a:t>the system check </a:t>
            </a:r>
            <a:r>
              <a:rPr lang="en-US" sz="1600" dirty="0" smtClean="0">
                <a:solidFill>
                  <a:srgbClr val="000000">
                    <a:lumMod val="65000"/>
                    <a:lumOff val="35000"/>
                  </a:srgbClr>
                </a:solidFill>
              </a:rPr>
              <a:t/>
            </a:r>
            <a:br>
              <a:rPr lang="en-US" sz="1600" dirty="0" smtClean="0">
                <a:solidFill>
                  <a:srgbClr val="000000">
                    <a:lumMod val="65000"/>
                    <a:lumOff val="35000"/>
                  </a:srgbClr>
                </a:solidFill>
              </a:rPr>
            </a:br>
            <a:r>
              <a:rPr lang="en-US" sz="1600" dirty="0" smtClean="0">
                <a:solidFill>
                  <a:srgbClr val="000000">
                    <a:lumMod val="65000"/>
                    <a:lumOff val="35000"/>
                  </a:srgbClr>
                </a:solidFill>
              </a:rPr>
              <a:t>test </a:t>
            </a:r>
            <a:r>
              <a:rPr lang="en-US" sz="1600" dirty="0">
                <a:solidFill>
                  <a:srgbClr val="000000">
                    <a:lumMod val="65000"/>
                    <a:lumOff val="35000"/>
                  </a:srgbClr>
                </a:solidFill>
              </a:rPr>
              <a:t>is run.</a:t>
            </a:r>
          </a:p>
          <a:p>
            <a:pPr eaLnBrk="0" fontAlgn="base" hangingPunct="0">
              <a:spcBef>
                <a:spcPct val="20000"/>
              </a:spcBef>
              <a:spcAft>
                <a:spcPct val="0"/>
              </a:spcAft>
              <a:defRPr/>
            </a:pPr>
            <a:endParaRPr lang="en-US" sz="1600" dirty="0">
              <a:solidFill>
                <a:srgbClr val="000000">
                  <a:lumMod val="65000"/>
                  <a:lumOff val="35000"/>
                </a:srgbClr>
              </a:solidFill>
            </a:endParaRPr>
          </a:p>
          <a:p>
            <a:pPr eaLnBrk="0" fontAlgn="base" hangingPunct="0">
              <a:spcBef>
                <a:spcPct val="20000"/>
              </a:spcBef>
              <a:spcAft>
                <a:spcPct val="0"/>
              </a:spcAft>
              <a:defRPr/>
            </a:pPr>
            <a:r>
              <a:rPr lang="en-US" sz="1600" dirty="0">
                <a:solidFill>
                  <a:srgbClr val="000000">
                    <a:lumMod val="65000"/>
                    <a:lumOff val="35000"/>
                  </a:srgbClr>
                </a:solidFill>
              </a:rPr>
              <a:t>This diagnostic tool should </a:t>
            </a:r>
            <a:r>
              <a:rPr lang="en-US" sz="1600" dirty="0" smtClean="0">
                <a:solidFill>
                  <a:srgbClr val="000000">
                    <a:lumMod val="65000"/>
                    <a:lumOff val="35000"/>
                  </a:srgbClr>
                </a:solidFill>
              </a:rPr>
              <a:t/>
            </a:r>
            <a:br>
              <a:rPr lang="en-US" sz="1600" dirty="0" smtClean="0">
                <a:solidFill>
                  <a:srgbClr val="000000">
                    <a:lumMod val="65000"/>
                    <a:lumOff val="35000"/>
                  </a:srgbClr>
                </a:solidFill>
              </a:rPr>
            </a:br>
            <a:r>
              <a:rPr lang="en-US" sz="1600" dirty="0" smtClean="0">
                <a:solidFill>
                  <a:srgbClr val="000000">
                    <a:lumMod val="65000"/>
                    <a:lumOff val="35000"/>
                  </a:srgbClr>
                </a:solidFill>
              </a:rPr>
              <a:t>be </a:t>
            </a:r>
            <a:r>
              <a:rPr lang="en-US" sz="1600" dirty="0">
                <a:solidFill>
                  <a:srgbClr val="000000">
                    <a:lumMod val="65000"/>
                    <a:lumOff val="35000"/>
                  </a:srgbClr>
                </a:solidFill>
              </a:rPr>
              <a:t>run at the peak time of </a:t>
            </a:r>
            <a:r>
              <a:rPr lang="en-US" sz="1600" dirty="0" smtClean="0">
                <a:solidFill>
                  <a:srgbClr val="000000">
                    <a:lumMod val="65000"/>
                    <a:lumOff val="35000"/>
                  </a:srgbClr>
                </a:solidFill>
              </a:rPr>
              <a:t/>
            </a:r>
            <a:br>
              <a:rPr lang="en-US" sz="1600" dirty="0" smtClean="0">
                <a:solidFill>
                  <a:srgbClr val="000000">
                    <a:lumMod val="65000"/>
                    <a:lumOff val="35000"/>
                  </a:srgbClr>
                </a:solidFill>
              </a:rPr>
            </a:br>
            <a:r>
              <a:rPr lang="en-US" sz="1600" dirty="0" smtClean="0">
                <a:solidFill>
                  <a:srgbClr val="000000">
                    <a:lumMod val="65000"/>
                    <a:lumOff val="35000"/>
                  </a:srgbClr>
                </a:solidFill>
              </a:rPr>
              <a:t>network </a:t>
            </a:r>
            <a:r>
              <a:rPr lang="en-US" sz="1600" dirty="0">
                <a:solidFill>
                  <a:srgbClr val="000000">
                    <a:lumMod val="65000"/>
                    <a:lumOff val="35000"/>
                  </a:srgbClr>
                </a:solidFill>
              </a:rPr>
              <a:t>utilization in the </a:t>
            </a:r>
            <a:r>
              <a:rPr lang="en-US" sz="1600" dirty="0" smtClean="0">
                <a:solidFill>
                  <a:srgbClr val="000000">
                    <a:lumMod val="65000"/>
                    <a:lumOff val="35000"/>
                  </a:srgbClr>
                </a:solidFill>
              </a:rPr>
              <a:t/>
            </a:r>
            <a:br>
              <a:rPr lang="en-US" sz="1600" dirty="0" smtClean="0">
                <a:solidFill>
                  <a:srgbClr val="000000">
                    <a:lumMod val="65000"/>
                    <a:lumOff val="35000"/>
                  </a:srgbClr>
                </a:solidFill>
              </a:rPr>
            </a:br>
            <a:r>
              <a:rPr lang="en-US" sz="1600" dirty="0" smtClean="0">
                <a:solidFill>
                  <a:srgbClr val="000000">
                    <a:lumMod val="65000"/>
                    <a:lumOff val="35000"/>
                  </a:srgbClr>
                </a:solidFill>
              </a:rPr>
              <a:t>day </a:t>
            </a:r>
            <a:r>
              <a:rPr lang="en-US" sz="1600" dirty="0">
                <a:solidFill>
                  <a:srgbClr val="000000">
                    <a:lumMod val="65000"/>
                    <a:lumOff val="35000"/>
                  </a:srgbClr>
                </a:solidFill>
              </a:rPr>
              <a:t>in order to obtain the </a:t>
            </a:r>
            <a:r>
              <a:rPr lang="en-US" sz="1600" dirty="0" smtClean="0">
                <a:solidFill>
                  <a:srgbClr val="000000">
                    <a:lumMod val="65000"/>
                    <a:lumOff val="35000"/>
                  </a:srgbClr>
                </a:solidFill>
              </a:rPr>
              <a:t/>
            </a:r>
            <a:br>
              <a:rPr lang="en-US" sz="1600" dirty="0" smtClean="0">
                <a:solidFill>
                  <a:srgbClr val="000000">
                    <a:lumMod val="65000"/>
                    <a:lumOff val="35000"/>
                  </a:srgbClr>
                </a:solidFill>
              </a:rPr>
            </a:br>
            <a:r>
              <a:rPr lang="en-US" sz="1600" dirty="0" smtClean="0">
                <a:solidFill>
                  <a:srgbClr val="000000">
                    <a:lumMod val="65000"/>
                    <a:lumOff val="35000"/>
                  </a:srgbClr>
                </a:solidFill>
              </a:rPr>
              <a:t>most </a:t>
            </a:r>
            <a:r>
              <a:rPr lang="en-US" sz="1600" dirty="0">
                <a:solidFill>
                  <a:srgbClr val="000000">
                    <a:lumMod val="65000"/>
                    <a:lumOff val="35000"/>
                  </a:srgbClr>
                </a:solidFill>
              </a:rPr>
              <a:t>accurate results.</a:t>
            </a:r>
          </a:p>
          <a:p>
            <a:pPr eaLnBrk="0" fontAlgn="base" hangingPunct="0">
              <a:spcBef>
                <a:spcPct val="20000"/>
              </a:spcBef>
              <a:spcAft>
                <a:spcPct val="0"/>
              </a:spcAft>
              <a:defRPr/>
            </a:pPr>
            <a:endParaRPr lang="en-US" sz="1600" dirty="0">
              <a:solidFill>
                <a:srgbClr val="000000">
                  <a:lumMod val="65000"/>
                  <a:lumOff val="35000"/>
                </a:srgbClr>
              </a:solidFill>
            </a:endParaRPr>
          </a:p>
        </p:txBody>
      </p:sp>
      <p:grpSp>
        <p:nvGrpSpPr>
          <p:cNvPr id="2" name="Group 7"/>
          <p:cNvGrpSpPr/>
          <p:nvPr/>
        </p:nvGrpSpPr>
        <p:grpSpPr>
          <a:xfrm>
            <a:off x="3590234" y="2819400"/>
            <a:ext cx="4944166" cy="3004877"/>
            <a:chOff x="4267200" y="3048000"/>
            <a:chExt cx="4944166" cy="3004877"/>
          </a:xfrm>
          <a:effectLst>
            <a:outerShdw blurRad="50800" dist="38100" dir="2700000" algn="tl" rotWithShape="0">
              <a:prstClr val="black">
                <a:alpha val="40000"/>
              </a:prstClr>
            </a:outerShdw>
          </a:effectLst>
        </p:grpSpPr>
        <p:pic>
          <p:nvPicPr>
            <p:cNvPr id="27652" name="Picture 6"/>
            <p:cNvPicPr>
              <a:picLocks noChangeAspect="1" noChangeArrowheads="1"/>
            </p:cNvPicPr>
            <p:nvPr/>
          </p:nvPicPr>
          <p:blipFill>
            <a:blip r:embed="rId3" cstate="print"/>
            <a:srcRect b="8385"/>
            <a:stretch>
              <a:fillRect/>
            </a:stretch>
          </p:blipFill>
          <p:spPr bwMode="auto">
            <a:xfrm>
              <a:off x="4267200" y="3048000"/>
              <a:ext cx="4944166" cy="2997127"/>
            </a:xfrm>
            <a:prstGeom prst="rect">
              <a:avLst/>
            </a:prstGeom>
            <a:noFill/>
            <a:ln w="12700">
              <a:solidFill>
                <a:schemeClr val="tx1"/>
              </a:solidFill>
              <a:miter lim="800000"/>
              <a:headEnd/>
              <a:tailEnd/>
            </a:ln>
          </p:spPr>
        </p:pic>
        <p:pic>
          <p:nvPicPr>
            <p:cNvPr id="27653" name="Picture 6"/>
            <p:cNvPicPr>
              <a:picLocks noChangeAspect="1" noChangeArrowheads="1"/>
            </p:cNvPicPr>
            <p:nvPr/>
          </p:nvPicPr>
          <p:blipFill>
            <a:blip r:embed="rId4" cstate="print"/>
            <a:srcRect/>
            <a:stretch>
              <a:fillRect/>
            </a:stretch>
          </p:blipFill>
          <p:spPr bwMode="auto">
            <a:xfrm>
              <a:off x="4405312" y="3962400"/>
              <a:ext cx="4504762" cy="2090477"/>
            </a:xfrm>
            <a:prstGeom prst="rect">
              <a:avLst/>
            </a:prstGeom>
            <a:noFill/>
            <a:ln w="9525">
              <a:noFill/>
              <a:miter lim="800000"/>
              <a:headEnd/>
              <a:tailEnd/>
            </a:ln>
          </p:spPr>
        </p:pic>
      </p:gr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9" name="Rectangle 6"/>
          <p:cNvSpPr>
            <a:spLocks noChangeArrowheads="1"/>
          </p:cNvSpPr>
          <p:nvPr/>
        </p:nvSpPr>
        <p:spPr bwMode="auto">
          <a:xfrm>
            <a:off x="609600" y="914400"/>
            <a:ext cx="7924800" cy="3276600"/>
          </a:xfrm>
          <a:prstGeom prst="rect">
            <a:avLst/>
          </a:prstGeom>
          <a:noFill/>
          <a:ln w="9525">
            <a:noFill/>
            <a:miter lim="800000"/>
            <a:headEnd/>
            <a:tailEnd/>
          </a:ln>
        </p:spPr>
        <p:txBody>
          <a:bodyPr/>
          <a:lstStyle/>
          <a:p>
            <a:pPr eaLnBrk="0" fontAlgn="base" hangingPunct="0">
              <a:spcBef>
                <a:spcPct val="20000"/>
              </a:spcBef>
              <a:spcAft>
                <a:spcPct val="0"/>
              </a:spcAft>
              <a:defRPr/>
            </a:pPr>
            <a:r>
              <a:rPr lang="en-US" sz="1600" b="1" dirty="0">
                <a:solidFill>
                  <a:srgbClr val="000000">
                    <a:lumMod val="65000"/>
                    <a:lumOff val="35000"/>
                  </a:srgbClr>
                </a:solidFill>
                <a:cs typeface="Arial" charset="0"/>
              </a:rPr>
              <a:t>System Infrastructure: The online System Check utility - </a:t>
            </a:r>
            <a:r>
              <a:rPr lang="en-US" sz="1600" dirty="0" smtClean="0">
                <a:solidFill>
                  <a:srgbClr val="000000">
                    <a:lumMod val="65000"/>
                    <a:lumOff val="35000"/>
                  </a:srgbClr>
                </a:solidFill>
              </a:rPr>
              <a:t>The </a:t>
            </a:r>
            <a:r>
              <a:rPr lang="en-US" sz="1600" i="1" dirty="0">
                <a:solidFill>
                  <a:srgbClr val="000000">
                    <a:lumMod val="65000"/>
                    <a:lumOff val="35000"/>
                  </a:srgbClr>
                </a:solidFill>
              </a:rPr>
              <a:t>Testing Volume Calculator </a:t>
            </a:r>
            <a:r>
              <a:rPr lang="en-US" sz="1600" dirty="0">
                <a:solidFill>
                  <a:srgbClr val="000000">
                    <a:lumMod val="65000"/>
                    <a:lumOff val="35000"/>
                  </a:srgbClr>
                </a:solidFill>
              </a:rPr>
              <a:t>tab provides a tool for modeling and calculating the anticipated throughput and student testing volumes planned for a scheduled date of testing. Since the calculation is based on network speed and expected utilization, </a:t>
            </a:r>
            <a:r>
              <a:rPr lang="en-US" sz="1600" dirty="0" smtClean="0">
                <a:solidFill>
                  <a:srgbClr val="000000">
                    <a:lumMod val="65000"/>
                    <a:lumOff val="35000"/>
                  </a:srgbClr>
                </a:solidFill>
              </a:rPr>
              <a:t/>
            </a:r>
            <a:br>
              <a:rPr lang="en-US" sz="1600" dirty="0" smtClean="0">
                <a:solidFill>
                  <a:srgbClr val="000000">
                    <a:lumMod val="65000"/>
                    <a:lumOff val="35000"/>
                  </a:srgbClr>
                </a:solidFill>
              </a:rPr>
            </a:br>
            <a:r>
              <a:rPr lang="en-US" sz="1600" dirty="0" smtClean="0">
                <a:solidFill>
                  <a:srgbClr val="000000">
                    <a:lumMod val="65000"/>
                    <a:lumOff val="35000"/>
                  </a:srgbClr>
                </a:solidFill>
              </a:rPr>
              <a:t>this </a:t>
            </a:r>
            <a:r>
              <a:rPr lang="en-US" sz="1600" dirty="0">
                <a:solidFill>
                  <a:srgbClr val="000000">
                    <a:lumMod val="65000"/>
                    <a:lumOff val="35000"/>
                  </a:srgbClr>
                </a:solidFill>
              </a:rPr>
              <a:t>is a purely </a:t>
            </a:r>
            <a:r>
              <a:rPr lang="en-US" sz="1600" dirty="0" smtClean="0">
                <a:solidFill>
                  <a:srgbClr val="000000">
                    <a:lumMod val="65000"/>
                    <a:lumOff val="35000"/>
                  </a:srgbClr>
                </a:solidFill>
              </a:rPr>
              <a:t/>
            </a:r>
            <a:br>
              <a:rPr lang="en-US" sz="1600" dirty="0" smtClean="0">
                <a:solidFill>
                  <a:srgbClr val="000000">
                    <a:lumMod val="65000"/>
                    <a:lumOff val="35000"/>
                  </a:srgbClr>
                </a:solidFill>
              </a:rPr>
            </a:br>
            <a:r>
              <a:rPr lang="en-US" sz="1600" dirty="0" smtClean="0">
                <a:solidFill>
                  <a:srgbClr val="000000">
                    <a:lumMod val="65000"/>
                    <a:lumOff val="35000"/>
                  </a:srgbClr>
                </a:solidFill>
              </a:rPr>
              <a:t>theoretical </a:t>
            </a:r>
            <a:r>
              <a:rPr lang="en-US" sz="1600" dirty="0">
                <a:solidFill>
                  <a:srgbClr val="000000">
                    <a:lumMod val="65000"/>
                    <a:lumOff val="35000"/>
                  </a:srgbClr>
                </a:solidFill>
              </a:rPr>
              <a:t>calculation </a:t>
            </a:r>
            <a:r>
              <a:rPr lang="en-US" sz="1600" dirty="0" smtClean="0">
                <a:solidFill>
                  <a:srgbClr val="000000">
                    <a:lumMod val="65000"/>
                    <a:lumOff val="35000"/>
                  </a:srgbClr>
                </a:solidFill>
              </a:rPr>
              <a:t/>
            </a:r>
            <a:br>
              <a:rPr lang="en-US" sz="1600" dirty="0" smtClean="0">
                <a:solidFill>
                  <a:srgbClr val="000000">
                    <a:lumMod val="65000"/>
                    <a:lumOff val="35000"/>
                  </a:srgbClr>
                </a:solidFill>
              </a:rPr>
            </a:br>
            <a:r>
              <a:rPr lang="en-US" sz="1600" dirty="0" smtClean="0">
                <a:solidFill>
                  <a:srgbClr val="000000">
                    <a:lumMod val="65000"/>
                    <a:lumOff val="35000"/>
                  </a:srgbClr>
                </a:solidFill>
              </a:rPr>
              <a:t>used </a:t>
            </a:r>
            <a:r>
              <a:rPr lang="en-US" sz="1600" dirty="0">
                <a:solidFill>
                  <a:srgbClr val="000000">
                    <a:lumMod val="65000"/>
                    <a:lumOff val="35000"/>
                  </a:srgbClr>
                </a:solidFill>
              </a:rPr>
              <a:t>for capacity </a:t>
            </a:r>
            <a:r>
              <a:rPr lang="en-US" sz="1600" dirty="0" smtClean="0">
                <a:solidFill>
                  <a:srgbClr val="000000">
                    <a:lumMod val="65000"/>
                    <a:lumOff val="35000"/>
                  </a:srgbClr>
                </a:solidFill>
              </a:rPr>
              <a:t/>
            </a:r>
            <a:br>
              <a:rPr lang="en-US" sz="1600" dirty="0" smtClean="0">
                <a:solidFill>
                  <a:srgbClr val="000000">
                    <a:lumMod val="65000"/>
                    <a:lumOff val="35000"/>
                  </a:srgbClr>
                </a:solidFill>
              </a:rPr>
            </a:br>
            <a:r>
              <a:rPr lang="en-US" sz="1600" dirty="0" smtClean="0">
                <a:solidFill>
                  <a:srgbClr val="000000">
                    <a:lumMod val="65000"/>
                    <a:lumOff val="35000"/>
                  </a:srgbClr>
                </a:solidFill>
              </a:rPr>
              <a:t>planning</a:t>
            </a:r>
            <a:r>
              <a:rPr lang="en-US" sz="1600" dirty="0">
                <a:solidFill>
                  <a:srgbClr val="000000">
                    <a:lumMod val="65000"/>
                    <a:lumOff val="35000"/>
                  </a:srgbClr>
                </a:solidFill>
              </a:rPr>
              <a:t>.</a:t>
            </a:r>
          </a:p>
        </p:txBody>
      </p:sp>
      <p:grpSp>
        <p:nvGrpSpPr>
          <p:cNvPr id="2" name="Group 8"/>
          <p:cNvGrpSpPr/>
          <p:nvPr/>
        </p:nvGrpSpPr>
        <p:grpSpPr>
          <a:xfrm>
            <a:off x="3276600" y="2248393"/>
            <a:ext cx="5156200" cy="3619007"/>
            <a:chOff x="1981200" y="2628900"/>
            <a:chExt cx="5080000" cy="3565525"/>
          </a:xfrm>
          <a:effectLst>
            <a:outerShdw blurRad="50800" dist="38100" dir="2700000" algn="tl" rotWithShape="0">
              <a:prstClr val="black">
                <a:alpha val="40000"/>
              </a:prstClr>
            </a:outerShdw>
          </a:effectLst>
        </p:grpSpPr>
        <p:pic>
          <p:nvPicPr>
            <p:cNvPr id="28675" name="Picture 5"/>
            <p:cNvPicPr>
              <a:picLocks noChangeAspect="1" noChangeArrowheads="1"/>
            </p:cNvPicPr>
            <p:nvPr/>
          </p:nvPicPr>
          <p:blipFill>
            <a:blip r:embed="rId3" cstate="print"/>
            <a:srcRect/>
            <a:stretch>
              <a:fillRect/>
            </a:stretch>
          </p:blipFill>
          <p:spPr bwMode="auto">
            <a:xfrm>
              <a:off x="1981200" y="2628900"/>
              <a:ext cx="5080000" cy="3565525"/>
            </a:xfrm>
            <a:prstGeom prst="rect">
              <a:avLst/>
            </a:prstGeom>
            <a:noFill/>
            <a:ln w="12700">
              <a:solidFill>
                <a:schemeClr val="tx1"/>
              </a:solidFill>
              <a:miter lim="800000"/>
              <a:headEnd/>
              <a:tailEnd/>
            </a:ln>
          </p:spPr>
        </p:pic>
        <p:pic>
          <p:nvPicPr>
            <p:cNvPr id="28677" name="Picture 7"/>
            <p:cNvPicPr>
              <a:picLocks noChangeAspect="1" noChangeArrowheads="1"/>
            </p:cNvPicPr>
            <p:nvPr/>
          </p:nvPicPr>
          <p:blipFill>
            <a:blip r:embed="rId4" cstate="print"/>
            <a:srcRect/>
            <a:stretch>
              <a:fillRect/>
            </a:stretch>
          </p:blipFill>
          <p:spPr bwMode="auto">
            <a:xfrm>
              <a:off x="2141538" y="3557588"/>
              <a:ext cx="4725987" cy="2560637"/>
            </a:xfrm>
            <a:prstGeom prst="rect">
              <a:avLst/>
            </a:prstGeom>
            <a:noFill/>
            <a:ln w="9525">
              <a:noFill/>
              <a:miter lim="800000"/>
              <a:headEnd/>
              <a:tailEnd/>
            </a:ln>
          </p:spPr>
        </p:pic>
      </p:gr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3"/>
          <p:cNvSpPr>
            <a:spLocks noGrp="1" noChangeArrowheads="1"/>
          </p:cNvSpPr>
          <p:nvPr>
            <p:ph idx="1"/>
          </p:nvPr>
        </p:nvSpPr>
        <p:spPr>
          <a:xfrm>
            <a:off x="609600" y="914400"/>
            <a:ext cx="8058150" cy="5105400"/>
          </a:xfrm>
        </p:spPr>
        <p:txBody>
          <a:bodyPr/>
          <a:lstStyle/>
          <a:p>
            <a:pPr marL="0" indent="0" eaLnBrk="1" hangingPunct="1">
              <a:lnSpc>
                <a:spcPct val="90000"/>
              </a:lnSpc>
              <a:buFontTx/>
              <a:buNone/>
              <a:defRPr/>
            </a:pPr>
            <a:r>
              <a:rPr lang="en-US" sz="1600" b="1" dirty="0" smtClean="0">
                <a:solidFill>
                  <a:schemeClr val="tx1">
                    <a:lumMod val="65000"/>
                    <a:lumOff val="35000"/>
                  </a:schemeClr>
                </a:solidFill>
              </a:rPr>
              <a:t>Resources: Manuals and Guides</a:t>
            </a:r>
          </a:p>
          <a:p>
            <a:pPr lvl="1" eaLnBrk="1" hangingPunct="1">
              <a:lnSpc>
                <a:spcPct val="90000"/>
              </a:lnSpc>
              <a:spcBef>
                <a:spcPts val="1200"/>
              </a:spcBef>
              <a:defRPr/>
            </a:pPr>
            <a:r>
              <a:rPr lang="en-US" sz="1600" i="1" dirty="0" smtClean="0">
                <a:solidFill>
                  <a:schemeClr val="tx1">
                    <a:lumMod val="65000"/>
                    <a:lumOff val="35000"/>
                  </a:schemeClr>
                </a:solidFill>
              </a:rPr>
              <a:t>User's Guide for the Texas Assessment Management System</a:t>
            </a:r>
          </a:p>
          <a:p>
            <a:pPr lvl="1" eaLnBrk="1" hangingPunct="1">
              <a:spcBef>
                <a:spcPts val="600"/>
              </a:spcBef>
              <a:defRPr/>
            </a:pPr>
            <a:r>
              <a:rPr lang="en-US" sz="1600" i="1" dirty="0" smtClean="0">
                <a:solidFill>
                  <a:schemeClr val="tx1">
                    <a:lumMod val="65000"/>
                    <a:lumOff val="35000"/>
                  </a:schemeClr>
                </a:solidFill>
              </a:rPr>
              <a:t>Unified Texas Minimum System Requirements</a:t>
            </a:r>
          </a:p>
          <a:p>
            <a:pPr lvl="1" eaLnBrk="1" hangingPunct="1">
              <a:spcBef>
                <a:spcPts val="600"/>
              </a:spcBef>
              <a:defRPr/>
            </a:pPr>
            <a:r>
              <a:rPr lang="en-US" sz="1600" i="1" dirty="0" smtClean="0">
                <a:solidFill>
                  <a:schemeClr val="tx1">
                    <a:lumMod val="65000"/>
                    <a:lumOff val="35000"/>
                  </a:schemeClr>
                </a:solidFill>
              </a:rPr>
              <a:t>PearsonAccess Overview Training Modules</a:t>
            </a:r>
          </a:p>
          <a:p>
            <a:pPr lvl="1" eaLnBrk="1" hangingPunct="1">
              <a:spcBef>
                <a:spcPts val="600"/>
              </a:spcBef>
              <a:defRPr/>
            </a:pPr>
            <a:r>
              <a:rPr lang="en-US" sz="1600" i="1" dirty="0" smtClean="0">
                <a:solidFill>
                  <a:schemeClr val="tx1">
                    <a:lumMod val="65000"/>
                    <a:lumOff val="35000"/>
                  </a:schemeClr>
                </a:solidFill>
              </a:rPr>
              <a:t>TestNav 7 Combined Technical Guide</a:t>
            </a:r>
          </a:p>
          <a:p>
            <a:pPr lvl="1" eaLnBrk="1" hangingPunct="1">
              <a:spcBef>
                <a:spcPts val="600"/>
              </a:spcBef>
              <a:defRPr/>
            </a:pPr>
            <a:r>
              <a:rPr lang="en-US" sz="1600" i="1" dirty="0" smtClean="0">
                <a:solidFill>
                  <a:schemeClr val="tx1">
                    <a:lumMod val="65000"/>
                    <a:lumOff val="35000"/>
                  </a:schemeClr>
                </a:solidFill>
              </a:rPr>
              <a:t>TestNav 7 and Proctor Caching Quick Start</a:t>
            </a:r>
          </a:p>
          <a:p>
            <a:pPr lvl="1" eaLnBrk="1" hangingPunct="1">
              <a:spcBef>
                <a:spcPts val="600"/>
              </a:spcBef>
              <a:defRPr/>
            </a:pPr>
            <a:r>
              <a:rPr lang="en-US" sz="1600" i="1" dirty="0" smtClean="0">
                <a:solidFill>
                  <a:schemeClr val="tx1">
                    <a:lumMod val="65000"/>
                    <a:lumOff val="35000"/>
                  </a:schemeClr>
                </a:solidFill>
              </a:rPr>
              <a:t>Tips for TestNav 7: Adobe Flash Player and Java</a:t>
            </a:r>
          </a:p>
          <a:p>
            <a:pPr lvl="1" eaLnBrk="1" hangingPunct="1">
              <a:spcBef>
                <a:spcPts val="600"/>
              </a:spcBef>
              <a:defRPr/>
            </a:pPr>
            <a:r>
              <a:rPr lang="en-US" sz="1600" i="1" dirty="0" smtClean="0">
                <a:solidFill>
                  <a:schemeClr val="tx1">
                    <a:lumMod val="65000"/>
                    <a:lumOff val="35000"/>
                  </a:schemeClr>
                </a:solidFill>
              </a:rPr>
              <a:t>TestNav 7 32/64 Bit Browser Configuration</a:t>
            </a:r>
            <a:r>
              <a:rPr lang="en-US" sz="1600" b="1" cap="small" dirty="0" smtClean="0">
                <a:solidFill>
                  <a:schemeClr val="tx1">
                    <a:lumMod val="65000"/>
                    <a:lumOff val="35000"/>
                  </a:schemeClr>
                </a:solidFill>
              </a:rPr>
              <a:t> (New!) </a:t>
            </a:r>
            <a:endParaRPr lang="en-US" sz="1600" i="1" dirty="0" smtClean="0">
              <a:solidFill>
                <a:schemeClr val="tx1">
                  <a:lumMod val="65000"/>
                  <a:lumOff val="35000"/>
                </a:schemeClr>
              </a:solidFill>
            </a:endParaRPr>
          </a:p>
          <a:p>
            <a:pPr lvl="1" eaLnBrk="1" hangingPunct="1">
              <a:spcBef>
                <a:spcPts val="600"/>
              </a:spcBef>
              <a:defRPr/>
            </a:pPr>
            <a:r>
              <a:rPr lang="en-US" sz="1600" i="1" dirty="0" smtClean="0">
                <a:solidFill>
                  <a:schemeClr val="tx1">
                    <a:lumMod val="65000"/>
                    <a:lumOff val="35000"/>
                  </a:schemeClr>
                </a:solidFill>
              </a:rPr>
              <a:t>2012 District and Campus Coordinator Manual</a:t>
            </a:r>
            <a:endParaRPr lang="en-US" sz="1600" dirty="0" smtClean="0">
              <a:solidFill>
                <a:schemeClr val="tx1">
                  <a:lumMod val="65000"/>
                  <a:lumOff val="35000"/>
                </a:schemeClr>
              </a:solidFill>
            </a:endParaRPr>
          </a:p>
          <a:p>
            <a:pPr marL="0" indent="0" eaLnBrk="1" hangingPunct="1">
              <a:lnSpc>
                <a:spcPct val="90000"/>
              </a:lnSpc>
              <a:spcBef>
                <a:spcPts val="1200"/>
              </a:spcBef>
              <a:buFontTx/>
              <a:buNone/>
              <a:defRPr/>
            </a:pPr>
            <a:r>
              <a:rPr lang="en-US" sz="1600" dirty="0" smtClean="0">
                <a:solidFill>
                  <a:schemeClr val="tx1">
                    <a:lumMod val="65000"/>
                    <a:lumOff val="35000"/>
                  </a:schemeClr>
                </a:solidFill>
              </a:rPr>
              <a:t>These and additional online resources for TAKS, TELPAS, and STAAR EOC can be found at </a:t>
            </a:r>
            <a:r>
              <a:rPr lang="en-US" sz="1600" dirty="0" smtClean="0">
                <a:solidFill>
                  <a:schemeClr val="tx1">
                    <a:lumMod val="65000"/>
                    <a:lumOff val="35000"/>
                  </a:schemeClr>
                </a:solidFill>
                <a:hlinkClick r:id="rId3"/>
              </a:rPr>
              <a:t>http://www.TexasAssessment.com/resources</a:t>
            </a:r>
            <a:r>
              <a:rPr lang="en-US" sz="1600" dirty="0" smtClean="0">
                <a:solidFill>
                  <a:schemeClr val="tx1">
                    <a:lumMod val="65000"/>
                    <a:lumOff val="35000"/>
                  </a:schemeClr>
                </a:solidFill>
              </a:rPr>
              <a:t> or from within the Assessment Management System at Support &gt;Resources.</a:t>
            </a:r>
          </a:p>
          <a:p>
            <a:pPr marL="0" indent="0" eaLnBrk="1" hangingPunct="1">
              <a:lnSpc>
                <a:spcPct val="90000"/>
              </a:lnSpc>
              <a:buNone/>
              <a:defRPr/>
            </a:pPr>
            <a:endParaRPr lang="en-US" sz="1600" dirty="0" smtClean="0">
              <a:solidFill>
                <a:schemeClr val="tx1">
                  <a:lumMod val="65000"/>
                  <a:lumOff val="35000"/>
                </a:schemeClr>
              </a:solidFill>
            </a:endParaRP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914400"/>
            <a:ext cx="8001000" cy="4953000"/>
          </a:xfrm>
        </p:spPr>
        <p:txBody>
          <a:bodyPr/>
          <a:lstStyle/>
          <a:p>
            <a:pPr marL="0" indent="0" eaLnBrk="1" hangingPunct="1">
              <a:lnSpc>
                <a:spcPct val="90000"/>
              </a:lnSpc>
              <a:spcBef>
                <a:spcPts val="1200"/>
              </a:spcBef>
              <a:buNone/>
              <a:defRPr/>
            </a:pPr>
            <a:r>
              <a:rPr lang="en-US" sz="1600" b="1" dirty="0" smtClean="0">
                <a:solidFill>
                  <a:schemeClr val="tx1">
                    <a:lumMod val="65000"/>
                    <a:lumOff val="35000"/>
                  </a:schemeClr>
                </a:solidFill>
              </a:rPr>
              <a:t>Resources: Downloads and Links</a:t>
            </a:r>
          </a:p>
          <a:p>
            <a:pPr marL="0" lvl="1" indent="0" eaLnBrk="1" hangingPunct="1">
              <a:spcBef>
                <a:spcPts val="1200"/>
              </a:spcBef>
              <a:buNone/>
            </a:pPr>
            <a:r>
              <a:rPr lang="en-US" sz="1600" dirty="0" smtClean="0">
                <a:solidFill>
                  <a:schemeClr val="tx1">
                    <a:lumMod val="65000"/>
                    <a:lumOff val="35000"/>
                  </a:schemeClr>
                </a:solidFill>
              </a:rPr>
              <a:t>Proctor Caching – Mac</a:t>
            </a:r>
          </a:p>
          <a:p>
            <a:pPr marL="0" lvl="1" indent="0" eaLnBrk="1" hangingPunct="1">
              <a:buNone/>
            </a:pPr>
            <a:r>
              <a:rPr lang="en-US" sz="1600" dirty="0" smtClean="0">
                <a:solidFill>
                  <a:schemeClr val="tx1">
                    <a:lumMod val="65000"/>
                    <a:lumOff val="35000"/>
                  </a:schemeClr>
                </a:solidFill>
              </a:rPr>
              <a:t>Proctor Caching – PC/Windows</a:t>
            </a:r>
          </a:p>
          <a:p>
            <a:pPr eaLnBrk="1" hangingPunct="1">
              <a:lnSpc>
                <a:spcPct val="80000"/>
              </a:lnSpc>
              <a:buNone/>
            </a:pPr>
            <a:r>
              <a:rPr lang="en-US" sz="1600" dirty="0" smtClean="0">
                <a:solidFill>
                  <a:schemeClr val="tx1">
                    <a:lumMod val="65000"/>
                    <a:lumOff val="35000"/>
                  </a:schemeClr>
                </a:solidFill>
                <a:hlinkClick r:id="rId3"/>
              </a:rPr>
              <a:t>http://www.TexasAssessment.com/Downloads </a:t>
            </a:r>
            <a:endParaRPr lang="en-US" sz="1600" dirty="0" smtClean="0">
              <a:solidFill>
                <a:schemeClr val="tx1">
                  <a:lumMod val="65000"/>
                  <a:lumOff val="35000"/>
                </a:schemeClr>
              </a:solidFill>
            </a:endParaRPr>
          </a:p>
          <a:p>
            <a:pPr marL="0" indent="0" eaLnBrk="1" hangingPunct="1">
              <a:spcBef>
                <a:spcPts val="1200"/>
              </a:spcBef>
              <a:buFontTx/>
              <a:buNone/>
              <a:defRPr/>
            </a:pPr>
            <a:r>
              <a:rPr lang="en-US" sz="1600" dirty="0" smtClean="0">
                <a:solidFill>
                  <a:schemeClr val="tx1">
                    <a:lumMod val="65000"/>
                    <a:lumOff val="35000"/>
                  </a:schemeClr>
                </a:solidFill>
              </a:rPr>
              <a:t>The Texas Assessment Management System: Operational (Live) Site</a:t>
            </a:r>
          </a:p>
          <a:p>
            <a:pPr marL="0" lvl="1" indent="0" eaLnBrk="1" hangingPunct="1">
              <a:spcBef>
                <a:spcPts val="0"/>
              </a:spcBef>
              <a:buNone/>
              <a:defRPr/>
            </a:pPr>
            <a:r>
              <a:rPr lang="en-US" sz="1600" u="sng" dirty="0" smtClean="0">
                <a:solidFill>
                  <a:schemeClr val="tx1">
                    <a:lumMod val="65000"/>
                    <a:lumOff val="35000"/>
                  </a:schemeClr>
                </a:solidFill>
                <a:hlinkClick r:id="rId4"/>
              </a:rPr>
              <a:t>http://tx.testnav.com/TX</a:t>
            </a:r>
            <a:endParaRPr lang="en-US" sz="1600" dirty="0" smtClean="0">
              <a:solidFill>
                <a:schemeClr val="tx1">
                  <a:lumMod val="65000"/>
                  <a:lumOff val="35000"/>
                </a:schemeClr>
              </a:solidFill>
            </a:endParaRPr>
          </a:p>
          <a:p>
            <a:pPr marL="0" indent="0" eaLnBrk="1" hangingPunct="1">
              <a:spcBef>
                <a:spcPts val="1200"/>
              </a:spcBef>
              <a:buFontTx/>
              <a:buNone/>
              <a:defRPr/>
            </a:pPr>
            <a:r>
              <a:rPr lang="en-US" sz="1600" dirty="0" smtClean="0">
                <a:solidFill>
                  <a:schemeClr val="tx1">
                    <a:lumMod val="65000"/>
                    <a:lumOff val="35000"/>
                  </a:schemeClr>
                </a:solidFill>
              </a:rPr>
              <a:t>The Texas Assessment Management System: Practice Center</a:t>
            </a:r>
          </a:p>
          <a:p>
            <a:pPr marL="0" lvl="1" indent="0" eaLnBrk="1" hangingPunct="1">
              <a:spcBef>
                <a:spcPts val="0"/>
              </a:spcBef>
              <a:buNone/>
              <a:defRPr/>
            </a:pPr>
            <a:r>
              <a:rPr lang="en-US" sz="1600" u="sng" dirty="0" smtClean="0">
                <a:solidFill>
                  <a:schemeClr val="tx1">
                    <a:lumMod val="65000"/>
                    <a:lumOff val="35000"/>
                  </a:schemeClr>
                </a:solidFill>
                <a:hlinkClick r:id="rId5"/>
              </a:rPr>
              <a:t>http://tx.testnav.com/TXTRNG</a:t>
            </a:r>
            <a:endParaRPr lang="en-US" sz="1600" dirty="0" smtClean="0">
              <a:solidFill>
                <a:schemeClr val="tx1">
                  <a:lumMod val="65000"/>
                  <a:lumOff val="35000"/>
                </a:schemeClr>
              </a:solidFill>
            </a:endParaRP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idx="1"/>
          </p:nvPr>
        </p:nvSpPr>
        <p:spPr>
          <a:xfrm>
            <a:off x="609600" y="914400"/>
            <a:ext cx="7924800" cy="5105400"/>
          </a:xfrm>
        </p:spPr>
        <p:txBody>
          <a:bodyPr/>
          <a:lstStyle/>
          <a:p>
            <a:pPr marL="0" indent="0" eaLnBrk="1" hangingPunct="1">
              <a:buNone/>
              <a:defRPr/>
            </a:pPr>
            <a:r>
              <a:rPr lang="en-US" sz="1600" b="1" dirty="0" smtClean="0">
                <a:solidFill>
                  <a:schemeClr val="tx1">
                    <a:lumMod val="65000"/>
                    <a:lumOff val="35000"/>
                  </a:schemeClr>
                </a:solidFill>
              </a:rPr>
              <a:t>Resources: Training</a:t>
            </a:r>
          </a:p>
          <a:p>
            <a:pPr marL="0" indent="0" eaLnBrk="1" hangingPunct="1">
              <a:spcBef>
                <a:spcPts val="1200"/>
              </a:spcBef>
              <a:buFontTx/>
              <a:buNone/>
              <a:defRPr/>
            </a:pPr>
            <a:r>
              <a:rPr lang="en-US" sz="1600" b="1" dirty="0" smtClean="0">
                <a:solidFill>
                  <a:schemeClr val="tx1">
                    <a:lumMod val="65000"/>
                    <a:lumOff val="35000"/>
                  </a:schemeClr>
                </a:solidFill>
                <a:ea typeface="+mn-ea"/>
              </a:rPr>
              <a:t>Administration/Technology Staff</a:t>
            </a:r>
          </a:p>
          <a:p>
            <a:pPr marL="740664" lvl="1" indent="-283464" eaLnBrk="1" hangingPunct="1">
              <a:defRPr/>
            </a:pPr>
            <a:r>
              <a:rPr lang="en-US" sz="1600" dirty="0" smtClean="0">
                <a:solidFill>
                  <a:schemeClr val="tx1">
                    <a:lumMod val="65000"/>
                    <a:lumOff val="35000"/>
                  </a:schemeClr>
                </a:solidFill>
                <a:ea typeface="+mn-ea"/>
              </a:rPr>
              <a:t>Texas Assessment Management System Practice Center </a:t>
            </a:r>
          </a:p>
          <a:p>
            <a:pPr marL="1140714" lvl="2" indent="-283464" eaLnBrk="1" hangingPunct="1">
              <a:defRPr/>
            </a:pPr>
            <a:r>
              <a:rPr lang="en-US" dirty="0" smtClean="0">
                <a:solidFill>
                  <a:schemeClr val="tx1">
                    <a:lumMod val="65000"/>
                    <a:lumOff val="35000"/>
                  </a:schemeClr>
                </a:solidFill>
                <a:ea typeface="+mn-ea"/>
              </a:rPr>
              <a:t>Flash Written Composition Tool — Texas Assessment Practice Administration</a:t>
            </a:r>
          </a:p>
          <a:p>
            <a:pPr marL="1140714" lvl="2" indent="-283464" eaLnBrk="1" hangingPunct="1">
              <a:defRPr/>
            </a:pPr>
            <a:r>
              <a:rPr lang="en-US" dirty="0" smtClean="0">
                <a:solidFill>
                  <a:schemeClr val="tx1">
                    <a:lumMod val="65000"/>
                    <a:lumOff val="35000"/>
                  </a:schemeClr>
                </a:solidFill>
                <a:ea typeface="+mn-ea"/>
              </a:rPr>
              <a:t>Proctor Caching Testing Tool — Texas Assessment Practice Administration</a:t>
            </a:r>
          </a:p>
          <a:p>
            <a:pPr marL="1140714" lvl="2" indent="-283464" eaLnBrk="1" hangingPunct="1">
              <a:defRPr/>
            </a:pPr>
            <a:r>
              <a:rPr lang="en-US" dirty="0" smtClean="0">
                <a:solidFill>
                  <a:schemeClr val="tx1">
                    <a:lumMod val="65000"/>
                    <a:lumOff val="35000"/>
                  </a:schemeClr>
                </a:solidFill>
                <a:ea typeface="+mn-ea"/>
              </a:rPr>
              <a:t>Texas Practice Test — Texas Assessment Practice Administration</a:t>
            </a:r>
          </a:p>
          <a:p>
            <a:pPr marL="740664" lvl="1" indent="-283464" eaLnBrk="1" hangingPunct="1">
              <a:defRPr/>
            </a:pPr>
            <a:r>
              <a:rPr lang="en-US" sz="1600" dirty="0" smtClean="0">
                <a:solidFill>
                  <a:schemeClr val="tx1">
                    <a:lumMod val="65000"/>
                    <a:lumOff val="35000"/>
                  </a:schemeClr>
                </a:solidFill>
                <a:ea typeface="+mn-ea"/>
              </a:rPr>
              <a:t>PearsonAccess Overview Training Modules</a:t>
            </a:r>
          </a:p>
          <a:p>
            <a:pPr marL="0" indent="0" eaLnBrk="1" hangingPunct="1">
              <a:spcBef>
                <a:spcPts val="1200"/>
              </a:spcBef>
              <a:buFontTx/>
              <a:buNone/>
              <a:defRPr/>
            </a:pPr>
            <a:r>
              <a:rPr lang="en-US" sz="1600" b="1" dirty="0" smtClean="0">
                <a:solidFill>
                  <a:schemeClr val="tx1">
                    <a:lumMod val="65000"/>
                    <a:lumOff val="35000"/>
                  </a:schemeClr>
                </a:solidFill>
                <a:ea typeface="+mn-ea"/>
              </a:rPr>
              <a:t>Students – Electronic Practice Tests (</a:t>
            </a:r>
            <a:r>
              <a:rPr lang="en-US" sz="1600" b="1" dirty="0" err="1" smtClean="0">
                <a:solidFill>
                  <a:schemeClr val="tx1">
                    <a:lumMod val="65000"/>
                    <a:lumOff val="35000"/>
                  </a:schemeClr>
                </a:solidFill>
                <a:ea typeface="+mn-ea"/>
              </a:rPr>
              <a:t>ePATS</a:t>
            </a:r>
            <a:r>
              <a:rPr lang="en-US" sz="1600" b="1" dirty="0" smtClean="0">
                <a:solidFill>
                  <a:schemeClr val="tx1">
                    <a:lumMod val="65000"/>
                    <a:lumOff val="35000"/>
                  </a:schemeClr>
                </a:solidFill>
                <a:ea typeface="+mn-ea"/>
              </a:rPr>
              <a:t>)</a:t>
            </a:r>
          </a:p>
          <a:p>
            <a:pPr lvl="1" eaLnBrk="1" hangingPunct="1">
              <a:defRPr/>
            </a:pPr>
            <a:r>
              <a:rPr lang="en-US" sz="1600" dirty="0" smtClean="0">
                <a:solidFill>
                  <a:schemeClr val="tx1">
                    <a:lumMod val="65000"/>
                    <a:lumOff val="35000"/>
                  </a:schemeClr>
                </a:solidFill>
                <a:ea typeface="+mn-ea"/>
              </a:rPr>
              <a:t>Texas Specific Testing Tools  </a:t>
            </a:r>
          </a:p>
          <a:p>
            <a:pPr lvl="1" eaLnBrk="1" hangingPunct="1">
              <a:defRPr/>
            </a:pPr>
            <a:r>
              <a:rPr lang="en-US" sz="1600" dirty="0" smtClean="0">
                <a:solidFill>
                  <a:schemeClr val="tx1">
                    <a:lumMod val="65000"/>
                    <a:lumOff val="35000"/>
                  </a:schemeClr>
                </a:solidFill>
                <a:ea typeface="+mn-ea"/>
              </a:rPr>
              <a:t>TAKS Written Composition Tool </a:t>
            </a:r>
          </a:p>
          <a:p>
            <a:pPr lvl="1" eaLnBrk="1" hangingPunct="1">
              <a:defRPr/>
            </a:pPr>
            <a:r>
              <a:rPr lang="en-US" sz="1600" dirty="0" smtClean="0">
                <a:solidFill>
                  <a:schemeClr val="tx1">
                    <a:lumMod val="65000"/>
                    <a:lumOff val="35000"/>
                  </a:schemeClr>
                </a:solidFill>
              </a:rPr>
              <a:t>STARR End-of-Course Writing Tool</a:t>
            </a:r>
            <a:endParaRPr lang="en-US" sz="1600" dirty="0" smtClean="0">
              <a:solidFill>
                <a:schemeClr val="tx1">
                  <a:lumMod val="65000"/>
                  <a:lumOff val="35000"/>
                </a:schemeClr>
              </a:solidFill>
              <a:ea typeface="+mn-ea"/>
            </a:endParaRPr>
          </a:p>
          <a:p>
            <a:pPr lvl="1" eaLnBrk="1" hangingPunct="1">
              <a:defRPr/>
            </a:pPr>
            <a:r>
              <a:rPr lang="en-US" sz="1600" dirty="0" smtClean="0">
                <a:solidFill>
                  <a:schemeClr val="tx1">
                    <a:lumMod val="65000"/>
                    <a:lumOff val="35000"/>
                  </a:schemeClr>
                </a:solidFill>
                <a:ea typeface="+mn-ea"/>
              </a:rPr>
              <a:t>STAAR End-of-Course Analytical Essay Tool </a:t>
            </a:r>
          </a:p>
          <a:p>
            <a:pPr lvl="1" eaLnBrk="1" hangingPunct="1">
              <a:defRPr/>
            </a:pPr>
            <a:r>
              <a:rPr lang="en-US" sz="1600" dirty="0" smtClean="0">
                <a:solidFill>
                  <a:schemeClr val="tx1">
                    <a:lumMod val="65000"/>
                    <a:lumOff val="35000"/>
                  </a:schemeClr>
                </a:solidFill>
                <a:ea typeface="+mn-ea"/>
              </a:rPr>
              <a:t>TELPAS Online Reading Test Student Tutorials  </a:t>
            </a:r>
          </a:p>
        </p:txBody>
      </p:sp>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Placeholder 10"/>
          <p:cNvSpPr>
            <a:spLocks noGrp="1"/>
          </p:cNvSpPr>
          <p:nvPr>
            <p:ph type="body" idx="1"/>
          </p:nvPr>
        </p:nvSpPr>
        <p:spPr bwMode="auto">
          <a:xfrm>
            <a:off x="609600" y="914400"/>
            <a:ext cx="7924800" cy="1676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1400" dirty="0" smtClean="0">
                <a:solidFill>
                  <a:schemeClr val="tx1">
                    <a:lumMod val="65000"/>
                    <a:lumOff val="35000"/>
                  </a:schemeClr>
                </a:solidFill>
              </a:rPr>
              <a:t>Resources: </a:t>
            </a:r>
          </a:p>
          <a:p>
            <a:pPr eaLnBrk="1" hangingPunct="1">
              <a:spcBef>
                <a:spcPts val="1200"/>
              </a:spcBef>
            </a:pPr>
            <a:r>
              <a:rPr lang="en-US" sz="1400" dirty="0" smtClean="0">
                <a:solidFill>
                  <a:schemeClr val="tx1">
                    <a:lumMod val="65000"/>
                    <a:lumOff val="35000"/>
                  </a:schemeClr>
                </a:solidFill>
              </a:rPr>
              <a:t>Pearson’s Austin Operations Center</a:t>
            </a:r>
          </a:p>
          <a:p>
            <a:pPr eaLnBrk="1" hangingPunct="1"/>
            <a:r>
              <a:rPr lang="en-US" sz="1400" b="0" dirty="0" smtClean="0">
                <a:solidFill>
                  <a:schemeClr val="tx1">
                    <a:lumMod val="65000"/>
                    <a:lumOff val="35000"/>
                  </a:schemeClr>
                </a:solidFill>
              </a:rPr>
              <a:t>7:30 </a:t>
            </a:r>
            <a:r>
              <a:rPr lang="en-US" sz="1200" b="0" dirty="0" smtClean="0">
                <a:solidFill>
                  <a:schemeClr val="tx1">
                    <a:lumMod val="65000"/>
                    <a:lumOff val="35000"/>
                  </a:schemeClr>
                </a:solidFill>
              </a:rPr>
              <a:t>AM</a:t>
            </a:r>
            <a:r>
              <a:rPr lang="en-US" sz="1400" b="0" dirty="0" smtClean="0">
                <a:solidFill>
                  <a:schemeClr val="tx1">
                    <a:lumMod val="65000"/>
                    <a:lumOff val="35000"/>
                  </a:schemeClr>
                </a:solidFill>
              </a:rPr>
              <a:t> – 5:30 </a:t>
            </a:r>
            <a:r>
              <a:rPr lang="en-US" sz="1200" b="0" dirty="0" smtClean="0">
                <a:solidFill>
                  <a:schemeClr val="tx1">
                    <a:lumMod val="65000"/>
                    <a:lumOff val="35000"/>
                  </a:schemeClr>
                </a:solidFill>
              </a:rPr>
              <a:t>PM</a:t>
            </a:r>
            <a:r>
              <a:rPr lang="en-US" sz="1400" b="0" dirty="0" smtClean="0">
                <a:solidFill>
                  <a:schemeClr val="tx1">
                    <a:lumMod val="65000"/>
                    <a:lumOff val="35000"/>
                  </a:schemeClr>
                </a:solidFill>
              </a:rPr>
              <a:t> CT Monday–Friday</a:t>
            </a:r>
          </a:p>
          <a:p>
            <a:pPr eaLnBrk="1" hangingPunct="1"/>
            <a:r>
              <a:rPr lang="en-US" sz="1400" b="0" dirty="0" smtClean="0">
                <a:solidFill>
                  <a:schemeClr val="tx1">
                    <a:lumMod val="65000"/>
                    <a:lumOff val="35000"/>
                  </a:schemeClr>
                </a:solidFill>
              </a:rPr>
              <a:t>Toll free: 800-627-0225	E-mail:  </a:t>
            </a:r>
            <a:r>
              <a:rPr lang="en-US" sz="1400" b="0" dirty="0" smtClean="0">
                <a:solidFill>
                  <a:schemeClr val="tx1">
                    <a:lumMod val="65000"/>
                    <a:lumOff val="35000"/>
                  </a:schemeClr>
                </a:solidFill>
                <a:hlinkClick r:id="rId3"/>
              </a:rPr>
              <a:t>TxPearsonAccess@support.pearson.com</a:t>
            </a:r>
            <a:endParaRPr lang="en-US" sz="1400" b="0" dirty="0" smtClean="0">
              <a:solidFill>
                <a:schemeClr val="tx1">
                  <a:lumMod val="65000"/>
                  <a:lumOff val="35000"/>
                </a:schemeClr>
              </a:solidFill>
            </a:endParaRPr>
          </a:p>
          <a:p>
            <a:pPr eaLnBrk="1" hangingPunct="1"/>
            <a:r>
              <a:rPr lang="en-US" sz="1400" b="0" dirty="0" smtClean="0">
                <a:solidFill>
                  <a:schemeClr val="tx1">
                    <a:lumMod val="65000"/>
                    <a:lumOff val="35000"/>
                  </a:schemeClr>
                </a:solidFill>
              </a:rPr>
              <a:t>Call or e-mail Pearson’s Texas Online Team for assistance with:</a:t>
            </a:r>
          </a:p>
          <a:p>
            <a:pPr eaLnBrk="1" hangingPunct="1"/>
            <a:endParaRPr lang="en-US" sz="1400" u="sng" dirty="0" smtClean="0">
              <a:solidFill>
                <a:schemeClr val="tx1">
                  <a:lumMod val="65000"/>
                  <a:lumOff val="35000"/>
                </a:schemeClr>
              </a:solidFill>
            </a:endParaRPr>
          </a:p>
        </p:txBody>
      </p:sp>
      <p:sp>
        <p:nvSpPr>
          <p:cNvPr id="12" name="Content Placeholder 11"/>
          <p:cNvSpPr>
            <a:spLocks noGrp="1"/>
          </p:cNvSpPr>
          <p:nvPr>
            <p:ph sz="half" idx="2"/>
          </p:nvPr>
        </p:nvSpPr>
        <p:spPr>
          <a:xfrm>
            <a:off x="152400" y="2438400"/>
            <a:ext cx="4419600" cy="3413125"/>
          </a:xfrm>
        </p:spPr>
        <p:txBody>
          <a:bodyPr/>
          <a:lstStyle/>
          <a:p>
            <a:pPr marL="685800" indent="-166688" eaLnBrk="1" hangingPunct="1">
              <a:spcBef>
                <a:spcPts val="300"/>
              </a:spcBef>
              <a:defRPr/>
            </a:pPr>
            <a:r>
              <a:rPr lang="en-US" sz="1400" dirty="0" smtClean="0">
                <a:solidFill>
                  <a:schemeClr val="tx1">
                    <a:lumMod val="65000"/>
                    <a:lumOff val="35000"/>
                  </a:schemeClr>
                </a:solidFill>
                <a:ea typeface="+mn-ea"/>
              </a:rPr>
              <a:t>information about online testing or online testing procedures</a:t>
            </a:r>
          </a:p>
          <a:p>
            <a:pPr marL="685800" indent="-166688" eaLnBrk="1" hangingPunct="1">
              <a:spcBef>
                <a:spcPts val="300"/>
              </a:spcBef>
              <a:defRPr/>
            </a:pPr>
            <a:r>
              <a:rPr lang="en-US" sz="1400" dirty="0" smtClean="0">
                <a:solidFill>
                  <a:schemeClr val="tx1">
                    <a:lumMod val="65000"/>
                    <a:lumOff val="35000"/>
                  </a:schemeClr>
                </a:solidFill>
                <a:ea typeface="+mn-ea"/>
              </a:rPr>
              <a:t>navigating the Texas Assessment Management System</a:t>
            </a:r>
          </a:p>
          <a:p>
            <a:pPr marL="519113" indent="0" eaLnBrk="1" hangingPunct="1">
              <a:spcBef>
                <a:spcPts val="300"/>
              </a:spcBef>
              <a:defRPr/>
            </a:pPr>
            <a:r>
              <a:rPr lang="en-US" sz="1400" dirty="0" smtClean="0">
                <a:solidFill>
                  <a:schemeClr val="tx1">
                    <a:lumMod val="65000"/>
                    <a:lumOff val="35000"/>
                  </a:schemeClr>
                </a:solidFill>
                <a:ea typeface="+mn-ea"/>
              </a:rPr>
              <a:t> accessing and using the Practice Center</a:t>
            </a:r>
          </a:p>
          <a:p>
            <a:pPr marL="519113" indent="0" eaLnBrk="1" hangingPunct="1">
              <a:spcBef>
                <a:spcPts val="300"/>
              </a:spcBef>
              <a:defRPr/>
            </a:pPr>
            <a:r>
              <a:rPr lang="en-US" sz="1400" dirty="0" smtClean="0">
                <a:solidFill>
                  <a:schemeClr val="tx1">
                    <a:lumMod val="65000"/>
                    <a:lumOff val="35000"/>
                  </a:schemeClr>
                </a:solidFill>
                <a:ea typeface="+mn-ea"/>
              </a:rPr>
              <a:t> managing examinee data</a:t>
            </a:r>
          </a:p>
          <a:p>
            <a:pPr marL="519113" indent="0" eaLnBrk="1" hangingPunct="1">
              <a:spcBef>
                <a:spcPts val="300"/>
              </a:spcBef>
              <a:defRPr/>
            </a:pPr>
            <a:r>
              <a:rPr lang="en-US" sz="1400" dirty="0" smtClean="0">
                <a:solidFill>
                  <a:schemeClr val="tx1">
                    <a:lumMod val="65000"/>
                    <a:lumOff val="35000"/>
                  </a:schemeClr>
                </a:solidFill>
                <a:ea typeface="+mn-ea"/>
              </a:rPr>
              <a:t> setting up test sessions</a:t>
            </a:r>
          </a:p>
          <a:p>
            <a:pPr marL="519113" indent="0" eaLnBrk="1" hangingPunct="1">
              <a:spcBef>
                <a:spcPts val="300"/>
              </a:spcBef>
              <a:defRPr/>
            </a:pPr>
            <a:r>
              <a:rPr lang="en-US" sz="1400" dirty="0" smtClean="0">
                <a:solidFill>
                  <a:schemeClr val="tx1">
                    <a:lumMod val="65000"/>
                    <a:lumOff val="35000"/>
                  </a:schemeClr>
                </a:solidFill>
                <a:ea typeface="+mn-ea"/>
              </a:rPr>
              <a:t> assigning login IDs and passwords</a:t>
            </a:r>
          </a:p>
          <a:p>
            <a:pPr marL="519113" indent="0" eaLnBrk="1" hangingPunct="1">
              <a:spcBef>
                <a:spcPts val="300"/>
              </a:spcBef>
              <a:defRPr/>
            </a:pPr>
            <a:r>
              <a:rPr lang="en-US" sz="1400" dirty="0" smtClean="0">
                <a:solidFill>
                  <a:schemeClr val="tx1">
                    <a:lumMod val="65000"/>
                    <a:lumOff val="35000"/>
                  </a:schemeClr>
                </a:solidFill>
                <a:ea typeface="+mn-ea"/>
              </a:rPr>
              <a:t> accessing resources</a:t>
            </a:r>
          </a:p>
          <a:p>
            <a:pPr marL="685800" indent="-166688" eaLnBrk="1" hangingPunct="1">
              <a:spcBef>
                <a:spcPts val="300"/>
              </a:spcBef>
              <a:defRPr/>
            </a:pPr>
            <a:r>
              <a:rPr lang="en-US" sz="1400" dirty="0" smtClean="0">
                <a:solidFill>
                  <a:schemeClr val="tx1">
                    <a:lumMod val="65000"/>
                    <a:lumOff val="35000"/>
                  </a:schemeClr>
                </a:solidFill>
                <a:ea typeface="+mn-ea"/>
              </a:rPr>
              <a:t>questions about Pearson Online Testing communications</a:t>
            </a:r>
          </a:p>
          <a:p>
            <a:pPr marL="685800" indent="-166688" eaLnBrk="1" hangingPunct="1">
              <a:spcBef>
                <a:spcPts val="300"/>
              </a:spcBef>
              <a:defRPr/>
            </a:pPr>
            <a:r>
              <a:rPr lang="en-US" sz="1400" dirty="0" smtClean="0">
                <a:solidFill>
                  <a:schemeClr val="tx1">
                    <a:lumMod val="65000"/>
                    <a:lumOff val="35000"/>
                  </a:schemeClr>
                </a:solidFill>
                <a:ea typeface="+mn-ea"/>
              </a:rPr>
              <a:t>questions about oral administration of test sessions</a:t>
            </a:r>
          </a:p>
          <a:p>
            <a:pPr marL="519113" indent="0" eaLnBrk="1" hangingPunct="1">
              <a:spcBef>
                <a:spcPts val="300"/>
              </a:spcBef>
              <a:defRPr/>
            </a:pPr>
            <a:endParaRPr lang="en-US" sz="1400" dirty="0">
              <a:solidFill>
                <a:schemeClr val="tx1">
                  <a:lumMod val="65000"/>
                  <a:lumOff val="35000"/>
                </a:schemeClr>
              </a:solidFill>
              <a:ea typeface="+mn-ea"/>
            </a:endParaRPr>
          </a:p>
        </p:txBody>
      </p:sp>
      <p:sp>
        <p:nvSpPr>
          <p:cNvPr id="14" name="Content Placeholder 13"/>
          <p:cNvSpPr>
            <a:spLocks noGrp="1"/>
          </p:cNvSpPr>
          <p:nvPr>
            <p:ph sz="quarter" idx="4"/>
          </p:nvPr>
        </p:nvSpPr>
        <p:spPr>
          <a:xfrm>
            <a:off x="4267201" y="2438400"/>
            <a:ext cx="4267200" cy="3417888"/>
          </a:xfrm>
        </p:spPr>
        <p:txBody>
          <a:bodyPr/>
          <a:lstStyle/>
          <a:p>
            <a:pPr marL="685800" indent="-166688" eaLnBrk="1" hangingPunct="1">
              <a:spcBef>
                <a:spcPts val="300"/>
              </a:spcBef>
              <a:defRPr/>
            </a:pPr>
            <a:r>
              <a:rPr lang="en-US" sz="1400" dirty="0" smtClean="0">
                <a:solidFill>
                  <a:schemeClr val="tx1">
                    <a:lumMod val="65000"/>
                    <a:lumOff val="35000"/>
                  </a:schemeClr>
                </a:solidFill>
                <a:ea typeface="+mn-ea"/>
              </a:rPr>
              <a:t>setting up a test run of the TestNav test delivery system</a:t>
            </a:r>
          </a:p>
          <a:p>
            <a:pPr marL="685800" indent="-166688" eaLnBrk="1" hangingPunct="1">
              <a:spcBef>
                <a:spcPts val="300"/>
              </a:spcBef>
              <a:tabLst>
                <a:tab pos="685800" algn="l"/>
              </a:tabLst>
              <a:defRPr/>
            </a:pPr>
            <a:r>
              <a:rPr lang="en-US" sz="1400" dirty="0" smtClean="0">
                <a:solidFill>
                  <a:schemeClr val="tx1">
                    <a:lumMod val="65000"/>
                    <a:lumOff val="35000"/>
                  </a:schemeClr>
                </a:solidFill>
                <a:ea typeface="+mn-ea"/>
              </a:rPr>
              <a:t>network problems</a:t>
            </a:r>
          </a:p>
          <a:p>
            <a:pPr marL="519113" indent="0" eaLnBrk="1" hangingPunct="1">
              <a:spcBef>
                <a:spcPts val="300"/>
              </a:spcBef>
              <a:defRPr/>
            </a:pPr>
            <a:r>
              <a:rPr lang="en-US" sz="1400" dirty="0" smtClean="0">
                <a:solidFill>
                  <a:schemeClr val="tx1">
                    <a:lumMod val="65000"/>
                    <a:lumOff val="35000"/>
                  </a:schemeClr>
                </a:solidFill>
                <a:ea typeface="+mn-ea"/>
              </a:rPr>
              <a:t> proctor caching issues</a:t>
            </a:r>
          </a:p>
          <a:p>
            <a:pPr marL="519113" indent="0" eaLnBrk="1" hangingPunct="1">
              <a:spcBef>
                <a:spcPts val="300"/>
              </a:spcBef>
              <a:defRPr/>
            </a:pPr>
            <a:r>
              <a:rPr lang="en-US" sz="1400" dirty="0" smtClean="0">
                <a:solidFill>
                  <a:schemeClr val="tx1">
                    <a:lumMod val="65000"/>
                    <a:lumOff val="35000"/>
                  </a:schemeClr>
                </a:solidFill>
                <a:ea typeface="+mn-ea"/>
              </a:rPr>
              <a:t> evaluating infrastructure</a:t>
            </a:r>
          </a:p>
          <a:p>
            <a:pPr marL="685800" indent="-166688" eaLnBrk="1" hangingPunct="1">
              <a:spcBef>
                <a:spcPts val="300"/>
              </a:spcBef>
              <a:defRPr/>
            </a:pPr>
            <a:r>
              <a:rPr lang="en-US" sz="1400" dirty="0" smtClean="0">
                <a:solidFill>
                  <a:schemeClr val="tx1">
                    <a:lumMod val="65000"/>
                    <a:lumOff val="35000"/>
                  </a:schemeClr>
                </a:solidFill>
                <a:ea typeface="+mn-ea"/>
              </a:rPr>
              <a:t>hardware and software requirements or problems</a:t>
            </a:r>
          </a:p>
          <a:p>
            <a:pPr marL="519113" indent="0" eaLnBrk="1" hangingPunct="1">
              <a:spcBef>
                <a:spcPts val="300"/>
              </a:spcBef>
              <a:defRPr/>
            </a:pPr>
            <a:r>
              <a:rPr lang="en-US" sz="1400" dirty="0" smtClean="0">
                <a:solidFill>
                  <a:schemeClr val="tx1">
                    <a:lumMod val="65000"/>
                    <a:lumOff val="35000"/>
                  </a:schemeClr>
                </a:solidFill>
                <a:ea typeface="+mn-ea"/>
              </a:rPr>
              <a:t> the TestNav Early Warning System</a:t>
            </a:r>
          </a:p>
          <a:p>
            <a:pPr marL="519113" indent="0" eaLnBrk="1" hangingPunct="1">
              <a:spcBef>
                <a:spcPts val="300"/>
              </a:spcBef>
              <a:defRPr/>
            </a:pPr>
            <a:r>
              <a:rPr lang="en-US" sz="1400" dirty="0" smtClean="0">
                <a:solidFill>
                  <a:schemeClr val="tx1">
                    <a:lumMod val="65000"/>
                    <a:lumOff val="35000"/>
                  </a:schemeClr>
                </a:solidFill>
                <a:ea typeface="+mn-ea"/>
              </a:rPr>
              <a:t> wireless networking issues</a:t>
            </a:r>
          </a:p>
          <a:p>
            <a:pPr marL="519113" indent="0" eaLnBrk="1" hangingPunct="1">
              <a:spcBef>
                <a:spcPts val="300"/>
              </a:spcBef>
              <a:defRPr/>
            </a:pPr>
            <a:r>
              <a:rPr lang="en-US" sz="1400" dirty="0" smtClean="0">
                <a:solidFill>
                  <a:schemeClr val="tx1">
                    <a:lumMod val="65000"/>
                    <a:lumOff val="35000"/>
                  </a:schemeClr>
                </a:solidFill>
                <a:ea typeface="+mn-ea"/>
              </a:rPr>
              <a:t> technical emergencies </a:t>
            </a:r>
          </a:p>
          <a:p>
            <a:pPr marL="519113" indent="0" eaLnBrk="1" hangingPunct="1">
              <a:spcBef>
                <a:spcPts val="300"/>
              </a:spcBef>
              <a:defRPr/>
            </a:pPr>
            <a:r>
              <a:rPr lang="en-US" sz="1400" dirty="0" smtClean="0">
                <a:solidFill>
                  <a:schemeClr val="tx1">
                    <a:lumMod val="65000"/>
                    <a:lumOff val="35000"/>
                  </a:schemeClr>
                </a:solidFill>
                <a:ea typeface="+mn-ea"/>
              </a:rPr>
              <a:t> solving online testing set-up issues</a:t>
            </a:r>
          </a:p>
          <a:p>
            <a:pPr eaLnBrk="1" hangingPunct="1">
              <a:spcBef>
                <a:spcPts val="300"/>
              </a:spcBef>
              <a:defRPr/>
            </a:pPr>
            <a:endParaRPr lang="en-US" sz="1400" dirty="0">
              <a:solidFill>
                <a:schemeClr val="tx1">
                  <a:lumMod val="65000"/>
                  <a:lumOff val="35000"/>
                </a:schemeClr>
              </a:solidFill>
              <a:ea typeface="+mn-ea"/>
            </a:endParaRPr>
          </a:p>
        </p:txBody>
      </p:sp>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3"/>
          <p:cNvSpPr>
            <a:spLocks noGrp="1" noChangeArrowheads="1"/>
          </p:cNvSpPr>
          <p:nvPr>
            <p:ph idx="1"/>
          </p:nvPr>
        </p:nvSpPr>
        <p:spPr>
          <a:xfrm>
            <a:off x="609600" y="914400"/>
            <a:ext cx="7924800" cy="5105400"/>
          </a:xfrm>
        </p:spPr>
        <p:txBody>
          <a:bodyPr anchor="t"/>
          <a:lstStyle/>
          <a:p>
            <a:pPr marL="804863" indent="-804863" eaLnBrk="1" hangingPunct="1">
              <a:spcBef>
                <a:spcPts val="1200"/>
              </a:spcBef>
              <a:buNone/>
              <a:defRPr/>
            </a:pPr>
            <a:r>
              <a:rPr lang="en-US" sz="1600" b="1" dirty="0" smtClean="0">
                <a:solidFill>
                  <a:schemeClr val="tx1">
                    <a:lumMod val="65000"/>
                    <a:lumOff val="35000"/>
                  </a:schemeClr>
                </a:solidFill>
              </a:rPr>
              <a:t>Resources: Contacts</a:t>
            </a:r>
          </a:p>
          <a:p>
            <a:pPr marL="804863" indent="-804863" eaLnBrk="1" hangingPunct="1">
              <a:spcBef>
                <a:spcPts val="1200"/>
              </a:spcBef>
              <a:buFont typeface="Wingdings" pitchFamily="2" charset="2"/>
              <a:buNone/>
              <a:defRPr/>
            </a:pPr>
            <a:r>
              <a:rPr lang="en-US" sz="1600" b="1" dirty="0" smtClean="0">
                <a:solidFill>
                  <a:schemeClr val="tx1">
                    <a:lumMod val="65000"/>
                    <a:lumOff val="35000"/>
                  </a:schemeClr>
                </a:solidFill>
                <a:ea typeface="+mn-ea"/>
              </a:rPr>
              <a:t>TEA</a:t>
            </a:r>
          </a:p>
          <a:p>
            <a:pPr marL="804863" indent="-804863" eaLnBrk="1" hangingPunct="1">
              <a:spcBef>
                <a:spcPts val="0"/>
              </a:spcBef>
              <a:buFont typeface="Wingdings" pitchFamily="2" charset="2"/>
              <a:buNone/>
              <a:defRPr/>
            </a:pPr>
            <a:r>
              <a:rPr lang="en-US" sz="1600" dirty="0" smtClean="0">
                <a:solidFill>
                  <a:schemeClr val="tx1">
                    <a:lumMod val="65000"/>
                    <a:lumOff val="35000"/>
                  </a:schemeClr>
                </a:solidFill>
                <a:ea typeface="+mn-ea"/>
              </a:rPr>
              <a:t>Telephone 512-463-9536 		Fax 512-463-9302</a:t>
            </a:r>
          </a:p>
          <a:p>
            <a:pPr marL="804863" indent="-804863" eaLnBrk="1" hangingPunct="1">
              <a:spcBef>
                <a:spcPts val="0"/>
              </a:spcBef>
              <a:buFont typeface="Wingdings" pitchFamily="2" charset="2"/>
              <a:buNone/>
              <a:defRPr/>
            </a:pPr>
            <a:r>
              <a:rPr lang="en-US" sz="1600" dirty="0" smtClean="0">
                <a:solidFill>
                  <a:schemeClr val="tx1">
                    <a:lumMod val="65000"/>
                    <a:lumOff val="35000"/>
                  </a:schemeClr>
                </a:solidFill>
                <a:ea typeface="+mn-ea"/>
              </a:rPr>
              <a:t>TEA Student Assessment website – </a:t>
            </a:r>
            <a:r>
              <a:rPr lang="en-US" sz="1600" dirty="0" smtClean="0">
                <a:solidFill>
                  <a:schemeClr val="tx1">
                    <a:lumMod val="65000"/>
                    <a:lumOff val="35000"/>
                  </a:schemeClr>
                </a:solidFill>
                <a:ea typeface="+mn-ea"/>
                <a:hlinkClick r:id="rId3"/>
              </a:rPr>
              <a:t>http://</a:t>
            </a:r>
            <a:r>
              <a:rPr lang="en-US" sz="1600" u="sng" dirty="0" smtClean="0">
                <a:solidFill>
                  <a:schemeClr val="tx1">
                    <a:lumMod val="65000"/>
                    <a:lumOff val="35000"/>
                  </a:schemeClr>
                </a:solidFill>
                <a:ea typeface="+mn-ea"/>
                <a:hlinkClick r:id="rId3"/>
              </a:rPr>
              <a:t>www.tea.state.tx.us/student.assessment</a:t>
            </a:r>
            <a:endParaRPr lang="en-US" sz="1600" u="sng" dirty="0" smtClean="0">
              <a:solidFill>
                <a:schemeClr val="tx1">
                  <a:lumMod val="65000"/>
                  <a:lumOff val="35000"/>
                </a:schemeClr>
              </a:solidFill>
              <a:ea typeface="+mn-ea"/>
            </a:endParaRPr>
          </a:p>
          <a:p>
            <a:pPr marL="804863" indent="-804863" eaLnBrk="1" hangingPunct="1">
              <a:spcBef>
                <a:spcPts val="1200"/>
              </a:spcBef>
              <a:buFont typeface="Wingdings" pitchFamily="2" charset="2"/>
              <a:buNone/>
              <a:defRPr/>
            </a:pPr>
            <a:r>
              <a:rPr lang="en-US" sz="1600" b="1" dirty="0" smtClean="0">
                <a:solidFill>
                  <a:schemeClr val="tx1">
                    <a:lumMod val="65000"/>
                    <a:lumOff val="35000"/>
                  </a:schemeClr>
                </a:solidFill>
                <a:ea typeface="+mn-ea"/>
              </a:rPr>
              <a:t>Call TEA’s Student Assessment Division for assistance with:</a:t>
            </a:r>
          </a:p>
          <a:p>
            <a:pPr marL="519113" indent="0" eaLnBrk="1" hangingPunct="1">
              <a:spcBef>
                <a:spcPts val="1200"/>
              </a:spcBef>
              <a:defRPr/>
            </a:pPr>
            <a:r>
              <a:rPr lang="en-US" sz="1600" dirty="0" smtClean="0">
                <a:solidFill>
                  <a:schemeClr val="tx1">
                    <a:lumMod val="65000"/>
                    <a:lumOff val="35000"/>
                  </a:schemeClr>
                </a:solidFill>
                <a:ea typeface="+mn-ea"/>
              </a:rPr>
              <a:t> </a:t>
            </a:r>
            <a:r>
              <a:rPr lang="en-US" sz="1400" dirty="0" smtClean="0">
                <a:solidFill>
                  <a:schemeClr val="tx1">
                    <a:lumMod val="65000"/>
                    <a:lumOff val="35000"/>
                  </a:schemeClr>
                </a:solidFill>
                <a:ea typeface="+mn-ea"/>
              </a:rPr>
              <a:t>testing accommodations</a:t>
            </a:r>
          </a:p>
          <a:p>
            <a:pPr marL="519113" indent="0" eaLnBrk="1" hangingPunct="1">
              <a:spcBef>
                <a:spcPts val="600"/>
              </a:spcBef>
              <a:defRPr/>
            </a:pPr>
            <a:r>
              <a:rPr lang="en-US" sz="1400" dirty="0" smtClean="0">
                <a:solidFill>
                  <a:schemeClr val="tx1">
                    <a:lumMod val="65000"/>
                    <a:lumOff val="35000"/>
                  </a:schemeClr>
                </a:solidFill>
                <a:ea typeface="+mn-ea"/>
              </a:rPr>
              <a:t> requesting changes to the testing schedule</a:t>
            </a:r>
          </a:p>
          <a:p>
            <a:pPr marL="519113" indent="0" eaLnBrk="1" hangingPunct="1">
              <a:spcBef>
                <a:spcPts val="600"/>
              </a:spcBef>
              <a:defRPr/>
            </a:pPr>
            <a:r>
              <a:rPr lang="en-US" sz="1400" dirty="0" smtClean="0">
                <a:solidFill>
                  <a:schemeClr val="tx1">
                    <a:lumMod val="65000"/>
                    <a:lumOff val="35000"/>
                  </a:schemeClr>
                </a:solidFill>
                <a:ea typeface="+mn-ea"/>
              </a:rPr>
              <a:t> questions about the policy on taking breaks and lunch</a:t>
            </a:r>
          </a:p>
          <a:p>
            <a:pPr marL="519113" indent="0" eaLnBrk="1" hangingPunct="1">
              <a:spcBef>
                <a:spcPts val="600"/>
              </a:spcBef>
              <a:defRPr/>
            </a:pPr>
            <a:r>
              <a:rPr lang="en-US" sz="1400" dirty="0" smtClean="0">
                <a:solidFill>
                  <a:schemeClr val="tx1">
                    <a:lumMod val="65000"/>
                    <a:lumOff val="35000"/>
                  </a:schemeClr>
                </a:solidFill>
                <a:ea typeface="+mn-ea"/>
              </a:rPr>
              <a:t> testing beyond normal school hours</a:t>
            </a:r>
          </a:p>
          <a:p>
            <a:pPr marL="519113" indent="0" eaLnBrk="1" hangingPunct="1">
              <a:spcBef>
                <a:spcPts val="600"/>
              </a:spcBef>
              <a:defRPr/>
            </a:pPr>
            <a:r>
              <a:rPr lang="en-US" sz="1400" dirty="0" smtClean="0">
                <a:solidFill>
                  <a:schemeClr val="tx1">
                    <a:lumMod val="65000"/>
                    <a:lumOff val="35000"/>
                  </a:schemeClr>
                </a:solidFill>
                <a:ea typeface="+mn-ea"/>
              </a:rPr>
              <a:t> handling unusual circumstances on test days</a:t>
            </a:r>
          </a:p>
          <a:p>
            <a:pPr marL="519113" indent="0" eaLnBrk="1" hangingPunct="1">
              <a:spcBef>
                <a:spcPts val="600"/>
              </a:spcBef>
              <a:defRPr/>
            </a:pPr>
            <a:r>
              <a:rPr lang="en-US" sz="1400" dirty="0" smtClean="0">
                <a:solidFill>
                  <a:schemeClr val="tx1">
                    <a:lumMod val="65000"/>
                    <a:lumOff val="35000"/>
                  </a:schemeClr>
                </a:solidFill>
                <a:ea typeface="+mn-ea"/>
              </a:rPr>
              <a:t> violations of test security</a:t>
            </a:r>
          </a:p>
          <a:p>
            <a:pPr marL="519113" indent="0" eaLnBrk="1" hangingPunct="1">
              <a:spcBef>
                <a:spcPts val="600"/>
              </a:spcBef>
              <a:defRPr/>
            </a:pPr>
            <a:r>
              <a:rPr lang="en-US" sz="1400" dirty="0" smtClean="0">
                <a:solidFill>
                  <a:schemeClr val="tx1">
                    <a:lumMod val="65000"/>
                    <a:lumOff val="35000"/>
                  </a:schemeClr>
                </a:solidFill>
                <a:ea typeface="+mn-ea"/>
              </a:rPr>
              <a:t> handling school emergencies that affect testing</a:t>
            </a:r>
          </a:p>
          <a:p>
            <a:pPr marL="519113" indent="0" eaLnBrk="1" hangingPunct="1">
              <a:spcBef>
                <a:spcPts val="600"/>
              </a:spcBef>
              <a:defRPr/>
            </a:pPr>
            <a:r>
              <a:rPr lang="en-US" sz="1400" dirty="0" smtClean="0">
                <a:solidFill>
                  <a:schemeClr val="tx1">
                    <a:lumMod val="65000"/>
                    <a:lumOff val="35000"/>
                  </a:schemeClr>
                </a:solidFill>
                <a:ea typeface="+mn-ea"/>
              </a:rPr>
              <a:t> questions about general online testing policy</a:t>
            </a:r>
          </a:p>
          <a:p>
            <a:pPr marL="519113" indent="0" eaLnBrk="1" hangingPunct="1">
              <a:spcBef>
                <a:spcPts val="600"/>
              </a:spcBef>
              <a:defRPr/>
            </a:pPr>
            <a:r>
              <a:rPr lang="en-US" sz="1400" dirty="0" smtClean="0">
                <a:solidFill>
                  <a:schemeClr val="tx1">
                    <a:lumMod val="65000"/>
                    <a:lumOff val="35000"/>
                  </a:schemeClr>
                </a:solidFill>
                <a:ea typeface="+mn-ea"/>
              </a:rPr>
              <a:t> questions about TEA communications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4600" y="152400"/>
            <a:ext cx="4114800" cy="461665"/>
          </a:xfrm>
          <a:prstGeom prst="rect">
            <a:avLst/>
          </a:prstGeom>
          <a:noFill/>
        </p:spPr>
        <p:txBody>
          <a:bodyPr wrap="square" rtlCol="0">
            <a:spAutoFit/>
          </a:bodyPr>
          <a:lstStyle/>
          <a:p>
            <a:pPr algn="r"/>
            <a:r>
              <a:rPr lang="en-US" sz="2400" b="1" dirty="0" smtClean="0">
                <a:solidFill>
                  <a:prstClr val="black"/>
                </a:solidFill>
              </a:rPr>
              <a:t>Security</a:t>
            </a:r>
            <a:r>
              <a:rPr lang="en-US" sz="2400" dirty="0" smtClean="0">
                <a:solidFill>
                  <a:prstClr val="black"/>
                </a:solidFill>
              </a:rPr>
              <a:t> </a:t>
            </a:r>
            <a:r>
              <a:rPr lang="en-US" sz="2400" b="1" dirty="0" smtClean="0">
                <a:solidFill>
                  <a:prstClr val="black"/>
                </a:solidFill>
              </a:rPr>
              <a:t>Supplement</a:t>
            </a:r>
            <a:r>
              <a:rPr lang="en-US" sz="2400" dirty="0" smtClean="0">
                <a:solidFill>
                  <a:prstClr val="black"/>
                </a:solidFill>
              </a:rPr>
              <a:t> </a:t>
            </a:r>
            <a:endParaRPr lang="en-US" sz="2400" dirty="0">
              <a:solidFill>
                <a:prstClr val="black"/>
              </a:solidFill>
            </a:endParaRPr>
          </a:p>
        </p:txBody>
      </p:sp>
      <p:sp>
        <p:nvSpPr>
          <p:cNvPr id="5" name="Content Placeholder 1"/>
          <p:cNvSpPr>
            <a:spLocks noGrp="1"/>
          </p:cNvSpPr>
          <p:nvPr>
            <p:ph sz="quarter" idx="10"/>
          </p:nvPr>
        </p:nvSpPr>
        <p:spPr>
          <a:xfrm>
            <a:off x="533400" y="838200"/>
            <a:ext cx="8229600" cy="5334000"/>
          </a:xfrm>
        </p:spPr>
        <p:txBody>
          <a:bodyPr>
            <a:noAutofit/>
          </a:bodyPr>
          <a:lstStyle/>
          <a:p>
            <a:pPr algn="r">
              <a:buNone/>
            </a:pPr>
            <a:r>
              <a:rPr lang="en-US" sz="2200" b="1" dirty="0" smtClean="0"/>
              <a:t>Policy and Procedure Highlights </a:t>
            </a:r>
          </a:p>
          <a:p>
            <a:pPr>
              <a:buNone/>
            </a:pPr>
            <a:r>
              <a:rPr lang="en-US" sz="2400" b="1" dirty="0" smtClean="0"/>
              <a:t>Four-hour Time Limits </a:t>
            </a:r>
          </a:p>
          <a:p>
            <a:pPr>
              <a:buNone/>
            </a:pPr>
            <a:endParaRPr lang="en-US" sz="900" b="1" dirty="0" smtClean="0"/>
          </a:p>
          <a:p>
            <a:pPr>
              <a:buNone/>
            </a:pPr>
            <a:endParaRPr lang="en-US" sz="900" b="1" dirty="0" smtClean="0"/>
          </a:p>
          <a:p>
            <a:r>
              <a:rPr lang="en-US" sz="2400" b="1" dirty="0" smtClean="0"/>
              <a:t>Multiple Test Sessions </a:t>
            </a:r>
          </a:p>
          <a:p>
            <a:pPr>
              <a:buNone/>
            </a:pPr>
            <a:r>
              <a:rPr lang="en-US" sz="2400" dirty="0" smtClean="0"/>
              <a:t>	-  allowed as long as four-hour time limit is maintained </a:t>
            </a:r>
          </a:p>
          <a:p>
            <a:pPr>
              <a:buNone/>
            </a:pPr>
            <a:endParaRPr lang="en-US" sz="800" dirty="0" smtClean="0"/>
          </a:p>
          <a:p>
            <a:pPr>
              <a:spcBef>
                <a:spcPts val="0"/>
              </a:spcBef>
              <a:buNone/>
            </a:pPr>
            <a:r>
              <a:rPr lang="en-US" sz="2400" dirty="0" smtClean="0"/>
              <a:t>	-  can start before regularly scheduled school day or extend   </a:t>
            </a:r>
          </a:p>
          <a:p>
            <a:pPr>
              <a:spcBef>
                <a:spcPts val="0"/>
              </a:spcBef>
              <a:buNone/>
            </a:pPr>
            <a:r>
              <a:rPr lang="en-US" sz="2400" dirty="0" smtClean="0"/>
              <a:t>        beyond </a:t>
            </a:r>
          </a:p>
          <a:p>
            <a:pPr>
              <a:buNone/>
            </a:pPr>
            <a:endParaRPr lang="en-US" sz="900" b="1" dirty="0" smtClean="0"/>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4294967295"/>
          </p:nvPr>
        </p:nvSpPr>
        <p:spPr>
          <a:xfrm>
            <a:off x="609600" y="914400"/>
            <a:ext cx="7924800" cy="5181600"/>
          </a:xfrm>
        </p:spPr>
        <p:txBody>
          <a:bodyPr rtlCol="0">
            <a:normAutofit/>
          </a:bodyPr>
          <a:lstStyle/>
          <a:p>
            <a:pPr marL="0" indent="0" eaLnBrk="1" fontAlgn="auto" hangingPunct="1">
              <a:spcAft>
                <a:spcPts val="0"/>
              </a:spcAft>
              <a:buFontTx/>
              <a:buNone/>
              <a:defRPr/>
            </a:pPr>
            <a:r>
              <a:rPr lang="en-US" sz="1600" dirty="0" smtClean="0">
                <a:solidFill>
                  <a:schemeClr val="tx1">
                    <a:lumMod val="65000"/>
                    <a:lumOff val="35000"/>
                  </a:schemeClr>
                </a:solidFill>
                <a:latin typeface="Verdana" pitchFamily="34" charset="0"/>
              </a:rPr>
              <a:t>The following are new processes and functionalities for the 2012-2013 school year:</a:t>
            </a:r>
          </a:p>
          <a:p>
            <a:pPr eaLnBrk="1" fontAlgn="auto" hangingPunct="1">
              <a:spcAft>
                <a:spcPts val="0"/>
              </a:spcAft>
              <a:buFontTx/>
              <a:buNone/>
              <a:defRPr/>
            </a:pPr>
            <a:endParaRPr lang="en-US" sz="1600" dirty="0" smtClean="0">
              <a:solidFill>
                <a:schemeClr val="tx1">
                  <a:lumMod val="65000"/>
                  <a:lumOff val="35000"/>
                </a:schemeClr>
              </a:solidFill>
              <a:latin typeface="Verdana" pitchFamily="34" charset="0"/>
              <a:ea typeface="Verdana" pitchFamily="34" charset="0"/>
              <a:cs typeface="Verdana" pitchFamily="34" charset="0"/>
            </a:endParaRPr>
          </a:p>
          <a:p>
            <a:pPr lvl="1" eaLnBrk="1" fontAlgn="auto" hangingPunct="1">
              <a:spcAft>
                <a:spcPts val="0"/>
              </a:spcAft>
              <a:buFontTx/>
              <a:buNone/>
              <a:defRPr/>
            </a:pPr>
            <a:r>
              <a:rPr lang="en-US" sz="1600" b="1" dirty="0" smtClean="0">
                <a:solidFill>
                  <a:schemeClr val="tx1">
                    <a:lumMod val="65000"/>
                    <a:lumOff val="35000"/>
                  </a:schemeClr>
                </a:solidFill>
                <a:latin typeface="Verdana" pitchFamily="34" charset="0"/>
                <a:ea typeface="Verdana" pitchFamily="34" charset="0"/>
                <a:cs typeface="Verdana" pitchFamily="34" charset="0"/>
              </a:rPr>
              <a:t>Roles: </a:t>
            </a:r>
          </a:p>
          <a:p>
            <a:pPr lvl="2" eaLnBrk="1" fontAlgn="auto" hangingPunct="1">
              <a:spcAft>
                <a:spcPts val="0"/>
              </a:spcAft>
              <a:buFont typeface="Arial" pitchFamily="34" charset="0"/>
              <a:buChar char="•"/>
              <a:defRPr/>
            </a:pPr>
            <a:r>
              <a:rPr lang="en-US" sz="1600" dirty="0" smtClean="0">
                <a:solidFill>
                  <a:schemeClr val="tx1">
                    <a:lumMod val="65000"/>
                    <a:lumOff val="35000"/>
                  </a:schemeClr>
                </a:solidFill>
                <a:latin typeface="Verdana" pitchFamily="34" charset="0"/>
                <a:ea typeface="Verdana" pitchFamily="34" charset="0"/>
                <a:cs typeface="Verdana" pitchFamily="34" charset="0"/>
              </a:rPr>
              <a:t>New Technology role</a:t>
            </a:r>
          </a:p>
          <a:p>
            <a:pPr lvl="1" eaLnBrk="1" fontAlgn="auto" hangingPunct="1">
              <a:spcAft>
                <a:spcPts val="0"/>
              </a:spcAft>
              <a:buFontTx/>
              <a:buNone/>
              <a:defRPr/>
            </a:pPr>
            <a:r>
              <a:rPr lang="en-US" sz="1600" b="1" dirty="0" smtClean="0">
                <a:solidFill>
                  <a:schemeClr val="tx1">
                    <a:lumMod val="65000"/>
                    <a:lumOff val="35000"/>
                  </a:schemeClr>
                </a:solidFill>
                <a:latin typeface="Verdana" pitchFamily="34" charset="0"/>
                <a:ea typeface="Verdana" pitchFamily="34" charset="0"/>
                <a:cs typeface="Verdana" pitchFamily="34" charset="0"/>
              </a:rPr>
              <a:t>Usability/Navigation:</a:t>
            </a:r>
          </a:p>
          <a:p>
            <a:pPr lvl="2" eaLnBrk="1" fontAlgn="auto" hangingPunct="1">
              <a:spcAft>
                <a:spcPts val="0"/>
              </a:spcAft>
              <a:buFont typeface="Arial" pitchFamily="34" charset="0"/>
              <a:buChar char="•"/>
              <a:defRPr/>
            </a:pPr>
            <a:r>
              <a:rPr lang="en-US" sz="1600" dirty="0" smtClean="0">
                <a:solidFill>
                  <a:schemeClr val="tx1">
                    <a:lumMod val="65000"/>
                    <a:lumOff val="35000"/>
                  </a:schemeClr>
                </a:solidFill>
                <a:latin typeface="Verdana" pitchFamily="34" charset="0"/>
                <a:ea typeface="Verdana" pitchFamily="34" charset="0"/>
                <a:cs typeface="Verdana" pitchFamily="34" charset="0"/>
              </a:rPr>
              <a:t>Test Results tab was renamed to Reports</a:t>
            </a:r>
          </a:p>
          <a:p>
            <a:pPr lvl="2" eaLnBrk="1" fontAlgn="auto" hangingPunct="1">
              <a:spcAft>
                <a:spcPts val="0"/>
              </a:spcAft>
              <a:buFont typeface="Arial" pitchFamily="34" charset="0"/>
              <a:buChar char="•"/>
              <a:defRPr/>
            </a:pPr>
            <a:r>
              <a:rPr lang="en-US" sz="1600" dirty="0" smtClean="0">
                <a:solidFill>
                  <a:schemeClr val="tx1">
                    <a:lumMod val="65000"/>
                    <a:lumOff val="35000"/>
                  </a:schemeClr>
                </a:solidFill>
                <a:latin typeface="Verdana" pitchFamily="34" charset="0"/>
                <a:ea typeface="Verdana" pitchFamily="34" charset="0"/>
                <a:cs typeface="Verdana" pitchFamily="34" charset="0"/>
              </a:rPr>
              <a:t>Support link was renamed to Resources</a:t>
            </a:r>
          </a:p>
          <a:p>
            <a:pPr lvl="1" eaLnBrk="1" fontAlgn="auto" hangingPunct="1">
              <a:spcAft>
                <a:spcPts val="0"/>
              </a:spcAft>
              <a:buFontTx/>
              <a:buNone/>
              <a:defRPr/>
            </a:pPr>
            <a:r>
              <a:rPr lang="en-US" sz="1600" b="1" dirty="0" smtClean="0">
                <a:solidFill>
                  <a:schemeClr val="tx1">
                    <a:lumMod val="65000"/>
                    <a:lumOff val="35000"/>
                  </a:schemeClr>
                </a:solidFill>
                <a:latin typeface="Verdana" pitchFamily="34" charset="0"/>
                <a:ea typeface="Verdana" pitchFamily="34" charset="0"/>
                <a:cs typeface="Verdana" pitchFamily="34" charset="0"/>
              </a:rPr>
              <a:t>STAAR Processes:</a:t>
            </a:r>
          </a:p>
          <a:p>
            <a:pPr lvl="2" eaLnBrk="1" fontAlgn="auto" hangingPunct="1">
              <a:spcAft>
                <a:spcPts val="0"/>
              </a:spcAft>
              <a:buFont typeface="Arial" pitchFamily="34" charset="0"/>
              <a:buChar char="•"/>
              <a:defRPr/>
            </a:pPr>
            <a:r>
              <a:rPr lang="en-US" sz="1600" dirty="0" smtClean="0">
                <a:solidFill>
                  <a:schemeClr val="tx1">
                    <a:lumMod val="65000"/>
                    <a:lumOff val="35000"/>
                  </a:schemeClr>
                </a:solidFill>
                <a:latin typeface="Verdana" pitchFamily="34" charset="0"/>
                <a:ea typeface="Verdana" pitchFamily="34" charset="0"/>
                <a:cs typeface="Verdana" pitchFamily="34" charset="0"/>
              </a:rPr>
              <a:t>Resolving Student Test Warnings</a:t>
            </a:r>
          </a:p>
          <a:p>
            <a:pPr lvl="2" eaLnBrk="1" fontAlgn="auto" hangingPunct="1">
              <a:spcAft>
                <a:spcPts val="0"/>
              </a:spcAft>
              <a:buFont typeface="Arial" pitchFamily="34" charset="0"/>
              <a:buChar char="•"/>
              <a:defRPr/>
            </a:pPr>
            <a:r>
              <a:rPr lang="en-US" sz="1600" dirty="0" smtClean="0">
                <a:solidFill>
                  <a:schemeClr val="tx1">
                    <a:lumMod val="65000"/>
                    <a:lumOff val="35000"/>
                  </a:schemeClr>
                </a:solidFill>
                <a:latin typeface="Verdana" pitchFamily="34" charset="0"/>
                <a:ea typeface="Verdana" pitchFamily="34" charset="0"/>
                <a:cs typeface="Verdana" pitchFamily="34" charset="0"/>
              </a:rPr>
              <a:t>Changing Score Codes and Test Taken Information</a:t>
            </a:r>
          </a:p>
          <a:p>
            <a:pPr lvl="2" eaLnBrk="1" fontAlgn="auto" hangingPunct="1">
              <a:spcAft>
                <a:spcPts val="0"/>
              </a:spcAft>
              <a:buFont typeface="Arial" pitchFamily="34" charset="0"/>
              <a:buChar char="•"/>
              <a:defRPr/>
            </a:pPr>
            <a:r>
              <a:rPr lang="en-US" sz="1600" dirty="0" smtClean="0">
                <a:solidFill>
                  <a:schemeClr val="tx1">
                    <a:lumMod val="65000"/>
                    <a:lumOff val="35000"/>
                  </a:schemeClr>
                </a:solidFill>
                <a:latin typeface="Verdana" pitchFamily="34" charset="0"/>
                <a:ea typeface="Verdana" pitchFamily="34" charset="0"/>
                <a:cs typeface="Verdana" pitchFamily="34" charset="0"/>
              </a:rPr>
              <a:t>Request Assessment History (SIRS)</a:t>
            </a:r>
          </a:p>
          <a:p>
            <a:pPr lvl="1" eaLnBrk="1" fontAlgn="auto" hangingPunct="1">
              <a:spcAft>
                <a:spcPts val="0"/>
              </a:spcAft>
              <a:buFontTx/>
              <a:buNone/>
              <a:defRPr/>
            </a:pPr>
            <a:r>
              <a:rPr lang="en-US" sz="1600" b="1" dirty="0" smtClean="0">
                <a:solidFill>
                  <a:schemeClr val="tx1">
                    <a:lumMod val="65000"/>
                    <a:lumOff val="35000"/>
                  </a:schemeClr>
                </a:solidFill>
                <a:latin typeface="Verdana" pitchFamily="34" charset="0"/>
                <a:ea typeface="Verdana" pitchFamily="34" charset="0"/>
                <a:cs typeface="Verdana" pitchFamily="34" charset="0"/>
              </a:rPr>
              <a:t>STAAR Reporting:</a:t>
            </a:r>
          </a:p>
          <a:p>
            <a:pPr lvl="2" eaLnBrk="1" fontAlgn="auto" hangingPunct="1">
              <a:spcAft>
                <a:spcPts val="0"/>
              </a:spcAft>
              <a:buFont typeface="Arial" pitchFamily="34" charset="0"/>
              <a:buChar char="•"/>
              <a:defRPr/>
            </a:pPr>
            <a:r>
              <a:rPr lang="en-US" sz="1600" dirty="0" smtClean="0">
                <a:solidFill>
                  <a:schemeClr val="tx1">
                    <a:lumMod val="65000"/>
                    <a:lumOff val="35000"/>
                  </a:schemeClr>
                </a:solidFill>
                <a:latin typeface="Verdana" pitchFamily="34" charset="0"/>
                <a:ea typeface="Verdana" pitchFamily="34" charset="0"/>
                <a:cs typeface="Verdana" pitchFamily="34" charset="0"/>
              </a:rPr>
              <a:t>Student Data Assessment tab</a:t>
            </a:r>
          </a:p>
          <a:p>
            <a:pPr lvl="2" eaLnBrk="1" fontAlgn="auto" hangingPunct="1">
              <a:spcAft>
                <a:spcPts val="0"/>
              </a:spcAft>
              <a:buFont typeface="Arial" pitchFamily="34" charset="0"/>
              <a:buChar char="•"/>
              <a:defRPr/>
            </a:pPr>
            <a:r>
              <a:rPr lang="en-US" sz="1600" dirty="0" smtClean="0">
                <a:solidFill>
                  <a:schemeClr val="tx1">
                    <a:lumMod val="65000"/>
                    <a:lumOff val="35000"/>
                  </a:schemeClr>
                </a:solidFill>
                <a:latin typeface="Verdana" pitchFamily="34" charset="0"/>
                <a:ea typeface="Verdana" pitchFamily="34" charset="0"/>
                <a:cs typeface="Verdana" pitchFamily="34" charset="0"/>
              </a:rPr>
              <a:t>STAAR added to the Data Portals</a:t>
            </a:r>
          </a:p>
          <a:p>
            <a:pPr marL="0" indent="0" eaLnBrk="1" fontAlgn="auto" hangingPunct="1">
              <a:spcAft>
                <a:spcPts val="0"/>
              </a:spcAft>
              <a:buFontTx/>
              <a:buNone/>
              <a:defRPr/>
            </a:pPr>
            <a:endParaRPr lang="en-US" sz="1600" dirty="0" smtClean="0">
              <a:solidFill>
                <a:schemeClr val="tx1">
                  <a:lumMod val="65000"/>
                  <a:lumOff val="35000"/>
                </a:schemeClr>
              </a:solidFill>
              <a:latin typeface="Verdana" pitchFamily="34" charset="0"/>
            </a:endParaRPr>
          </a:p>
          <a:p>
            <a:pPr marL="0" indent="0" eaLnBrk="1" fontAlgn="auto" hangingPunct="1">
              <a:spcAft>
                <a:spcPts val="0"/>
              </a:spcAft>
              <a:buFontTx/>
              <a:buNone/>
              <a:defRPr/>
            </a:pPr>
            <a:endParaRPr lang="en-US" sz="1600" dirty="0" smtClean="0">
              <a:solidFill>
                <a:schemeClr val="tx1">
                  <a:lumMod val="65000"/>
                  <a:lumOff val="35000"/>
                </a:schemeClr>
              </a:solidFill>
              <a:latin typeface="Verdana" pitchFamily="34" charset="0"/>
            </a:endParaRPr>
          </a:p>
        </p:txBody>
      </p:sp>
    </p:spTree>
    <p:custDataLst>
      <p:tags r:id="rId1"/>
    </p:custData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609600" y="914400"/>
            <a:ext cx="8001000" cy="5257800"/>
          </a:xfrm>
        </p:spPr>
        <p:txBody>
          <a:bodyPr rtlCol="0">
            <a:normAutofit/>
          </a:bodyPr>
          <a:lstStyle/>
          <a:p>
            <a:pPr marL="0" indent="0" eaLnBrk="1" fontAlgn="auto" hangingPunct="1">
              <a:spcAft>
                <a:spcPts val="0"/>
              </a:spcAft>
              <a:buFontTx/>
              <a:buNone/>
              <a:defRPr/>
            </a:pPr>
            <a:r>
              <a:rPr lang="en-US" sz="1600" b="1" dirty="0" smtClean="0">
                <a:solidFill>
                  <a:schemeClr val="tx1">
                    <a:lumMod val="65000"/>
                    <a:lumOff val="35000"/>
                  </a:schemeClr>
                </a:solidFill>
                <a:latin typeface="Verdana" pitchFamily="34" charset="0"/>
                <a:ea typeface="Verdana" pitchFamily="34" charset="0"/>
                <a:cs typeface="Verdana" pitchFamily="34" charset="0"/>
              </a:rPr>
              <a:t>ROLES: </a:t>
            </a:r>
            <a:r>
              <a:rPr lang="en-US" sz="1600" dirty="0" smtClean="0">
                <a:solidFill>
                  <a:schemeClr val="tx1">
                    <a:lumMod val="65000"/>
                    <a:lumOff val="35000"/>
                  </a:schemeClr>
                </a:solidFill>
                <a:latin typeface="Verdana" pitchFamily="34" charset="0"/>
                <a:ea typeface="Verdana" pitchFamily="34" charset="0"/>
                <a:cs typeface="Verdana" pitchFamily="34" charset="0"/>
              </a:rPr>
              <a:t>The new </a:t>
            </a:r>
            <a:r>
              <a:rPr lang="en-US" sz="1600" b="1" dirty="0" smtClean="0">
                <a:solidFill>
                  <a:schemeClr val="tx1">
                    <a:lumMod val="65000"/>
                    <a:lumOff val="35000"/>
                  </a:schemeClr>
                </a:solidFill>
                <a:latin typeface="Verdana" pitchFamily="34" charset="0"/>
                <a:ea typeface="Verdana" pitchFamily="34" charset="0"/>
                <a:cs typeface="Verdana" pitchFamily="34" charset="0"/>
              </a:rPr>
              <a:t>Technology</a:t>
            </a:r>
            <a:r>
              <a:rPr lang="en-US" sz="1600" dirty="0" smtClean="0">
                <a:solidFill>
                  <a:schemeClr val="tx1">
                    <a:lumMod val="65000"/>
                    <a:lumOff val="35000"/>
                  </a:schemeClr>
                </a:solidFill>
                <a:latin typeface="Verdana" pitchFamily="34" charset="0"/>
                <a:ea typeface="Verdana" pitchFamily="34" charset="0"/>
                <a:cs typeface="Verdana" pitchFamily="34" charset="0"/>
              </a:rPr>
              <a:t> role was added this year to allow a user assigned this role to provide the technology needs for TestNav 7 configurations to support the districts online testing processes.</a:t>
            </a:r>
          </a:p>
          <a:p>
            <a:pPr eaLnBrk="1" fontAlgn="auto" hangingPunct="1">
              <a:spcAft>
                <a:spcPts val="0"/>
              </a:spcAft>
              <a:buFontTx/>
              <a:buNone/>
              <a:defRPr/>
            </a:pPr>
            <a:endParaRPr lang="en-US" sz="1600" dirty="0" smtClean="0">
              <a:solidFill>
                <a:schemeClr val="tx1">
                  <a:lumMod val="65000"/>
                  <a:lumOff val="35000"/>
                </a:schemeClr>
              </a:solidFill>
              <a:latin typeface="Verdana" pitchFamily="34" charset="0"/>
              <a:ea typeface="Verdana" pitchFamily="34" charset="0"/>
              <a:cs typeface="Verdana" pitchFamily="34" charset="0"/>
            </a:endParaRPr>
          </a:p>
          <a:p>
            <a:pPr eaLnBrk="1" fontAlgn="auto" hangingPunct="1">
              <a:spcAft>
                <a:spcPts val="0"/>
              </a:spcAft>
              <a:buFontTx/>
              <a:buNone/>
              <a:defRPr/>
            </a:pPr>
            <a:r>
              <a:rPr lang="en-US" sz="1600" dirty="0" smtClean="0">
                <a:solidFill>
                  <a:schemeClr val="tx1">
                    <a:lumMod val="65000"/>
                    <a:lumOff val="35000"/>
                  </a:schemeClr>
                </a:solidFill>
                <a:latin typeface="Verdana" pitchFamily="34" charset="0"/>
                <a:ea typeface="Verdana" pitchFamily="34" charset="0"/>
                <a:cs typeface="Verdana" pitchFamily="34" charset="0"/>
              </a:rPr>
              <a:t>The </a:t>
            </a:r>
            <a:r>
              <a:rPr lang="en-US" sz="1600" b="1" dirty="0" smtClean="0">
                <a:solidFill>
                  <a:schemeClr val="tx1">
                    <a:lumMod val="65000"/>
                    <a:lumOff val="35000"/>
                  </a:schemeClr>
                </a:solidFill>
                <a:latin typeface="Verdana" pitchFamily="34" charset="0"/>
                <a:ea typeface="Verdana" pitchFamily="34" charset="0"/>
                <a:cs typeface="Verdana" pitchFamily="34" charset="0"/>
              </a:rPr>
              <a:t>Technology</a:t>
            </a:r>
            <a:r>
              <a:rPr lang="en-US" sz="1600" dirty="0" smtClean="0">
                <a:solidFill>
                  <a:schemeClr val="tx1">
                    <a:lumMod val="65000"/>
                    <a:lumOff val="35000"/>
                  </a:schemeClr>
                </a:solidFill>
                <a:latin typeface="Verdana" pitchFamily="34" charset="0"/>
                <a:ea typeface="Verdana" pitchFamily="34" charset="0"/>
                <a:cs typeface="Verdana" pitchFamily="34" charset="0"/>
              </a:rPr>
              <a:t> role has permissions to:</a:t>
            </a:r>
          </a:p>
          <a:p>
            <a:pPr lvl="1" eaLnBrk="1" fontAlgn="auto" hangingPunct="1">
              <a:spcAft>
                <a:spcPts val="0"/>
              </a:spcAft>
              <a:buFont typeface="Arial" pitchFamily="34" charset="0"/>
              <a:buChar char="–"/>
              <a:defRPr/>
            </a:pPr>
            <a:r>
              <a:rPr lang="en-US" sz="1600" dirty="0" smtClean="0">
                <a:solidFill>
                  <a:schemeClr val="tx1">
                    <a:lumMod val="65000"/>
                    <a:lumOff val="35000"/>
                  </a:schemeClr>
                </a:solidFill>
                <a:latin typeface="Verdana" pitchFamily="34" charset="0"/>
                <a:ea typeface="Verdana" pitchFamily="34" charset="0"/>
                <a:cs typeface="Verdana" pitchFamily="34" charset="0"/>
              </a:rPr>
              <a:t>View students testing and test progress</a:t>
            </a:r>
          </a:p>
          <a:p>
            <a:pPr lvl="1" eaLnBrk="1" fontAlgn="auto" hangingPunct="1">
              <a:spcAft>
                <a:spcPts val="0"/>
              </a:spcAft>
              <a:buFont typeface="Arial" pitchFamily="34" charset="0"/>
              <a:buChar char="–"/>
              <a:defRPr/>
            </a:pPr>
            <a:r>
              <a:rPr lang="en-US" sz="1600" dirty="0" smtClean="0">
                <a:solidFill>
                  <a:schemeClr val="tx1">
                    <a:lumMod val="65000"/>
                    <a:lumOff val="35000"/>
                  </a:schemeClr>
                </a:solidFill>
                <a:latin typeface="Verdana" pitchFamily="34" charset="0"/>
                <a:ea typeface="Verdana" pitchFamily="34" charset="0"/>
                <a:cs typeface="Verdana" pitchFamily="34" charset="0"/>
              </a:rPr>
              <a:t>Create and view Customer Support Requests</a:t>
            </a:r>
          </a:p>
          <a:p>
            <a:pPr lvl="1" eaLnBrk="1" fontAlgn="auto" hangingPunct="1">
              <a:spcAft>
                <a:spcPts val="0"/>
              </a:spcAft>
              <a:buFont typeface="Arial" pitchFamily="34" charset="0"/>
              <a:buChar char="–"/>
              <a:defRPr/>
            </a:pPr>
            <a:r>
              <a:rPr lang="en-US" sz="1600" dirty="0" smtClean="0">
                <a:solidFill>
                  <a:schemeClr val="tx1">
                    <a:lumMod val="65000"/>
                    <a:lumOff val="35000"/>
                  </a:schemeClr>
                </a:solidFill>
                <a:latin typeface="Verdana" pitchFamily="34" charset="0"/>
                <a:ea typeface="Verdana" pitchFamily="34" charset="0"/>
                <a:cs typeface="Verdana" pitchFamily="34" charset="0"/>
              </a:rPr>
              <a:t>Create and edit TestNav Configurations</a:t>
            </a:r>
          </a:p>
          <a:p>
            <a:pPr lvl="1" eaLnBrk="1" fontAlgn="auto" hangingPunct="1">
              <a:spcAft>
                <a:spcPts val="0"/>
              </a:spcAft>
              <a:buFont typeface="Arial" pitchFamily="34" charset="0"/>
              <a:buChar char="–"/>
              <a:defRPr/>
            </a:pPr>
            <a:r>
              <a:rPr lang="en-US" sz="1600" dirty="0" smtClean="0">
                <a:solidFill>
                  <a:schemeClr val="tx1">
                    <a:lumMod val="65000"/>
                    <a:lumOff val="35000"/>
                  </a:schemeClr>
                </a:solidFill>
                <a:latin typeface="Verdana" pitchFamily="34" charset="0"/>
                <a:ea typeface="Verdana" pitchFamily="34" charset="0"/>
                <a:cs typeface="Verdana" pitchFamily="34" charset="0"/>
              </a:rPr>
              <a:t>Set-up and manage Proctor Caching</a:t>
            </a:r>
          </a:p>
          <a:p>
            <a:pPr eaLnBrk="1" fontAlgn="auto" hangingPunct="1">
              <a:spcAft>
                <a:spcPts val="0"/>
              </a:spcAft>
              <a:buFont typeface="Arial" pitchFamily="34" charset="0"/>
              <a:buChar char="•"/>
              <a:defRPr/>
            </a:pPr>
            <a:endParaRPr lang="en-US" sz="1600" dirty="0" smtClean="0">
              <a:solidFill>
                <a:schemeClr val="tx1">
                  <a:lumMod val="65000"/>
                  <a:lumOff val="35000"/>
                </a:schemeClr>
              </a:solidFill>
              <a:latin typeface="Verdana" pitchFamily="34" charset="0"/>
              <a:ea typeface="Verdana" pitchFamily="34" charset="0"/>
              <a:cs typeface="Verdana" pitchFamily="34" charset="0"/>
            </a:endParaRPr>
          </a:p>
          <a:p>
            <a:pPr marL="0" indent="0" eaLnBrk="1" fontAlgn="auto" hangingPunct="1">
              <a:spcAft>
                <a:spcPts val="0"/>
              </a:spcAft>
              <a:buFontTx/>
              <a:buNone/>
              <a:defRPr/>
            </a:pPr>
            <a:r>
              <a:rPr lang="en-US" sz="1600" dirty="0" smtClean="0">
                <a:solidFill>
                  <a:schemeClr val="tx1">
                    <a:lumMod val="65000"/>
                    <a:lumOff val="35000"/>
                  </a:schemeClr>
                </a:solidFill>
                <a:latin typeface="Verdana" pitchFamily="34" charset="0"/>
                <a:ea typeface="Verdana" pitchFamily="34" charset="0"/>
                <a:cs typeface="Verdana" pitchFamily="34" charset="0"/>
              </a:rPr>
              <a:t>Please see the </a:t>
            </a:r>
            <a:r>
              <a:rPr lang="en-US" sz="1600" i="1" dirty="0" smtClean="0">
                <a:solidFill>
                  <a:schemeClr val="tx1">
                    <a:lumMod val="65000"/>
                    <a:lumOff val="35000"/>
                  </a:schemeClr>
                </a:solidFill>
                <a:latin typeface="Verdana" pitchFamily="34" charset="0"/>
                <a:ea typeface="Verdana" pitchFamily="34" charset="0"/>
                <a:cs typeface="Verdana" pitchFamily="34" charset="0"/>
              </a:rPr>
              <a:t>User Roles and Permissions for the Texas Assessment Management System </a:t>
            </a:r>
            <a:r>
              <a:rPr lang="en-US" sz="1600" dirty="0" smtClean="0">
                <a:solidFill>
                  <a:schemeClr val="tx1">
                    <a:lumMod val="65000"/>
                    <a:lumOff val="35000"/>
                  </a:schemeClr>
                </a:solidFill>
                <a:latin typeface="Verdana" pitchFamily="34" charset="0"/>
                <a:ea typeface="Verdana" pitchFamily="34" charset="0"/>
                <a:cs typeface="Verdana" pitchFamily="34" charset="0"/>
              </a:rPr>
              <a:t>in Resources for a full listing of all permissions associated with this and all other roles.</a:t>
            </a:r>
          </a:p>
          <a:p>
            <a:pPr lvl="1" eaLnBrk="1" fontAlgn="auto" hangingPunct="1">
              <a:spcAft>
                <a:spcPts val="0"/>
              </a:spcAft>
              <a:buFont typeface="Arial" pitchFamily="34" charset="0"/>
              <a:buChar char="–"/>
              <a:defRPr/>
            </a:pPr>
            <a:endParaRPr lang="en-US" sz="1600" dirty="0" smtClean="0">
              <a:solidFill>
                <a:schemeClr val="tx1">
                  <a:lumMod val="65000"/>
                  <a:lumOff val="35000"/>
                </a:schemeClr>
              </a:solidFill>
              <a:latin typeface="Verdana" pitchFamily="34" charset="0"/>
              <a:ea typeface="Verdana" pitchFamily="34" charset="0"/>
              <a:cs typeface="Verdana" pitchFamily="34" charset="0"/>
            </a:endParaRPr>
          </a:p>
          <a:p>
            <a:pPr eaLnBrk="1" fontAlgn="auto" hangingPunct="1">
              <a:spcAft>
                <a:spcPts val="0"/>
              </a:spcAft>
              <a:buFontTx/>
              <a:buNone/>
              <a:defRPr/>
            </a:pPr>
            <a:endParaRPr lang="en-US" sz="1600" dirty="0" smtClean="0">
              <a:solidFill>
                <a:schemeClr val="tx1">
                  <a:lumMod val="65000"/>
                  <a:lumOff val="35000"/>
                </a:schemeClr>
              </a:solidFill>
              <a:latin typeface="Verdana" pitchFamily="34" charset="0"/>
              <a:ea typeface="Verdana" pitchFamily="34" charset="0"/>
              <a:cs typeface="Verdana" pitchFamily="34" charset="0"/>
            </a:endParaRPr>
          </a:p>
          <a:p>
            <a:pPr eaLnBrk="1" fontAlgn="auto" hangingPunct="1">
              <a:spcAft>
                <a:spcPts val="0"/>
              </a:spcAft>
              <a:buFontTx/>
              <a:buNone/>
              <a:defRPr/>
            </a:pPr>
            <a:endParaRPr lang="en-US" sz="1600" dirty="0" smtClean="0">
              <a:solidFill>
                <a:schemeClr val="tx1">
                  <a:lumMod val="65000"/>
                  <a:lumOff val="35000"/>
                </a:schemeClr>
              </a:solidFill>
              <a:latin typeface="Verdana" pitchFamily="34" charset="0"/>
              <a:ea typeface="Verdana" pitchFamily="34" charset="0"/>
              <a:cs typeface="Verdana" pitchFamily="34" charset="0"/>
            </a:endParaRPr>
          </a:p>
        </p:txBody>
      </p:sp>
    </p:spTree>
    <p:custDataLst>
      <p:tags r:id="rId1"/>
    </p:custData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p:cNvPicPr>
            <a:picLocks noChangeAspect="1" noChangeArrowheads="1"/>
          </p:cNvPicPr>
          <p:nvPr/>
        </p:nvPicPr>
        <p:blipFill>
          <a:blip r:embed="rId3" cstate="print"/>
          <a:srcRect l="2795" t="21774" r="54348" b="40323"/>
          <a:stretch>
            <a:fillRect/>
          </a:stretch>
        </p:blipFill>
        <p:spPr bwMode="auto">
          <a:xfrm>
            <a:off x="3878263" y="2362200"/>
            <a:ext cx="4732337" cy="322262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7171" name="TextBox 11"/>
          <p:cNvSpPr txBox="1">
            <a:spLocks noChangeArrowheads="1"/>
          </p:cNvSpPr>
          <p:nvPr/>
        </p:nvSpPr>
        <p:spPr bwMode="auto">
          <a:xfrm>
            <a:off x="609600" y="914400"/>
            <a:ext cx="7924800" cy="830263"/>
          </a:xfrm>
          <a:prstGeom prst="rect">
            <a:avLst/>
          </a:prstGeom>
          <a:noFill/>
          <a:ln w="9525">
            <a:noFill/>
            <a:miter lim="800000"/>
            <a:headEnd/>
            <a:tailEnd/>
          </a:ln>
        </p:spPr>
        <p:txBody>
          <a:bodyPr>
            <a:spAutoFit/>
          </a:bodyPr>
          <a:lstStyle/>
          <a:p>
            <a:pPr fontAlgn="base">
              <a:spcBef>
                <a:spcPts val="1200"/>
              </a:spcBef>
              <a:spcAft>
                <a:spcPct val="0"/>
              </a:spcAft>
              <a:defRPr/>
            </a:pPr>
            <a:r>
              <a:rPr lang="en-US" sz="1600" b="1" dirty="0">
                <a:solidFill>
                  <a:prstClr val="black">
                    <a:lumMod val="65000"/>
                    <a:lumOff val="35000"/>
                  </a:prstClr>
                </a:solidFill>
                <a:latin typeface="Verdana" pitchFamily="34" charset="0"/>
                <a:cs typeface="Arial" pitchFamily="34" charset="0"/>
              </a:rPr>
              <a:t>Usability/Navigation: </a:t>
            </a:r>
            <a:r>
              <a:rPr lang="en-US" sz="1600" dirty="0">
                <a:solidFill>
                  <a:prstClr val="black">
                    <a:lumMod val="65000"/>
                    <a:lumOff val="35000"/>
                  </a:prstClr>
                </a:solidFill>
                <a:latin typeface="Verdana" pitchFamily="34" charset="0"/>
                <a:cs typeface="Arial" pitchFamily="34" charset="0"/>
              </a:rPr>
              <a:t>With the addition of the new STAAR processes that have been added to the Assessment Management System, the </a:t>
            </a:r>
            <a:r>
              <a:rPr lang="en-US" sz="1600" b="1" dirty="0">
                <a:solidFill>
                  <a:prstClr val="black">
                    <a:lumMod val="65000"/>
                    <a:lumOff val="35000"/>
                  </a:prstClr>
                </a:solidFill>
                <a:latin typeface="Verdana" pitchFamily="34" charset="0"/>
                <a:cs typeface="Arial" pitchFamily="34" charset="0"/>
              </a:rPr>
              <a:t>Test Results </a:t>
            </a:r>
            <a:r>
              <a:rPr lang="en-US" sz="1600" dirty="0">
                <a:solidFill>
                  <a:prstClr val="black">
                    <a:lumMod val="65000"/>
                    <a:lumOff val="35000"/>
                  </a:prstClr>
                </a:solidFill>
                <a:latin typeface="Verdana" pitchFamily="34" charset="0"/>
                <a:cs typeface="Arial" pitchFamily="34" charset="0"/>
              </a:rPr>
              <a:t>tab was renamed </a:t>
            </a:r>
            <a:r>
              <a:rPr lang="en-US" sz="1600" b="1" dirty="0">
                <a:solidFill>
                  <a:prstClr val="black">
                    <a:lumMod val="65000"/>
                    <a:lumOff val="35000"/>
                  </a:prstClr>
                </a:solidFill>
                <a:latin typeface="Verdana" pitchFamily="34" charset="0"/>
                <a:cs typeface="Arial" pitchFamily="34" charset="0"/>
              </a:rPr>
              <a:t>Reports.</a:t>
            </a:r>
            <a:endParaRPr lang="en-US" sz="1600" dirty="0">
              <a:solidFill>
                <a:prstClr val="black">
                  <a:lumMod val="65000"/>
                  <a:lumOff val="35000"/>
                </a:prstClr>
              </a:solidFill>
              <a:latin typeface="Verdana" pitchFamily="34" charset="0"/>
              <a:cs typeface="Arial" pitchFamily="34" charset="0"/>
            </a:endParaRPr>
          </a:p>
        </p:txBody>
      </p:sp>
      <p:pic>
        <p:nvPicPr>
          <p:cNvPr id="11" name="Picture 4"/>
          <p:cNvPicPr>
            <a:picLocks noChangeAspect="1" noChangeArrowheads="1"/>
          </p:cNvPicPr>
          <p:nvPr/>
        </p:nvPicPr>
        <p:blipFill>
          <a:blip r:embed="rId3" cstate="print"/>
          <a:srcRect l="13354" t="23387" r="4770" b="72581"/>
          <a:stretch>
            <a:fillRect/>
          </a:stretch>
        </p:blipFill>
        <p:spPr bwMode="auto">
          <a:xfrm>
            <a:off x="579438" y="1828800"/>
            <a:ext cx="8035925" cy="3048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2" name="Rounded Rectangle 11"/>
          <p:cNvSpPr>
            <a:spLocks noChangeArrowheads="1"/>
          </p:cNvSpPr>
          <p:nvPr/>
        </p:nvSpPr>
        <p:spPr bwMode="auto">
          <a:xfrm>
            <a:off x="7924800" y="1828800"/>
            <a:ext cx="685800" cy="304800"/>
          </a:xfrm>
          <a:prstGeom prst="roundRect">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lstStyle/>
          <a:p>
            <a:pPr>
              <a:defRPr/>
            </a:pPr>
            <a:endParaRPr lang="en-US">
              <a:solidFill>
                <a:prstClr val="black"/>
              </a:solidFill>
              <a:ea typeface="MS PGothic" pitchFamily="34" charset="-128"/>
              <a:cs typeface="Arial" charset="0"/>
            </a:endParaRPr>
          </a:p>
        </p:txBody>
      </p:sp>
      <p:sp>
        <p:nvSpPr>
          <p:cNvPr id="13" name="Rounded Rectangle 12"/>
          <p:cNvSpPr>
            <a:spLocks noChangeArrowheads="1"/>
          </p:cNvSpPr>
          <p:nvPr/>
        </p:nvSpPr>
        <p:spPr bwMode="auto">
          <a:xfrm>
            <a:off x="7467600" y="2438400"/>
            <a:ext cx="1066800" cy="381000"/>
          </a:xfrm>
          <a:prstGeom prst="roundRect">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lstStyle/>
          <a:p>
            <a:pPr>
              <a:defRPr/>
            </a:pPr>
            <a:endParaRPr lang="en-US">
              <a:solidFill>
                <a:prstClr val="black"/>
              </a:solidFill>
              <a:ea typeface="MS PGothic" pitchFamily="34" charset="-128"/>
              <a:cs typeface="Arial" charset="0"/>
            </a:endParaRPr>
          </a:p>
        </p:txBody>
      </p:sp>
      <p:sp>
        <p:nvSpPr>
          <p:cNvPr id="49161" name="Rectangle 14"/>
          <p:cNvSpPr>
            <a:spLocks noChangeArrowheads="1"/>
          </p:cNvSpPr>
          <p:nvPr/>
        </p:nvSpPr>
        <p:spPr bwMode="auto">
          <a:xfrm>
            <a:off x="609600" y="2284413"/>
            <a:ext cx="3200400" cy="3201987"/>
          </a:xfrm>
          <a:prstGeom prst="rect">
            <a:avLst/>
          </a:prstGeom>
          <a:noFill/>
          <a:ln w="9525">
            <a:noFill/>
            <a:miter lim="800000"/>
            <a:headEnd/>
            <a:tailEnd/>
          </a:ln>
        </p:spPr>
        <p:txBody>
          <a:bodyPr>
            <a:spAutoFit/>
          </a:bodyPr>
          <a:lstStyle/>
          <a:p>
            <a:pPr fontAlgn="base">
              <a:spcBef>
                <a:spcPts val="1200"/>
              </a:spcBef>
              <a:spcAft>
                <a:spcPct val="0"/>
              </a:spcAft>
              <a:defRPr/>
            </a:pPr>
            <a:r>
              <a:rPr lang="en-US" sz="1600" dirty="0">
                <a:solidFill>
                  <a:prstClr val="black">
                    <a:lumMod val="65000"/>
                    <a:lumOff val="35000"/>
                  </a:prstClr>
                </a:solidFill>
                <a:latin typeface="Verdana" pitchFamily="34" charset="0"/>
                <a:ea typeface="Verdana" pitchFamily="34" charset="0"/>
                <a:cs typeface="Verdana" pitchFamily="34" charset="0"/>
              </a:rPr>
              <a:t>Additionally the </a:t>
            </a:r>
            <a:r>
              <a:rPr lang="en-US" sz="1600" i="1" dirty="0">
                <a:solidFill>
                  <a:prstClr val="black">
                    <a:lumMod val="65000"/>
                    <a:lumOff val="35000"/>
                  </a:prstClr>
                </a:solidFill>
                <a:latin typeface="Verdana" pitchFamily="34" charset="0"/>
                <a:ea typeface="Verdana" pitchFamily="34" charset="0"/>
                <a:cs typeface="Verdana" pitchFamily="34" charset="0"/>
              </a:rPr>
              <a:t>Support</a:t>
            </a:r>
            <a:r>
              <a:rPr lang="en-US" sz="1600" dirty="0">
                <a:solidFill>
                  <a:prstClr val="black">
                    <a:lumMod val="65000"/>
                    <a:lumOff val="35000"/>
                  </a:prstClr>
                </a:solidFill>
                <a:latin typeface="Verdana" pitchFamily="34" charset="0"/>
                <a:ea typeface="Verdana" pitchFamily="34" charset="0"/>
                <a:cs typeface="Verdana" pitchFamily="34" charset="0"/>
              </a:rPr>
              <a:t> link has been renamed </a:t>
            </a:r>
            <a:r>
              <a:rPr lang="en-US" sz="1600" i="1" dirty="0">
                <a:solidFill>
                  <a:prstClr val="black">
                    <a:lumMod val="65000"/>
                    <a:lumOff val="35000"/>
                  </a:prstClr>
                </a:solidFill>
                <a:latin typeface="Verdana" pitchFamily="34" charset="0"/>
                <a:ea typeface="Verdana" pitchFamily="34" charset="0"/>
                <a:cs typeface="Verdana" pitchFamily="34" charset="0"/>
              </a:rPr>
              <a:t>Resources</a:t>
            </a:r>
            <a:r>
              <a:rPr lang="en-US" sz="1600" dirty="0">
                <a:solidFill>
                  <a:prstClr val="black">
                    <a:lumMod val="65000"/>
                    <a:lumOff val="35000"/>
                  </a:prstClr>
                </a:solidFill>
                <a:latin typeface="Verdana" pitchFamily="34" charset="0"/>
                <a:ea typeface="Verdana" pitchFamily="34" charset="0"/>
                <a:cs typeface="Verdana" pitchFamily="34" charset="0"/>
              </a:rPr>
              <a:t> and the resources section of the Assessment Management System has been reorganized to help with finding the information, trainings and FAQs needed. </a:t>
            </a:r>
          </a:p>
          <a:p>
            <a:pPr fontAlgn="base">
              <a:spcBef>
                <a:spcPts val="1200"/>
              </a:spcBef>
              <a:spcAft>
                <a:spcPct val="0"/>
              </a:spcAft>
              <a:defRPr/>
            </a:pPr>
            <a:r>
              <a:rPr lang="en-US" sz="1600" dirty="0">
                <a:solidFill>
                  <a:prstClr val="black">
                    <a:lumMod val="65000"/>
                    <a:lumOff val="35000"/>
                  </a:prstClr>
                </a:solidFill>
                <a:latin typeface="Verdana" pitchFamily="34" charset="0"/>
                <a:ea typeface="Verdana" pitchFamily="34" charset="0"/>
                <a:cs typeface="Verdana" pitchFamily="34" charset="0"/>
              </a:rPr>
              <a:t>More items are now posted to the More Recent area and training materials and FAQs have been updated. </a:t>
            </a:r>
          </a:p>
        </p:txBody>
      </p:sp>
      <p:sp>
        <p:nvSpPr>
          <p:cNvPr id="10" name="Rounded Rectangle 9"/>
          <p:cNvSpPr>
            <a:spLocks noChangeArrowheads="1"/>
          </p:cNvSpPr>
          <p:nvPr/>
        </p:nvSpPr>
        <p:spPr bwMode="auto">
          <a:xfrm>
            <a:off x="3886200" y="4876800"/>
            <a:ext cx="1371600" cy="685800"/>
          </a:xfrm>
          <a:prstGeom prst="roundRect">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lstStyle/>
          <a:p>
            <a:pPr>
              <a:defRPr/>
            </a:pPr>
            <a:endParaRPr lang="en-US">
              <a:solidFill>
                <a:prstClr val="black"/>
              </a:solidFill>
              <a:ea typeface="MS PGothic" pitchFamily="34" charset="-128"/>
              <a:cs typeface="Arial" charset="0"/>
            </a:endParaRP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4294967295"/>
          </p:nvPr>
        </p:nvSpPr>
        <p:spPr>
          <a:xfrm>
            <a:off x="609600" y="914400"/>
            <a:ext cx="7924800" cy="5029200"/>
          </a:xfrm>
        </p:spPr>
        <p:txBody>
          <a:bodyPr rtlCol="0">
            <a:normAutofit/>
          </a:bodyPr>
          <a:lstStyle/>
          <a:p>
            <a:pPr marL="0" indent="0" eaLnBrk="1" fontAlgn="auto" hangingPunct="1">
              <a:spcAft>
                <a:spcPts val="0"/>
              </a:spcAft>
              <a:buFontTx/>
              <a:buNone/>
              <a:defRPr/>
            </a:pPr>
            <a:r>
              <a:rPr lang="en-US" sz="1600" b="1" dirty="0" smtClean="0">
                <a:solidFill>
                  <a:schemeClr val="tx1">
                    <a:lumMod val="65000"/>
                    <a:lumOff val="35000"/>
                  </a:schemeClr>
                </a:solidFill>
                <a:latin typeface="Verdana" pitchFamily="34" charset="0"/>
              </a:rPr>
              <a:t>STAAR Processes: </a:t>
            </a:r>
            <a:r>
              <a:rPr lang="en-US" sz="1600" dirty="0" smtClean="0">
                <a:solidFill>
                  <a:schemeClr val="tx1">
                    <a:lumMod val="65000"/>
                    <a:lumOff val="35000"/>
                  </a:schemeClr>
                </a:solidFill>
                <a:latin typeface="Verdana" pitchFamily="34" charset="0"/>
              </a:rPr>
              <a:t>There are three new process in the </a:t>
            </a:r>
            <a:r>
              <a:rPr lang="en-US" sz="1600" b="1" dirty="0" smtClean="0">
                <a:solidFill>
                  <a:schemeClr val="tx1">
                    <a:lumMod val="65000"/>
                    <a:lumOff val="35000"/>
                  </a:schemeClr>
                </a:solidFill>
                <a:latin typeface="Verdana" pitchFamily="34" charset="0"/>
              </a:rPr>
              <a:t>Reports</a:t>
            </a:r>
            <a:r>
              <a:rPr lang="en-US" sz="1600" dirty="0" smtClean="0">
                <a:solidFill>
                  <a:schemeClr val="tx1">
                    <a:lumMod val="65000"/>
                    <a:lumOff val="35000"/>
                  </a:schemeClr>
                </a:solidFill>
                <a:latin typeface="Verdana" pitchFamily="34" charset="0"/>
              </a:rPr>
              <a:t> tab to support the implementation of the STAAR program. </a:t>
            </a:r>
          </a:p>
          <a:p>
            <a:pPr lvl="1" indent="0" eaLnBrk="1" fontAlgn="auto" hangingPunct="1">
              <a:spcAft>
                <a:spcPts val="0"/>
              </a:spcAft>
              <a:buFontTx/>
              <a:buNone/>
              <a:defRPr/>
            </a:pPr>
            <a:endParaRPr lang="en-US" sz="1600" dirty="0" smtClean="0">
              <a:solidFill>
                <a:schemeClr val="tx1">
                  <a:lumMod val="65000"/>
                  <a:lumOff val="35000"/>
                </a:schemeClr>
              </a:solidFill>
              <a:latin typeface="Verdana" pitchFamily="34" charset="0"/>
            </a:endParaRPr>
          </a:p>
          <a:p>
            <a:pPr marL="0" indent="0" eaLnBrk="1" fontAlgn="auto" hangingPunct="1">
              <a:spcAft>
                <a:spcPts val="0"/>
              </a:spcAft>
              <a:buFontTx/>
              <a:buNone/>
              <a:defRPr/>
            </a:pPr>
            <a:endParaRPr lang="en-US" sz="1600" dirty="0" smtClean="0">
              <a:solidFill>
                <a:schemeClr val="tx1">
                  <a:lumMod val="65000"/>
                  <a:lumOff val="35000"/>
                </a:schemeClr>
              </a:solidFill>
              <a:latin typeface="Verdana" pitchFamily="34" charset="0"/>
            </a:endParaRPr>
          </a:p>
          <a:p>
            <a:pPr marL="0" indent="0" eaLnBrk="1" fontAlgn="auto" hangingPunct="1">
              <a:spcAft>
                <a:spcPts val="0"/>
              </a:spcAft>
              <a:buFontTx/>
              <a:buNone/>
              <a:defRPr/>
            </a:pPr>
            <a:endParaRPr lang="en-US" sz="1600" dirty="0" smtClean="0">
              <a:solidFill>
                <a:schemeClr val="tx1">
                  <a:lumMod val="65000"/>
                  <a:lumOff val="35000"/>
                </a:schemeClr>
              </a:solidFill>
              <a:latin typeface="Verdana" pitchFamily="34" charset="0"/>
            </a:endParaRPr>
          </a:p>
          <a:p>
            <a:pPr marL="0" indent="0" eaLnBrk="1" fontAlgn="auto" hangingPunct="1">
              <a:spcAft>
                <a:spcPts val="0"/>
              </a:spcAft>
              <a:buFontTx/>
              <a:buNone/>
              <a:defRPr/>
            </a:pPr>
            <a:endParaRPr lang="en-US" sz="1600" dirty="0" smtClean="0">
              <a:solidFill>
                <a:schemeClr val="tx1">
                  <a:lumMod val="65000"/>
                  <a:lumOff val="35000"/>
                </a:schemeClr>
              </a:solidFill>
              <a:latin typeface="Verdana" pitchFamily="34" charset="0"/>
            </a:endParaRPr>
          </a:p>
          <a:p>
            <a:pPr marL="0" indent="0" eaLnBrk="1" fontAlgn="auto" hangingPunct="1">
              <a:spcAft>
                <a:spcPts val="0"/>
              </a:spcAft>
              <a:buFontTx/>
              <a:buNone/>
              <a:defRPr/>
            </a:pPr>
            <a:endParaRPr lang="en-US" sz="1600" dirty="0" smtClean="0">
              <a:solidFill>
                <a:schemeClr val="tx1">
                  <a:lumMod val="65000"/>
                  <a:lumOff val="35000"/>
                </a:schemeClr>
              </a:solidFill>
              <a:latin typeface="Verdana" pitchFamily="34" charset="0"/>
            </a:endParaRPr>
          </a:p>
          <a:p>
            <a:pPr marL="0" indent="0" eaLnBrk="1" fontAlgn="auto" hangingPunct="1">
              <a:spcAft>
                <a:spcPts val="0"/>
              </a:spcAft>
              <a:buFontTx/>
              <a:buNone/>
              <a:defRPr/>
            </a:pPr>
            <a:endParaRPr lang="en-US" sz="1600" dirty="0" smtClean="0">
              <a:solidFill>
                <a:schemeClr val="tx1">
                  <a:lumMod val="65000"/>
                  <a:lumOff val="35000"/>
                </a:schemeClr>
              </a:solidFill>
              <a:latin typeface="Verdana" pitchFamily="34" charset="0"/>
            </a:endParaRPr>
          </a:p>
          <a:p>
            <a:pPr marL="0" indent="0" eaLnBrk="1" fontAlgn="auto" hangingPunct="1">
              <a:spcAft>
                <a:spcPts val="0"/>
              </a:spcAft>
              <a:buFontTx/>
              <a:buNone/>
              <a:defRPr/>
            </a:pPr>
            <a:endParaRPr lang="en-US" sz="1600" dirty="0" smtClean="0">
              <a:solidFill>
                <a:schemeClr val="tx1">
                  <a:lumMod val="65000"/>
                  <a:lumOff val="35000"/>
                </a:schemeClr>
              </a:solidFill>
              <a:latin typeface="Verdana" pitchFamily="34" charset="0"/>
            </a:endParaRPr>
          </a:p>
          <a:p>
            <a:pPr marL="0" indent="0" eaLnBrk="1" fontAlgn="auto" hangingPunct="1">
              <a:spcAft>
                <a:spcPts val="0"/>
              </a:spcAft>
              <a:buFontTx/>
              <a:buNone/>
              <a:defRPr/>
            </a:pPr>
            <a:endParaRPr lang="en-US" sz="1600" dirty="0" smtClean="0">
              <a:solidFill>
                <a:schemeClr val="tx1">
                  <a:lumMod val="65000"/>
                  <a:lumOff val="35000"/>
                </a:schemeClr>
              </a:solidFill>
              <a:latin typeface="Verdana" pitchFamily="34" charset="0"/>
            </a:endParaRPr>
          </a:p>
          <a:p>
            <a:pPr marL="0" indent="0" eaLnBrk="1" fontAlgn="auto" hangingPunct="1">
              <a:spcAft>
                <a:spcPts val="0"/>
              </a:spcAft>
              <a:buFontTx/>
              <a:buNone/>
              <a:defRPr/>
            </a:pPr>
            <a:endParaRPr lang="en-US" sz="1600" dirty="0" smtClean="0">
              <a:solidFill>
                <a:schemeClr val="tx1">
                  <a:lumMod val="65000"/>
                  <a:lumOff val="35000"/>
                </a:schemeClr>
              </a:solidFill>
              <a:latin typeface="Verdana" pitchFamily="34" charset="0"/>
            </a:endParaRPr>
          </a:p>
          <a:p>
            <a:pPr marL="0" indent="0" eaLnBrk="1" fontAlgn="auto" hangingPunct="1">
              <a:spcAft>
                <a:spcPts val="0"/>
              </a:spcAft>
              <a:buFontTx/>
              <a:buNone/>
              <a:defRPr/>
            </a:pPr>
            <a:endParaRPr lang="en-US" sz="1600" dirty="0" smtClean="0">
              <a:solidFill>
                <a:schemeClr val="tx1">
                  <a:lumMod val="65000"/>
                  <a:lumOff val="35000"/>
                </a:schemeClr>
              </a:solidFill>
              <a:latin typeface="Verdana" pitchFamily="34" charset="0"/>
            </a:endParaRPr>
          </a:p>
          <a:p>
            <a:pPr marL="0" indent="0" eaLnBrk="1" fontAlgn="auto" hangingPunct="1">
              <a:spcAft>
                <a:spcPts val="0"/>
              </a:spcAft>
              <a:buFontTx/>
              <a:buNone/>
              <a:defRPr/>
            </a:pPr>
            <a:endParaRPr lang="en-US" sz="1600" dirty="0" smtClean="0">
              <a:solidFill>
                <a:schemeClr val="tx1">
                  <a:lumMod val="65000"/>
                  <a:lumOff val="35000"/>
                </a:schemeClr>
              </a:solidFill>
              <a:latin typeface="Verdana" pitchFamily="34" charset="0"/>
            </a:endParaRPr>
          </a:p>
          <a:p>
            <a:pPr marL="0" indent="0" eaLnBrk="1" fontAlgn="auto" hangingPunct="1">
              <a:spcAft>
                <a:spcPts val="0"/>
              </a:spcAft>
              <a:buFontTx/>
              <a:buNone/>
              <a:defRPr/>
            </a:pPr>
            <a:endParaRPr lang="en-US" sz="1600" dirty="0" smtClean="0">
              <a:solidFill>
                <a:schemeClr val="tx1">
                  <a:lumMod val="65000"/>
                  <a:lumOff val="35000"/>
                </a:schemeClr>
              </a:solidFill>
              <a:latin typeface="Verdana" pitchFamily="34" charset="0"/>
            </a:endParaRPr>
          </a:p>
        </p:txBody>
      </p:sp>
      <p:pic>
        <p:nvPicPr>
          <p:cNvPr id="6148" name="Picture 5"/>
          <p:cNvPicPr>
            <a:picLocks noChangeAspect="1" noChangeArrowheads="1"/>
          </p:cNvPicPr>
          <p:nvPr/>
        </p:nvPicPr>
        <p:blipFill>
          <a:blip r:embed="rId3" cstate="print"/>
          <a:srcRect l="19025" t="38730" r="25951" b="13783"/>
          <a:stretch>
            <a:fillRect/>
          </a:stretch>
        </p:blipFill>
        <p:spPr bwMode="auto">
          <a:xfrm>
            <a:off x="1524000" y="1876425"/>
            <a:ext cx="6321425" cy="3609975"/>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p:spPr>
      </p:pic>
      <p:sp>
        <p:nvSpPr>
          <p:cNvPr id="6149" name="Rectangle 5"/>
          <p:cNvSpPr>
            <a:spLocks noChangeArrowheads="1"/>
          </p:cNvSpPr>
          <p:nvPr/>
        </p:nvSpPr>
        <p:spPr bwMode="auto">
          <a:xfrm>
            <a:off x="1600200" y="3324225"/>
            <a:ext cx="5105400" cy="2022475"/>
          </a:xfrm>
          <a:prstGeom prst="rect">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lstStyle/>
          <a:p>
            <a:pPr eaLnBrk="0" hangingPunct="0">
              <a:defRPr/>
            </a:pPr>
            <a:endParaRPr lang="en-US">
              <a:solidFill>
                <a:prstClr val="black"/>
              </a:solidFill>
              <a:ea typeface="MS PGothic" pitchFamily="34" charset="-128"/>
              <a:cs typeface="Arial" charset="0"/>
            </a:endParaRPr>
          </a:p>
        </p:txBody>
      </p:sp>
      <p:sp>
        <p:nvSpPr>
          <p:cNvPr id="6150" name="TextBox 6"/>
          <p:cNvSpPr txBox="1">
            <a:spLocks noChangeArrowheads="1"/>
          </p:cNvSpPr>
          <p:nvPr/>
        </p:nvSpPr>
        <p:spPr bwMode="auto">
          <a:xfrm>
            <a:off x="1235075" y="3543300"/>
            <a:ext cx="288925" cy="369888"/>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spAutoFit/>
          </a:bodyPr>
          <a:lstStyle/>
          <a:p>
            <a:pPr eaLnBrk="0" hangingPunct="0">
              <a:defRPr/>
            </a:pPr>
            <a:r>
              <a:rPr lang="en-US" b="1" dirty="0">
                <a:solidFill>
                  <a:srgbClr val="FF0000"/>
                </a:solidFill>
                <a:ea typeface="MS PGothic" pitchFamily="34" charset="-128"/>
                <a:cs typeface="Arial" charset="0"/>
              </a:rPr>
              <a:t>1</a:t>
            </a:r>
          </a:p>
        </p:txBody>
      </p:sp>
      <p:sp>
        <p:nvSpPr>
          <p:cNvPr id="6151" name="TextBox 7"/>
          <p:cNvSpPr txBox="1">
            <a:spLocks noChangeArrowheads="1"/>
          </p:cNvSpPr>
          <p:nvPr/>
        </p:nvSpPr>
        <p:spPr bwMode="auto">
          <a:xfrm>
            <a:off x="1235075" y="4132263"/>
            <a:ext cx="288925" cy="369887"/>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spAutoFit/>
          </a:bodyPr>
          <a:lstStyle/>
          <a:p>
            <a:pPr eaLnBrk="0" hangingPunct="0">
              <a:defRPr/>
            </a:pPr>
            <a:r>
              <a:rPr lang="en-US" b="1">
                <a:solidFill>
                  <a:srgbClr val="FF0000"/>
                </a:solidFill>
                <a:ea typeface="MS PGothic" pitchFamily="34" charset="-128"/>
                <a:cs typeface="Arial" charset="0"/>
              </a:rPr>
              <a:t>2</a:t>
            </a:r>
          </a:p>
        </p:txBody>
      </p:sp>
      <p:sp>
        <p:nvSpPr>
          <p:cNvPr id="6152" name="TextBox 8"/>
          <p:cNvSpPr txBox="1">
            <a:spLocks noChangeArrowheads="1"/>
          </p:cNvSpPr>
          <p:nvPr/>
        </p:nvSpPr>
        <p:spPr bwMode="auto">
          <a:xfrm>
            <a:off x="1235075" y="4708525"/>
            <a:ext cx="288925" cy="368300"/>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spAutoFit/>
          </a:bodyPr>
          <a:lstStyle/>
          <a:p>
            <a:pPr eaLnBrk="0" hangingPunct="0">
              <a:defRPr/>
            </a:pPr>
            <a:r>
              <a:rPr lang="en-US" b="1" dirty="0">
                <a:solidFill>
                  <a:srgbClr val="FF0000"/>
                </a:solidFill>
                <a:ea typeface="MS PGothic" pitchFamily="34" charset="-128"/>
                <a:cs typeface="Arial" charset="0"/>
              </a:rPr>
              <a:t>3</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ubtitle 2"/>
          <p:cNvSpPr>
            <a:spLocks noGrp="1"/>
          </p:cNvSpPr>
          <p:nvPr>
            <p:ph type="subTitle" idx="1"/>
          </p:nvPr>
        </p:nvSpPr>
        <p:spPr>
          <a:xfrm>
            <a:off x="609600" y="914400"/>
            <a:ext cx="8001000" cy="4953000"/>
          </a:xfrm>
        </p:spPr>
        <p:txBody>
          <a:bodyPr rtlCol="0"/>
          <a:lstStyle/>
          <a:p>
            <a:pPr eaLnBrk="1" fontAlgn="auto" hangingPunct="1">
              <a:spcBef>
                <a:spcPts val="1200"/>
              </a:spcBef>
              <a:spcAft>
                <a:spcPts val="0"/>
              </a:spcAft>
              <a:defRPr/>
            </a:pPr>
            <a:r>
              <a:rPr lang="en-US" sz="1600" b="1" dirty="0" smtClean="0">
                <a:latin typeface="Verdana" pitchFamily="34" charset="0"/>
              </a:rPr>
              <a:t>STAAR Processes: </a:t>
            </a:r>
            <a:r>
              <a:rPr lang="en-US" sz="1600" dirty="0" smtClean="0">
                <a:latin typeface="Verdana" pitchFamily="34" charset="0"/>
              </a:rPr>
              <a:t>All three new processes on the Texas Assessment Management System, delivered through PearsonAccess, apply to STAAR administrations only.</a:t>
            </a:r>
          </a:p>
          <a:p>
            <a:pPr lvl="1" indent="0" eaLnBrk="1" fontAlgn="auto" hangingPunct="1">
              <a:spcBef>
                <a:spcPts val="1200"/>
              </a:spcBef>
              <a:spcAft>
                <a:spcPts val="0"/>
              </a:spcAft>
              <a:buFontTx/>
              <a:buNone/>
              <a:defRPr/>
            </a:pPr>
            <a:r>
              <a:rPr lang="en-US" sz="1600" dirty="0" smtClean="0">
                <a:solidFill>
                  <a:schemeClr val="tx1">
                    <a:lumMod val="65000"/>
                    <a:lumOff val="35000"/>
                  </a:schemeClr>
                </a:solidFill>
                <a:latin typeface="Verdana" pitchFamily="34" charset="0"/>
              </a:rPr>
              <a:t>See the </a:t>
            </a:r>
            <a:r>
              <a:rPr lang="en-US" sz="1600" i="1" dirty="0" smtClean="0">
                <a:solidFill>
                  <a:schemeClr val="tx1">
                    <a:lumMod val="65000"/>
                    <a:lumOff val="35000"/>
                  </a:schemeClr>
                </a:solidFill>
                <a:latin typeface="Verdana" pitchFamily="34" charset="0"/>
              </a:rPr>
              <a:t>User’s Guide for the Texas Assessment Management System</a:t>
            </a:r>
            <a:r>
              <a:rPr lang="en-US" sz="1600" dirty="0" smtClean="0">
                <a:solidFill>
                  <a:schemeClr val="tx1">
                    <a:lumMod val="65000"/>
                    <a:lumOff val="35000"/>
                  </a:schemeClr>
                </a:solidFill>
                <a:latin typeface="Verdana" pitchFamily="34" charset="0"/>
              </a:rPr>
              <a:t> located at </a:t>
            </a:r>
            <a:r>
              <a:rPr lang="en-US" sz="1600" dirty="0" smtClean="0">
                <a:solidFill>
                  <a:schemeClr val="tx1">
                    <a:lumMod val="65000"/>
                    <a:lumOff val="35000"/>
                  </a:schemeClr>
                </a:solidFill>
                <a:latin typeface="Verdana" pitchFamily="34" charset="0"/>
                <a:hlinkClick r:id="rId2"/>
              </a:rPr>
              <a:t>http://www.TexasAssessment.com/Manuals</a:t>
            </a:r>
            <a:r>
              <a:rPr lang="en-US" sz="1600" dirty="0" smtClean="0">
                <a:solidFill>
                  <a:schemeClr val="tx1">
                    <a:lumMod val="65000"/>
                    <a:lumOff val="35000"/>
                  </a:schemeClr>
                </a:solidFill>
                <a:latin typeface="Verdana" pitchFamily="34" charset="0"/>
              </a:rPr>
              <a:t> for additional information.</a:t>
            </a:r>
          </a:p>
          <a:p>
            <a:pPr eaLnBrk="1" fontAlgn="auto" hangingPunct="1">
              <a:spcBef>
                <a:spcPts val="1200"/>
              </a:spcBef>
              <a:spcAft>
                <a:spcPts val="0"/>
              </a:spcAft>
              <a:defRPr/>
            </a:pPr>
            <a:endParaRPr lang="en-US" sz="1600" dirty="0" smtClean="0">
              <a:latin typeface="Verdana" pitchFamily="34" charset="0"/>
            </a:endParaRPr>
          </a:p>
          <a:p>
            <a:pPr eaLnBrk="1" fontAlgn="auto" hangingPunct="1">
              <a:spcBef>
                <a:spcPts val="1200"/>
              </a:spcBef>
              <a:spcAft>
                <a:spcPts val="0"/>
              </a:spcAft>
              <a:defRPr/>
            </a:pPr>
            <a:r>
              <a:rPr lang="en-US" sz="1600" dirty="0" smtClean="0">
                <a:latin typeface="Verdana" pitchFamily="34" charset="0"/>
              </a:rPr>
              <a:t>Corresponding processes for TELPAS and TAKS administrations are on the Online Data Management (SchoolHouse).</a:t>
            </a:r>
          </a:p>
          <a:p>
            <a:pPr lvl="1" indent="0" eaLnBrk="1" fontAlgn="auto" hangingPunct="1">
              <a:spcBef>
                <a:spcPts val="1200"/>
              </a:spcBef>
              <a:spcAft>
                <a:spcPts val="0"/>
              </a:spcAft>
              <a:buFontTx/>
              <a:buNone/>
              <a:defRPr/>
            </a:pPr>
            <a:r>
              <a:rPr lang="en-US" sz="1600" dirty="0" smtClean="0">
                <a:solidFill>
                  <a:schemeClr val="tx1">
                    <a:lumMod val="65000"/>
                    <a:lumOff val="35000"/>
                  </a:schemeClr>
                </a:solidFill>
                <a:latin typeface="Verdana" pitchFamily="34" charset="0"/>
              </a:rPr>
              <a:t>See the Online Data Management User’s Guide located at </a:t>
            </a:r>
            <a:r>
              <a:rPr lang="en-US" sz="1600" dirty="0" smtClean="0">
                <a:solidFill>
                  <a:schemeClr val="tx1">
                    <a:lumMod val="65000"/>
                    <a:lumOff val="35000"/>
                  </a:schemeClr>
                </a:solidFill>
                <a:latin typeface="Verdana" pitchFamily="34" charset="0"/>
                <a:hlinkClick r:id="rId2"/>
              </a:rPr>
              <a:t>http://www.TexasAssessment.com/Manuals</a:t>
            </a:r>
            <a:r>
              <a:rPr lang="en-US" sz="1600" dirty="0" smtClean="0">
                <a:solidFill>
                  <a:schemeClr val="tx1">
                    <a:lumMod val="65000"/>
                    <a:lumOff val="35000"/>
                  </a:schemeClr>
                </a:solidFill>
                <a:latin typeface="Verdana" pitchFamily="34" charset="0"/>
              </a:rPr>
              <a:t> for additional information.</a:t>
            </a:r>
          </a:p>
        </p:txBody>
      </p:sp>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Subtitle 2"/>
          <p:cNvSpPr>
            <a:spLocks noGrp="1"/>
          </p:cNvSpPr>
          <p:nvPr>
            <p:ph type="subTitle" idx="1"/>
          </p:nvPr>
        </p:nvSpPr>
        <p:spPr>
          <a:xfrm>
            <a:off x="609600" y="914400"/>
            <a:ext cx="7924800" cy="5105400"/>
          </a:xfrm>
        </p:spPr>
        <p:txBody>
          <a:bodyPr rtlCol="0"/>
          <a:lstStyle/>
          <a:p>
            <a:pPr marL="0" lvl="1" indent="0" eaLnBrk="1" fontAlgn="auto" hangingPunct="1">
              <a:spcAft>
                <a:spcPts val="0"/>
              </a:spcAft>
              <a:buFont typeface="Arial" pitchFamily="34" charset="0"/>
              <a:buNone/>
              <a:defRPr/>
            </a:pPr>
            <a:r>
              <a:rPr lang="en-US" sz="1600" b="1" dirty="0" smtClean="0">
                <a:solidFill>
                  <a:schemeClr val="tx1">
                    <a:lumMod val="65000"/>
                    <a:lumOff val="35000"/>
                  </a:schemeClr>
                </a:solidFill>
                <a:latin typeface="Verdana" pitchFamily="34" charset="0"/>
              </a:rPr>
              <a:t>Student Test Warnings</a:t>
            </a:r>
          </a:p>
          <a:p>
            <a:pPr marL="971550" lvl="1" indent="-228600" eaLnBrk="1" fontAlgn="auto" hangingPunct="1">
              <a:spcAft>
                <a:spcPts val="0"/>
              </a:spcAft>
              <a:buFont typeface="Arial" charset="0"/>
              <a:buChar char="•"/>
              <a:defRPr/>
            </a:pPr>
            <a:r>
              <a:rPr lang="en-US" sz="1600" b="1" dirty="0" smtClean="0">
                <a:solidFill>
                  <a:schemeClr val="tx1">
                    <a:lumMod val="65000"/>
                    <a:lumOff val="35000"/>
                  </a:schemeClr>
                </a:solidFill>
                <a:latin typeface="Verdana" pitchFamily="34" charset="0"/>
              </a:rPr>
              <a:t>Terminology: </a:t>
            </a:r>
          </a:p>
          <a:p>
            <a:pPr marL="1371600" lvl="2" eaLnBrk="1" fontAlgn="auto" hangingPunct="1">
              <a:spcAft>
                <a:spcPts val="0"/>
              </a:spcAft>
              <a:defRPr/>
            </a:pPr>
            <a:r>
              <a:rPr lang="en-US" sz="1600" dirty="0" smtClean="0">
                <a:solidFill>
                  <a:schemeClr val="tx1">
                    <a:lumMod val="65000"/>
                    <a:lumOff val="35000"/>
                  </a:schemeClr>
                </a:solidFill>
                <a:latin typeface="Verdana" pitchFamily="34" charset="0"/>
              </a:rPr>
              <a:t>Matching Criteria</a:t>
            </a:r>
          </a:p>
          <a:p>
            <a:pPr marL="1371600" lvl="2" eaLnBrk="1" fontAlgn="auto" hangingPunct="1">
              <a:spcAft>
                <a:spcPts val="0"/>
              </a:spcAft>
              <a:defRPr/>
            </a:pPr>
            <a:r>
              <a:rPr lang="en-US" sz="1600" dirty="0" smtClean="0">
                <a:solidFill>
                  <a:schemeClr val="tx1">
                    <a:lumMod val="65000"/>
                    <a:lumOff val="35000"/>
                  </a:schemeClr>
                </a:solidFill>
                <a:latin typeface="Verdana" pitchFamily="34" charset="0"/>
              </a:rPr>
              <a:t>Test Attempt</a:t>
            </a:r>
          </a:p>
          <a:p>
            <a:pPr marL="971550" lvl="1" indent="-228600" eaLnBrk="1" fontAlgn="auto" hangingPunct="1">
              <a:spcAft>
                <a:spcPts val="0"/>
              </a:spcAft>
              <a:buFont typeface="Arial" charset="0"/>
              <a:buChar char="•"/>
              <a:defRPr/>
            </a:pPr>
            <a:r>
              <a:rPr lang="en-US" sz="1600" b="1" dirty="0" smtClean="0">
                <a:solidFill>
                  <a:schemeClr val="tx1">
                    <a:lumMod val="65000"/>
                    <a:lumOff val="35000"/>
                  </a:schemeClr>
                </a:solidFill>
                <a:latin typeface="Verdana" pitchFamily="34" charset="0"/>
              </a:rPr>
              <a:t>What Produces Student Test Warnings</a:t>
            </a:r>
          </a:p>
          <a:p>
            <a:pPr marL="1371600" lvl="2" eaLnBrk="1" fontAlgn="auto" hangingPunct="1">
              <a:spcAft>
                <a:spcPts val="0"/>
              </a:spcAft>
              <a:defRPr/>
            </a:pPr>
            <a:r>
              <a:rPr lang="en-US" sz="1600" dirty="0" smtClean="0">
                <a:solidFill>
                  <a:schemeClr val="tx1">
                    <a:lumMod val="65000"/>
                    <a:lumOff val="35000"/>
                  </a:schemeClr>
                </a:solidFill>
                <a:latin typeface="Verdana" pitchFamily="34" charset="0"/>
              </a:rPr>
              <a:t>Missing Grade</a:t>
            </a:r>
          </a:p>
          <a:p>
            <a:pPr marL="1371600" lvl="2" eaLnBrk="1" fontAlgn="auto" hangingPunct="1">
              <a:spcAft>
                <a:spcPts val="0"/>
              </a:spcAft>
              <a:defRPr/>
            </a:pPr>
            <a:r>
              <a:rPr lang="en-US" sz="1600" dirty="0" smtClean="0">
                <a:solidFill>
                  <a:schemeClr val="tx1">
                    <a:lumMod val="65000"/>
                    <a:lumOff val="35000"/>
                  </a:schemeClr>
                </a:solidFill>
                <a:latin typeface="Verdana" pitchFamily="34" charset="0"/>
              </a:rPr>
              <a:t>Invalid Data</a:t>
            </a:r>
          </a:p>
          <a:p>
            <a:pPr marL="1371600" lvl="2" eaLnBrk="1" fontAlgn="auto" hangingPunct="1">
              <a:spcAft>
                <a:spcPts val="0"/>
              </a:spcAft>
              <a:defRPr/>
            </a:pPr>
            <a:r>
              <a:rPr lang="en-US" sz="1600" dirty="0" smtClean="0">
                <a:solidFill>
                  <a:schemeClr val="tx1">
                    <a:lumMod val="65000"/>
                    <a:lumOff val="35000"/>
                  </a:schemeClr>
                </a:solidFill>
                <a:latin typeface="Verdana" pitchFamily="34" charset="0"/>
              </a:rPr>
              <a:t>Student Information Mismatch/Suspect Students</a:t>
            </a:r>
          </a:p>
          <a:p>
            <a:pPr marL="971550" lvl="1" indent="-228600" eaLnBrk="1" fontAlgn="auto" hangingPunct="1">
              <a:spcAft>
                <a:spcPts val="0"/>
              </a:spcAft>
              <a:buFont typeface="Arial" charset="0"/>
              <a:buChar char="•"/>
              <a:defRPr/>
            </a:pPr>
            <a:r>
              <a:rPr lang="en-US" sz="1600" b="1" dirty="0" smtClean="0">
                <a:solidFill>
                  <a:schemeClr val="tx1">
                    <a:lumMod val="65000"/>
                    <a:lumOff val="35000"/>
                  </a:schemeClr>
                </a:solidFill>
                <a:latin typeface="Verdana" pitchFamily="34" charset="0"/>
              </a:rPr>
              <a:t>How to Resolve Test Warnings and Suspect Students</a:t>
            </a:r>
          </a:p>
          <a:p>
            <a:pPr marL="1371600" lvl="2" eaLnBrk="1" fontAlgn="auto" hangingPunct="1">
              <a:spcAft>
                <a:spcPts val="0"/>
              </a:spcAft>
              <a:defRPr/>
            </a:pPr>
            <a:r>
              <a:rPr lang="en-US" sz="1600" dirty="0" smtClean="0">
                <a:solidFill>
                  <a:schemeClr val="tx1">
                    <a:lumMod val="65000"/>
                    <a:lumOff val="35000"/>
                  </a:schemeClr>
                </a:solidFill>
                <a:latin typeface="Verdana" pitchFamily="34" charset="0"/>
              </a:rPr>
              <a:t>Missing Grade</a:t>
            </a:r>
          </a:p>
          <a:p>
            <a:pPr marL="1371600" lvl="2" eaLnBrk="1" fontAlgn="auto" hangingPunct="1">
              <a:spcAft>
                <a:spcPts val="0"/>
              </a:spcAft>
              <a:defRPr/>
            </a:pPr>
            <a:r>
              <a:rPr lang="en-US" sz="1600" dirty="0" smtClean="0">
                <a:solidFill>
                  <a:schemeClr val="tx1">
                    <a:lumMod val="65000"/>
                    <a:lumOff val="35000"/>
                  </a:schemeClr>
                </a:solidFill>
                <a:latin typeface="Verdana" pitchFamily="34" charset="0"/>
              </a:rPr>
              <a:t>Invalid Data</a:t>
            </a:r>
          </a:p>
          <a:p>
            <a:pPr marL="1371600" lvl="2" eaLnBrk="1" fontAlgn="auto" hangingPunct="1">
              <a:spcAft>
                <a:spcPts val="0"/>
              </a:spcAft>
              <a:defRPr/>
            </a:pPr>
            <a:r>
              <a:rPr lang="en-US" sz="1600" dirty="0" smtClean="0">
                <a:solidFill>
                  <a:schemeClr val="tx1">
                    <a:lumMod val="65000"/>
                    <a:lumOff val="35000"/>
                  </a:schemeClr>
                </a:solidFill>
                <a:latin typeface="Verdana" pitchFamily="34" charset="0"/>
              </a:rPr>
              <a:t>Student Information Mismatch/Suspect Students</a:t>
            </a:r>
          </a:p>
          <a:p>
            <a:pPr eaLnBrk="1" fontAlgn="auto" hangingPunct="1">
              <a:spcBef>
                <a:spcPts val="1200"/>
              </a:spcBef>
              <a:spcAft>
                <a:spcPts val="0"/>
              </a:spcAft>
              <a:defRPr/>
            </a:pPr>
            <a:r>
              <a:rPr lang="en-US" sz="1600" dirty="0" smtClean="0">
                <a:latin typeface="Verdana" pitchFamily="34" charset="0"/>
              </a:rPr>
              <a:t>For reference, see also the </a:t>
            </a:r>
            <a:r>
              <a:rPr lang="en-US" sz="1600" i="1" dirty="0" smtClean="0">
                <a:latin typeface="Verdana" pitchFamily="34" charset="0"/>
              </a:rPr>
              <a:t>Student Directory Overview</a:t>
            </a:r>
            <a:r>
              <a:rPr lang="en-US" sz="1600" dirty="0" smtClean="0">
                <a:latin typeface="Verdana" pitchFamily="34" charset="0"/>
              </a:rPr>
              <a:t> document and the </a:t>
            </a:r>
            <a:r>
              <a:rPr lang="en-US" sz="1600" i="1" dirty="0" smtClean="0">
                <a:latin typeface="Verdana" pitchFamily="34" charset="0"/>
              </a:rPr>
              <a:t>Student Directory and Registration Data</a:t>
            </a:r>
            <a:r>
              <a:rPr lang="en-US" sz="1600" dirty="0" smtClean="0">
                <a:latin typeface="Verdana" pitchFamily="34" charset="0"/>
              </a:rPr>
              <a:t> presentation available on the Resources page at </a:t>
            </a:r>
            <a:r>
              <a:rPr lang="en-US" sz="1600" dirty="0" smtClean="0">
                <a:latin typeface="Verdana" pitchFamily="34" charset="0"/>
                <a:hlinkClick r:id="rId3"/>
              </a:rPr>
              <a:t>http://www.TexasAssessment.com/Techinfo</a:t>
            </a:r>
            <a:r>
              <a:rPr lang="en-US" sz="1600" dirty="0" smtClean="0">
                <a:latin typeface="Verdana" pitchFamily="34" charset="0"/>
              </a:rPr>
              <a:t>.</a:t>
            </a:r>
          </a:p>
          <a:p>
            <a:pPr eaLnBrk="1" fontAlgn="auto" hangingPunct="1">
              <a:spcAft>
                <a:spcPts val="0"/>
              </a:spcAft>
              <a:defRPr/>
            </a:pPr>
            <a:endParaRPr lang="en-US" sz="1600" dirty="0" smtClean="0">
              <a:latin typeface="Verdana" pitchFamily="34" charset="0"/>
            </a:endParaRPr>
          </a:p>
          <a:p>
            <a:pPr eaLnBrk="1" fontAlgn="auto" hangingPunct="1">
              <a:spcAft>
                <a:spcPts val="0"/>
              </a:spcAft>
              <a:defRPr/>
            </a:pPr>
            <a:endParaRPr lang="en-US" sz="1600" dirty="0" smtClean="0">
              <a:latin typeface="Verdana" pitchFamily="34" charset="0"/>
            </a:endParaRPr>
          </a:p>
          <a:p>
            <a:pPr eaLnBrk="1" fontAlgn="auto" hangingPunct="1">
              <a:spcAft>
                <a:spcPts val="0"/>
              </a:spcAft>
              <a:defRPr/>
            </a:pPr>
            <a:endParaRPr lang="en-US" sz="1600" dirty="0" smtClean="0">
              <a:latin typeface="Verdana" pitchFamily="34" charset="0"/>
            </a:endParaRPr>
          </a:p>
          <a:p>
            <a:pPr eaLnBrk="1" fontAlgn="auto" hangingPunct="1">
              <a:spcAft>
                <a:spcPts val="0"/>
              </a:spcAft>
              <a:defRPr/>
            </a:pPr>
            <a:endParaRPr lang="en-US" sz="1600" dirty="0" smtClean="0">
              <a:latin typeface="Verdana" pitchFamily="34" charset="0"/>
            </a:endParaRPr>
          </a:p>
        </p:txBody>
      </p:sp>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ubtitle 2"/>
          <p:cNvSpPr>
            <a:spLocks noGrp="1"/>
          </p:cNvSpPr>
          <p:nvPr>
            <p:ph type="subTitle" idx="1"/>
          </p:nvPr>
        </p:nvSpPr>
        <p:spPr>
          <a:xfrm>
            <a:off x="609600" y="914400"/>
            <a:ext cx="7924800" cy="5105400"/>
          </a:xfrm>
        </p:spPr>
        <p:txBody>
          <a:bodyPr rtlCol="0"/>
          <a:lstStyle/>
          <a:p>
            <a:pPr eaLnBrk="1" fontAlgn="auto" hangingPunct="1">
              <a:spcBef>
                <a:spcPts val="1200"/>
              </a:spcBef>
              <a:spcAft>
                <a:spcPts val="0"/>
              </a:spcAft>
              <a:defRPr/>
            </a:pPr>
            <a:r>
              <a:rPr lang="en-US" sz="1600" b="1" dirty="0" smtClean="0">
                <a:latin typeface="Verdana" pitchFamily="34" charset="0"/>
              </a:rPr>
              <a:t>Terminology</a:t>
            </a:r>
          </a:p>
          <a:p>
            <a:pPr eaLnBrk="1" fontAlgn="auto" hangingPunct="1">
              <a:spcBef>
                <a:spcPts val="1200"/>
              </a:spcBef>
              <a:spcAft>
                <a:spcPts val="0"/>
              </a:spcAft>
              <a:defRPr/>
            </a:pPr>
            <a:r>
              <a:rPr lang="en-US" sz="1600" b="1" dirty="0" smtClean="0">
                <a:latin typeface="Verdana" pitchFamily="34" charset="0"/>
                <a:ea typeface="Verdana" pitchFamily="34" charset="0"/>
                <a:cs typeface="Verdana" pitchFamily="34" charset="0"/>
              </a:rPr>
              <a:t>Matching Criteria</a:t>
            </a:r>
          </a:p>
          <a:p>
            <a:pPr marL="457200" lvl="1" indent="0" eaLnBrk="1" fontAlgn="auto" hangingPunct="1">
              <a:spcBef>
                <a:spcPts val="1200"/>
              </a:spcBef>
              <a:spcAft>
                <a:spcPts val="0"/>
              </a:spcAft>
              <a:buFontTx/>
              <a:buNone/>
              <a:defRPr/>
            </a:pPr>
            <a:r>
              <a:rPr lang="en-US" sz="1600" dirty="0" smtClean="0">
                <a:solidFill>
                  <a:schemeClr val="tx1">
                    <a:lumMod val="65000"/>
                    <a:lumOff val="35000"/>
                  </a:schemeClr>
                </a:solidFill>
                <a:latin typeface="Verdana" pitchFamily="34" charset="0"/>
                <a:ea typeface="Verdana" pitchFamily="34" charset="0"/>
                <a:cs typeface="Verdana" pitchFamily="34" charset="0"/>
              </a:rPr>
              <a:t>When answer documents are processed and loaded into the Assessment Management System, they are matched to students </a:t>
            </a:r>
            <a:br>
              <a:rPr lang="en-US" sz="1600" dirty="0" smtClean="0">
                <a:solidFill>
                  <a:schemeClr val="tx1">
                    <a:lumMod val="65000"/>
                    <a:lumOff val="35000"/>
                  </a:schemeClr>
                </a:solidFill>
                <a:latin typeface="Verdana" pitchFamily="34" charset="0"/>
                <a:ea typeface="Verdana" pitchFamily="34" charset="0"/>
                <a:cs typeface="Verdana" pitchFamily="34" charset="0"/>
              </a:rPr>
            </a:br>
            <a:r>
              <a:rPr lang="en-US" sz="1600" dirty="0" smtClean="0">
                <a:solidFill>
                  <a:schemeClr val="tx1">
                    <a:lumMod val="65000"/>
                    <a:lumOff val="35000"/>
                  </a:schemeClr>
                </a:solidFill>
                <a:latin typeface="Verdana" pitchFamily="34" charset="0"/>
                <a:ea typeface="Verdana" pitchFamily="34" charset="0"/>
                <a:cs typeface="Verdana" pitchFamily="34" charset="0"/>
              </a:rPr>
              <a:t>in the Student Directory by PEIMS-ID. </a:t>
            </a:r>
          </a:p>
          <a:p>
            <a:pPr marL="457200" lvl="1" indent="0" eaLnBrk="1" fontAlgn="auto" hangingPunct="1">
              <a:spcBef>
                <a:spcPts val="1200"/>
              </a:spcBef>
              <a:spcAft>
                <a:spcPts val="0"/>
              </a:spcAft>
              <a:buFontTx/>
              <a:buNone/>
              <a:defRPr/>
            </a:pPr>
            <a:r>
              <a:rPr lang="en-US" sz="1600" dirty="0" smtClean="0">
                <a:solidFill>
                  <a:schemeClr val="tx1">
                    <a:lumMod val="65000"/>
                    <a:lumOff val="35000"/>
                  </a:schemeClr>
                </a:solidFill>
                <a:latin typeface="Verdana" pitchFamily="34" charset="0"/>
                <a:ea typeface="Verdana" pitchFamily="34" charset="0"/>
                <a:cs typeface="Verdana" pitchFamily="34" charset="0"/>
              </a:rPr>
              <a:t>If the PEIMS-ID matches a student in the directory, then the following matching criteria is applied to confirm a match:</a:t>
            </a:r>
          </a:p>
          <a:p>
            <a:pPr lvl="2" eaLnBrk="1" fontAlgn="auto" hangingPunct="1">
              <a:spcBef>
                <a:spcPts val="1200"/>
              </a:spcBef>
              <a:spcAft>
                <a:spcPts val="1200"/>
              </a:spcAft>
              <a:buFont typeface="Arial" pitchFamily="34" charset="0"/>
              <a:buChar char="•"/>
              <a:defRPr/>
            </a:pPr>
            <a:r>
              <a:rPr lang="en-US" sz="1600" dirty="0" smtClean="0">
                <a:solidFill>
                  <a:schemeClr val="tx1">
                    <a:lumMod val="65000"/>
                    <a:lumOff val="35000"/>
                  </a:schemeClr>
                </a:solidFill>
                <a:latin typeface="Verdana" pitchFamily="34" charset="0"/>
                <a:ea typeface="Verdana" pitchFamily="34" charset="0"/>
                <a:cs typeface="Verdana" pitchFamily="34" charset="0"/>
              </a:rPr>
              <a:t>PEIMS-ID  </a:t>
            </a:r>
            <a:r>
              <a:rPr lang="en-US" sz="1600" b="1" dirty="0" smtClean="0">
                <a:solidFill>
                  <a:schemeClr val="tx1">
                    <a:lumMod val="65000"/>
                    <a:lumOff val="35000"/>
                  </a:schemeClr>
                </a:solidFill>
                <a:latin typeface="Verdana" pitchFamily="34" charset="0"/>
                <a:ea typeface="Verdana" pitchFamily="34" charset="0"/>
                <a:cs typeface="Verdana" pitchFamily="34" charset="0"/>
              </a:rPr>
              <a:t>+</a:t>
            </a:r>
            <a:r>
              <a:rPr lang="en-US" sz="1600" dirty="0" smtClean="0">
                <a:solidFill>
                  <a:schemeClr val="tx1">
                    <a:lumMod val="65000"/>
                    <a:lumOff val="35000"/>
                  </a:schemeClr>
                </a:solidFill>
                <a:latin typeface="Verdana" pitchFamily="34" charset="0"/>
                <a:ea typeface="Verdana" pitchFamily="34" charset="0"/>
                <a:cs typeface="Verdana" pitchFamily="34" charset="0"/>
              </a:rPr>
              <a:t> 2 out of 3 of LAST-NAME, FIRST-NAME, </a:t>
            </a:r>
            <a:br>
              <a:rPr lang="en-US" sz="1600" dirty="0" smtClean="0">
                <a:solidFill>
                  <a:schemeClr val="tx1">
                    <a:lumMod val="65000"/>
                    <a:lumOff val="35000"/>
                  </a:schemeClr>
                </a:solidFill>
                <a:latin typeface="Verdana" pitchFamily="34" charset="0"/>
                <a:ea typeface="Verdana" pitchFamily="34" charset="0"/>
                <a:cs typeface="Verdana" pitchFamily="34" charset="0"/>
              </a:rPr>
            </a:br>
            <a:r>
              <a:rPr lang="en-US" sz="1600" dirty="0" smtClean="0">
                <a:solidFill>
                  <a:schemeClr val="tx1">
                    <a:lumMod val="65000"/>
                    <a:lumOff val="35000"/>
                  </a:schemeClr>
                </a:solidFill>
                <a:latin typeface="Verdana" pitchFamily="34" charset="0"/>
                <a:ea typeface="Verdana" pitchFamily="34" charset="0"/>
                <a:cs typeface="Verdana" pitchFamily="34" charset="0"/>
              </a:rPr>
              <a:t>and DATE-OF-BIRTH </a:t>
            </a:r>
            <a:r>
              <a:rPr lang="en-US" sz="1600" b="1" dirty="0" smtClean="0">
                <a:solidFill>
                  <a:schemeClr val="tx1">
                    <a:lumMod val="65000"/>
                    <a:lumOff val="35000"/>
                  </a:schemeClr>
                </a:solidFill>
                <a:latin typeface="Verdana" pitchFamily="34" charset="0"/>
                <a:ea typeface="Verdana" pitchFamily="34" charset="0"/>
                <a:cs typeface="Verdana" pitchFamily="34" charset="0"/>
              </a:rPr>
              <a:t>=</a:t>
            </a:r>
            <a:r>
              <a:rPr lang="en-US" sz="1600" dirty="0" smtClean="0">
                <a:solidFill>
                  <a:schemeClr val="tx1">
                    <a:lumMod val="65000"/>
                    <a:lumOff val="35000"/>
                  </a:schemeClr>
                </a:solidFill>
                <a:latin typeface="Verdana" pitchFamily="34" charset="0"/>
                <a:ea typeface="Verdana" pitchFamily="34" charset="0"/>
                <a:cs typeface="Verdana" pitchFamily="34" charset="0"/>
              </a:rPr>
              <a:t> student match</a:t>
            </a:r>
          </a:p>
          <a:p>
            <a:pPr eaLnBrk="1" fontAlgn="auto" hangingPunct="1">
              <a:spcBef>
                <a:spcPts val="1200"/>
              </a:spcBef>
              <a:spcAft>
                <a:spcPts val="0"/>
              </a:spcAft>
              <a:defRPr/>
            </a:pPr>
            <a:r>
              <a:rPr lang="en-US" sz="1600" b="1" dirty="0" smtClean="0">
                <a:latin typeface="Verdana" pitchFamily="34" charset="0"/>
                <a:ea typeface="Verdana" pitchFamily="34" charset="0"/>
                <a:cs typeface="Verdana" pitchFamily="34" charset="0"/>
              </a:rPr>
              <a:t>Test Attempt</a:t>
            </a:r>
            <a:endParaRPr lang="en-US" sz="1600" dirty="0" smtClean="0">
              <a:latin typeface="Verdana" pitchFamily="34" charset="0"/>
              <a:ea typeface="Verdana" pitchFamily="34" charset="0"/>
              <a:cs typeface="Verdana" pitchFamily="34" charset="0"/>
            </a:endParaRPr>
          </a:p>
          <a:p>
            <a:pPr marL="457200" eaLnBrk="1" fontAlgn="auto" hangingPunct="1">
              <a:spcBef>
                <a:spcPts val="1200"/>
              </a:spcBef>
              <a:spcAft>
                <a:spcPts val="0"/>
              </a:spcAft>
              <a:defRPr/>
            </a:pPr>
            <a:r>
              <a:rPr lang="en-US" sz="1600" dirty="0" smtClean="0">
                <a:latin typeface="Verdana" pitchFamily="34" charset="0"/>
                <a:ea typeface="Verdana" pitchFamily="34" charset="0"/>
                <a:cs typeface="Verdana" pitchFamily="34" charset="0"/>
              </a:rPr>
              <a:t>A completed test taken either on paper or online. (e.g., STAAR end-of-course (EOC) English I Reading) is a test attempt.</a:t>
            </a:r>
          </a:p>
          <a:p>
            <a:pPr marL="457200" eaLnBrk="1" fontAlgn="auto" hangingPunct="1">
              <a:spcBef>
                <a:spcPts val="1200"/>
              </a:spcBef>
              <a:spcAft>
                <a:spcPts val="0"/>
              </a:spcAft>
              <a:defRPr/>
            </a:pPr>
            <a:r>
              <a:rPr lang="en-US" sz="1600" dirty="0" smtClean="0">
                <a:latin typeface="Verdana" pitchFamily="34" charset="0"/>
                <a:ea typeface="Verdana" pitchFamily="34" charset="0"/>
                <a:cs typeface="Verdana" pitchFamily="34" charset="0"/>
              </a:rPr>
              <a:t>A test attempt is recorded in the Assessment Management System once the online test or paper test attempt is processed.</a:t>
            </a:r>
          </a:p>
        </p:txBody>
      </p:sp>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Subtitle 2"/>
          <p:cNvSpPr>
            <a:spLocks noGrp="1"/>
          </p:cNvSpPr>
          <p:nvPr>
            <p:ph type="subTitle" idx="1"/>
          </p:nvPr>
        </p:nvSpPr>
        <p:spPr>
          <a:xfrm>
            <a:off x="609600" y="914400"/>
            <a:ext cx="7924800" cy="5029200"/>
          </a:xfrm>
        </p:spPr>
        <p:txBody>
          <a:bodyPr rtlCol="0">
            <a:noAutofit/>
          </a:bodyPr>
          <a:lstStyle/>
          <a:p>
            <a:pPr eaLnBrk="1" fontAlgn="auto" hangingPunct="1">
              <a:spcBef>
                <a:spcPts val="1200"/>
              </a:spcBef>
              <a:spcAft>
                <a:spcPts val="600"/>
              </a:spcAft>
              <a:defRPr/>
            </a:pPr>
            <a:r>
              <a:rPr lang="en-US" sz="1400" b="1" dirty="0" smtClean="0">
                <a:latin typeface="Verdana" pitchFamily="34" charset="0"/>
              </a:rPr>
              <a:t>What Produces a Test Warning: </a:t>
            </a:r>
            <a:r>
              <a:rPr lang="en-US" sz="1400" dirty="0" smtClean="0">
                <a:latin typeface="Verdana" pitchFamily="34" charset="0"/>
              </a:rPr>
              <a:t>Student test warnings apply </a:t>
            </a:r>
            <a:r>
              <a:rPr lang="en-US" sz="1400" i="1" dirty="0" smtClean="0">
                <a:latin typeface="Verdana" pitchFamily="34" charset="0"/>
              </a:rPr>
              <a:t>only</a:t>
            </a:r>
            <a:r>
              <a:rPr lang="en-US" sz="1400" dirty="0" smtClean="0">
                <a:latin typeface="Verdana" pitchFamily="34" charset="0"/>
              </a:rPr>
              <a:t> to paper tests. </a:t>
            </a:r>
            <a:r>
              <a:rPr lang="en-US" sz="1400" dirty="0" smtClean="0">
                <a:latin typeface="Verdana" pitchFamily="34" charset="0"/>
                <a:ea typeface="Verdana" pitchFamily="34" charset="0"/>
                <a:cs typeface="Verdana" pitchFamily="34" charset="0"/>
              </a:rPr>
              <a:t>A test attempt that is precoded is “pre-matched” to a student in the directory and should not produce a Student Test Warning, </a:t>
            </a:r>
            <a:r>
              <a:rPr lang="en-US" sz="1400" b="1" i="1" u="sng" dirty="0" smtClean="0">
                <a:latin typeface="Verdana" pitchFamily="34" charset="0"/>
                <a:ea typeface="Verdana" pitchFamily="34" charset="0"/>
                <a:cs typeface="Verdana" pitchFamily="34" charset="0"/>
              </a:rPr>
              <a:t>but</a:t>
            </a:r>
            <a:r>
              <a:rPr lang="en-US" sz="1400" dirty="0" smtClean="0">
                <a:latin typeface="Verdana" pitchFamily="34" charset="0"/>
                <a:ea typeface="Verdana" pitchFamily="34" charset="0"/>
                <a:cs typeface="Verdana" pitchFamily="34" charset="0"/>
              </a:rPr>
              <a:t> </a:t>
            </a:r>
            <a:r>
              <a:rPr lang="en-US" sz="1400" u="sng" dirty="0" smtClean="0">
                <a:latin typeface="Verdana" pitchFamily="34" charset="0"/>
                <a:ea typeface="Verdana" pitchFamily="34" charset="0"/>
                <a:cs typeface="Verdana" pitchFamily="34" charset="0"/>
              </a:rPr>
              <a:t>any changes made to the directory after </a:t>
            </a:r>
            <a:r>
              <a:rPr lang="en-US" sz="1400" u="sng" dirty="0" err="1" smtClean="0">
                <a:latin typeface="Verdana" pitchFamily="34" charset="0"/>
                <a:ea typeface="Verdana" pitchFamily="34" charset="0"/>
                <a:cs typeface="Verdana" pitchFamily="34" charset="0"/>
              </a:rPr>
              <a:t>precoding</a:t>
            </a:r>
            <a:r>
              <a:rPr lang="en-US" sz="1400" u="sng" dirty="0" smtClean="0">
                <a:latin typeface="Verdana" pitchFamily="34" charset="0"/>
                <a:ea typeface="Verdana" pitchFamily="34" charset="0"/>
                <a:cs typeface="Verdana" pitchFamily="34" charset="0"/>
              </a:rPr>
              <a:t> could result in a Student Test Warning</a:t>
            </a:r>
            <a:r>
              <a:rPr lang="en-US" sz="1400" dirty="0" smtClean="0">
                <a:latin typeface="Verdana" pitchFamily="34" charset="0"/>
                <a:ea typeface="Verdana" pitchFamily="34" charset="0"/>
                <a:cs typeface="Verdana" pitchFamily="34" charset="0"/>
              </a:rPr>
              <a:t> when the test attempt is processed. </a:t>
            </a:r>
            <a:r>
              <a:rPr lang="en-US" sz="1400" dirty="0" smtClean="0">
                <a:latin typeface="Verdana" pitchFamily="34" charset="0"/>
              </a:rPr>
              <a:t>There are three types of warnings that may appear as the result of processing a paper test attempt: </a:t>
            </a:r>
          </a:p>
          <a:p>
            <a:pPr marL="685800" lvl="1" indent="-457200" eaLnBrk="1" fontAlgn="auto" hangingPunct="1">
              <a:lnSpc>
                <a:spcPct val="110000"/>
              </a:lnSpc>
              <a:spcBef>
                <a:spcPts val="600"/>
              </a:spcBef>
              <a:spcAft>
                <a:spcPts val="0"/>
              </a:spcAft>
              <a:buFontTx/>
              <a:buAutoNum type="arabicPeriod"/>
              <a:defRPr/>
            </a:pPr>
            <a:r>
              <a:rPr lang="en-US" sz="1400" b="1" dirty="0" smtClean="0">
                <a:solidFill>
                  <a:schemeClr val="tx1">
                    <a:lumMod val="65000"/>
                    <a:lumOff val="35000"/>
                  </a:schemeClr>
                </a:solidFill>
                <a:latin typeface="Verdana" pitchFamily="34" charset="0"/>
              </a:rPr>
              <a:t>Missing Grade</a:t>
            </a:r>
            <a:r>
              <a:rPr lang="en-US" sz="1400" dirty="0" smtClean="0">
                <a:solidFill>
                  <a:schemeClr val="tx1">
                    <a:lumMod val="65000"/>
                    <a:lumOff val="35000"/>
                  </a:schemeClr>
                </a:solidFill>
                <a:latin typeface="Verdana" pitchFamily="34" charset="0"/>
              </a:rPr>
              <a:t>: </a:t>
            </a:r>
            <a:r>
              <a:rPr lang="en-US" sz="1400" i="1" dirty="0" smtClean="0">
                <a:solidFill>
                  <a:schemeClr val="tx1">
                    <a:lumMod val="65000"/>
                    <a:lumOff val="35000"/>
                  </a:schemeClr>
                </a:solidFill>
                <a:latin typeface="Verdana" pitchFamily="34" charset="0"/>
              </a:rPr>
              <a:t>this warning applies to EOC only</a:t>
            </a:r>
            <a:r>
              <a:rPr lang="en-US" sz="1400" dirty="0" smtClean="0">
                <a:solidFill>
                  <a:schemeClr val="tx1">
                    <a:lumMod val="65000"/>
                    <a:lumOff val="35000"/>
                  </a:schemeClr>
                </a:solidFill>
                <a:latin typeface="Verdana" pitchFamily="34" charset="0"/>
              </a:rPr>
              <a:t>. Grade information on the test attempt not provided or invalid</a:t>
            </a:r>
          </a:p>
          <a:p>
            <a:pPr marL="685800" lvl="1" indent="-457200" eaLnBrk="1" fontAlgn="auto" hangingPunct="1">
              <a:lnSpc>
                <a:spcPct val="110000"/>
              </a:lnSpc>
              <a:spcBef>
                <a:spcPts val="600"/>
              </a:spcBef>
              <a:spcAft>
                <a:spcPts val="0"/>
              </a:spcAft>
              <a:buFontTx/>
              <a:buAutoNum type="arabicPeriod"/>
              <a:defRPr/>
            </a:pPr>
            <a:r>
              <a:rPr lang="en-US" sz="1400" b="1" dirty="0" smtClean="0">
                <a:solidFill>
                  <a:schemeClr val="tx1">
                    <a:lumMod val="65000"/>
                    <a:lumOff val="35000"/>
                  </a:schemeClr>
                </a:solidFill>
                <a:latin typeface="Verdana" pitchFamily="34" charset="0"/>
              </a:rPr>
              <a:t>Invalid Data</a:t>
            </a:r>
            <a:r>
              <a:rPr lang="en-US" sz="1400" dirty="0" smtClean="0">
                <a:solidFill>
                  <a:schemeClr val="tx1">
                    <a:lumMod val="65000"/>
                    <a:lumOff val="35000"/>
                  </a:schemeClr>
                </a:solidFill>
                <a:latin typeface="Verdana" pitchFamily="34" charset="0"/>
              </a:rPr>
              <a:t>: PEIMS-ID, FIRST-NAME, LAST-NAME, DATE-OF-BIRTH, GRADE, and/or SEX-CODE from the test attempt contain invalid data (invalid data includes blank or double-gridded data, invalid date [February 30, future date])</a:t>
            </a:r>
          </a:p>
          <a:p>
            <a:pPr marL="685800" lvl="1" indent="-457200" eaLnBrk="1" fontAlgn="auto" hangingPunct="1">
              <a:lnSpc>
                <a:spcPct val="110000"/>
              </a:lnSpc>
              <a:spcBef>
                <a:spcPts val="600"/>
              </a:spcBef>
              <a:spcAft>
                <a:spcPts val="0"/>
              </a:spcAft>
              <a:buFont typeface="+mj-lt"/>
              <a:buAutoNum type="arabicPeriod" startAt="3"/>
              <a:defRPr/>
            </a:pPr>
            <a:r>
              <a:rPr lang="en-US" sz="1400" b="1" dirty="0">
                <a:solidFill>
                  <a:schemeClr val="tx1">
                    <a:lumMod val="65000"/>
                    <a:lumOff val="35000"/>
                  </a:schemeClr>
                </a:solidFill>
                <a:latin typeface="Verdana" pitchFamily="34" charset="0"/>
                <a:ea typeface="Verdana" pitchFamily="34" charset="0"/>
                <a:cs typeface="Verdana" pitchFamily="34" charset="0"/>
              </a:rPr>
              <a:t>Student Information Mismatch</a:t>
            </a:r>
            <a:r>
              <a:rPr lang="en-US" sz="1400" dirty="0">
                <a:solidFill>
                  <a:schemeClr val="tx1">
                    <a:lumMod val="65000"/>
                    <a:lumOff val="35000"/>
                  </a:schemeClr>
                </a:solidFill>
                <a:latin typeface="Verdana" pitchFamily="34" charset="0"/>
                <a:ea typeface="Verdana" pitchFamily="34" charset="0"/>
                <a:cs typeface="Verdana" pitchFamily="34" charset="0"/>
              </a:rPr>
              <a:t>: student information from the test attempt does not match a student in the Directory with this PEIMS-ID – </a:t>
            </a:r>
            <a:r>
              <a:rPr lang="en-US" sz="1400" i="1" dirty="0">
                <a:solidFill>
                  <a:schemeClr val="tx1">
                    <a:lumMod val="65000"/>
                    <a:lumOff val="35000"/>
                  </a:schemeClr>
                </a:solidFill>
                <a:latin typeface="Verdana" pitchFamily="34" charset="0"/>
                <a:ea typeface="Verdana" pitchFamily="34" charset="0"/>
                <a:cs typeface="Verdana" pitchFamily="34" charset="0"/>
              </a:rPr>
              <a:t>this will create a Suspect Student</a:t>
            </a:r>
            <a:endParaRPr lang="en-US" sz="1400" dirty="0">
              <a:solidFill>
                <a:schemeClr val="tx1">
                  <a:lumMod val="65000"/>
                  <a:lumOff val="35000"/>
                </a:schemeClr>
              </a:solidFill>
              <a:latin typeface="Verdana" pitchFamily="34" charset="0"/>
              <a:cs typeface="Verdana" pitchFamily="34" charset="0"/>
            </a:endParaRPr>
          </a:p>
          <a:p>
            <a:pPr marL="0" lvl="1" indent="0" eaLnBrk="1" fontAlgn="auto" hangingPunct="1">
              <a:spcBef>
                <a:spcPts val="1200"/>
              </a:spcBef>
              <a:spcAft>
                <a:spcPts val="600"/>
              </a:spcAft>
              <a:buFontTx/>
              <a:buNone/>
              <a:defRPr/>
            </a:pPr>
            <a:r>
              <a:rPr lang="en-US" sz="1400" i="1" dirty="0">
                <a:solidFill>
                  <a:schemeClr val="tx1">
                    <a:lumMod val="65000"/>
                    <a:lumOff val="35000"/>
                  </a:schemeClr>
                </a:solidFill>
                <a:latin typeface="Verdana" pitchFamily="34" charset="0"/>
              </a:rPr>
              <a:t>Suspect Students </a:t>
            </a:r>
            <a:r>
              <a:rPr lang="en-US" sz="1400" dirty="0">
                <a:solidFill>
                  <a:schemeClr val="tx1">
                    <a:lumMod val="65000"/>
                    <a:lumOff val="35000"/>
                  </a:schemeClr>
                </a:solidFill>
                <a:latin typeface="Verdana" pitchFamily="34" charset="0"/>
              </a:rPr>
              <a:t>are created when the matching criteria cannot find a matching student in the student directory in the Assessment Management </a:t>
            </a:r>
            <a:r>
              <a:rPr lang="en-US" sz="1400" dirty="0" smtClean="0">
                <a:solidFill>
                  <a:schemeClr val="tx1">
                    <a:lumMod val="65000"/>
                    <a:lumOff val="35000"/>
                  </a:schemeClr>
                </a:solidFill>
                <a:latin typeface="Verdana" pitchFamily="34" charset="0"/>
              </a:rPr>
              <a:t>System.</a:t>
            </a:r>
            <a:r>
              <a:rPr lang="en-US" sz="1400" dirty="0" smtClean="0">
                <a:solidFill>
                  <a:schemeClr val="tx1">
                    <a:lumMod val="65000"/>
                    <a:lumOff val="35000"/>
                  </a:schemeClr>
                </a:solidFill>
                <a:latin typeface="Verdana" pitchFamily="34" charset="0"/>
                <a:ea typeface="Verdana" pitchFamily="34" charset="0"/>
                <a:cs typeface="Verdana" pitchFamily="34" charset="0"/>
              </a:rPr>
              <a:t> </a:t>
            </a:r>
            <a:r>
              <a:rPr lang="en-US" sz="1400" dirty="0" smtClean="0">
                <a:solidFill>
                  <a:schemeClr val="tx1">
                    <a:lumMod val="65000"/>
                    <a:lumOff val="35000"/>
                  </a:schemeClr>
                </a:solidFill>
                <a:latin typeface="Verdana" pitchFamily="34" charset="0"/>
              </a:rPr>
              <a:t>All of these Test Warnings occur when there is an inaccuracy in the student data associated/supplied with a test attempt.</a:t>
            </a:r>
          </a:p>
          <a:p>
            <a:pPr marL="0" lvl="1" indent="0" eaLnBrk="1" fontAlgn="auto" hangingPunct="1">
              <a:spcBef>
                <a:spcPts val="1200"/>
              </a:spcBef>
              <a:spcAft>
                <a:spcPts val="600"/>
              </a:spcAft>
              <a:buFontTx/>
              <a:buNone/>
              <a:defRPr/>
            </a:pPr>
            <a:endParaRPr lang="en-US" sz="1400" dirty="0">
              <a:solidFill>
                <a:schemeClr val="tx1">
                  <a:lumMod val="65000"/>
                  <a:lumOff val="35000"/>
                </a:schemeClr>
              </a:solidFill>
              <a:latin typeface="Verdana" pitchFamily="34" charset="0"/>
            </a:endParaRPr>
          </a:p>
          <a:p>
            <a:pPr marL="685800" lvl="1" indent="-457200" eaLnBrk="1" fontAlgn="auto" hangingPunct="1">
              <a:spcBef>
                <a:spcPts val="1200"/>
              </a:spcBef>
              <a:spcAft>
                <a:spcPts val="1200"/>
              </a:spcAft>
              <a:buFont typeface="Arial" pitchFamily="34" charset="0"/>
              <a:buNone/>
              <a:defRPr/>
            </a:pPr>
            <a:endParaRPr lang="en-US" sz="1400" dirty="0" smtClean="0">
              <a:solidFill>
                <a:schemeClr val="tx1">
                  <a:lumMod val="65000"/>
                  <a:lumOff val="35000"/>
                </a:schemeClr>
              </a:solidFill>
              <a:latin typeface="Verdana" pitchFamily="34" charset="0"/>
            </a:endParaRPr>
          </a:p>
          <a:p>
            <a:pPr marL="685800" lvl="1" indent="-457200" eaLnBrk="1" fontAlgn="auto" hangingPunct="1">
              <a:spcBef>
                <a:spcPts val="1200"/>
              </a:spcBef>
              <a:spcAft>
                <a:spcPts val="1200"/>
              </a:spcAft>
              <a:buFont typeface="Arial" pitchFamily="34" charset="0"/>
              <a:buNone/>
              <a:defRPr/>
            </a:pPr>
            <a:endParaRPr lang="en-US" sz="1400" dirty="0" smtClean="0">
              <a:solidFill>
                <a:schemeClr val="tx1">
                  <a:lumMod val="65000"/>
                  <a:lumOff val="35000"/>
                </a:schemeClr>
              </a:solidFill>
              <a:latin typeface="Verdana" pitchFamily="34" charset="0"/>
            </a:endParaRPr>
          </a:p>
        </p:txBody>
      </p:sp>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ubtitle 2"/>
          <p:cNvSpPr>
            <a:spLocks noGrp="1"/>
          </p:cNvSpPr>
          <p:nvPr>
            <p:ph type="subTitle" idx="1"/>
          </p:nvPr>
        </p:nvSpPr>
        <p:spPr>
          <a:xfrm>
            <a:off x="609600" y="914400"/>
            <a:ext cx="7924800" cy="3505200"/>
          </a:xfrm>
        </p:spPr>
        <p:txBody>
          <a:bodyPr rtlCol="0"/>
          <a:lstStyle/>
          <a:p>
            <a:pPr eaLnBrk="1" fontAlgn="auto" hangingPunct="1">
              <a:spcBef>
                <a:spcPts val="1200"/>
              </a:spcBef>
              <a:spcAft>
                <a:spcPts val="0"/>
              </a:spcAft>
              <a:defRPr/>
            </a:pPr>
            <a:r>
              <a:rPr lang="en-US" sz="1600" b="1" dirty="0" smtClean="0">
                <a:latin typeface="Verdana" pitchFamily="34" charset="0"/>
              </a:rPr>
              <a:t>What Produces a Test Warning - Suspect Student: </a:t>
            </a:r>
            <a:r>
              <a:rPr lang="en-US" sz="1600" dirty="0" smtClean="0">
                <a:latin typeface="Verdana" pitchFamily="34" charset="0"/>
              </a:rPr>
              <a:t>Suspect Students should be resolved from the Test Results tab&gt; Resolve Student Test Warnings sub tab. </a:t>
            </a:r>
          </a:p>
          <a:p>
            <a:pPr eaLnBrk="1" fontAlgn="auto" hangingPunct="1">
              <a:spcBef>
                <a:spcPts val="1200"/>
              </a:spcBef>
              <a:spcAft>
                <a:spcPts val="0"/>
              </a:spcAft>
              <a:defRPr/>
            </a:pPr>
            <a:r>
              <a:rPr lang="en-US" sz="1600" dirty="0" smtClean="0">
                <a:latin typeface="Verdana" pitchFamily="34" charset="0"/>
              </a:rPr>
              <a:t>When selecting the Suspect Student to resolve you will be navigated </a:t>
            </a:r>
            <a:br>
              <a:rPr lang="en-US" sz="1600" dirty="0" smtClean="0">
                <a:latin typeface="Verdana" pitchFamily="34" charset="0"/>
              </a:rPr>
            </a:br>
            <a:r>
              <a:rPr lang="en-US" sz="1600" dirty="0" smtClean="0">
                <a:latin typeface="Verdana" pitchFamily="34" charset="0"/>
              </a:rPr>
              <a:t>to the Student Data&gt;Manage Student Directory. </a:t>
            </a:r>
          </a:p>
          <a:p>
            <a:pPr eaLnBrk="1" fontAlgn="auto" hangingPunct="1">
              <a:spcBef>
                <a:spcPts val="1200"/>
              </a:spcBef>
              <a:spcAft>
                <a:spcPts val="0"/>
              </a:spcAft>
              <a:defRPr/>
            </a:pPr>
            <a:r>
              <a:rPr lang="en-US" sz="1600" dirty="0" smtClean="0">
                <a:latin typeface="Verdana" pitchFamily="34" charset="0"/>
              </a:rPr>
              <a:t>You can also search for Suspect Students directly from the student directory by selecting “</a:t>
            </a:r>
            <a:r>
              <a:rPr lang="en-US" sz="1600" i="1" dirty="0" smtClean="0">
                <a:latin typeface="Verdana" pitchFamily="34" charset="0"/>
              </a:rPr>
              <a:t>Include</a:t>
            </a:r>
            <a:r>
              <a:rPr lang="en-US" sz="1600" dirty="0" smtClean="0">
                <a:latin typeface="Verdana" pitchFamily="34" charset="0"/>
              </a:rPr>
              <a:t>” radio button from the Suspect option set when getting your search results.</a:t>
            </a:r>
          </a:p>
        </p:txBody>
      </p:sp>
      <p:pic>
        <p:nvPicPr>
          <p:cNvPr id="9220" name="Picture 6"/>
          <p:cNvPicPr>
            <a:picLocks noChangeAspect="1" noChangeArrowheads="1"/>
          </p:cNvPicPr>
          <p:nvPr/>
        </p:nvPicPr>
        <p:blipFill>
          <a:blip r:embed="rId2" cstate="print"/>
          <a:srcRect r="28645"/>
          <a:stretch>
            <a:fillRect/>
          </a:stretch>
        </p:blipFill>
        <p:spPr bwMode="auto">
          <a:xfrm>
            <a:off x="2078038" y="3429000"/>
            <a:ext cx="5694362" cy="2286000"/>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p:spPr>
      </p:pic>
      <p:cxnSp>
        <p:nvCxnSpPr>
          <p:cNvPr id="12" name="Straight Arrow Connector 11"/>
          <p:cNvCxnSpPr/>
          <p:nvPr/>
        </p:nvCxnSpPr>
        <p:spPr bwMode="auto">
          <a:xfrm>
            <a:off x="1219200" y="3429000"/>
            <a:ext cx="5410200" cy="381000"/>
          </a:xfrm>
          <a:prstGeom prst="straightConnector1">
            <a:avLst/>
          </a:prstGeom>
          <a:ln>
            <a:solidFill>
              <a:srgbClr val="FF0000"/>
            </a:solidFill>
            <a:headEnd type="none" w="med" len="med"/>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bwMode="auto">
          <a:xfrm>
            <a:off x="1219200" y="3429000"/>
            <a:ext cx="914400" cy="1219200"/>
          </a:xfrm>
          <a:prstGeom prst="straightConnector1">
            <a:avLst/>
          </a:prstGeom>
          <a:ln>
            <a:solidFill>
              <a:srgbClr val="FF0000"/>
            </a:solidFill>
            <a:headEnd type="none" w="med" len="med"/>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bwMode="auto">
          <a:xfrm>
            <a:off x="1219200" y="3429000"/>
            <a:ext cx="914400" cy="2057400"/>
          </a:xfrm>
          <a:prstGeom prst="straightConnector1">
            <a:avLst/>
          </a:prstGeom>
          <a:ln>
            <a:solidFill>
              <a:srgbClr val="FF0000"/>
            </a:solidFill>
            <a:headEnd type="none" w="med" len="med"/>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sz="quarter" idx="10"/>
          </p:nvPr>
        </p:nvSpPr>
        <p:spPr>
          <a:xfrm>
            <a:off x="533400" y="838200"/>
            <a:ext cx="8229600" cy="5334000"/>
          </a:xfrm>
        </p:spPr>
        <p:txBody>
          <a:bodyPr>
            <a:noAutofit/>
          </a:bodyPr>
          <a:lstStyle/>
          <a:p>
            <a:pPr algn="r">
              <a:buNone/>
            </a:pPr>
            <a:r>
              <a:rPr lang="en-US" sz="2200" b="1" dirty="0" smtClean="0"/>
              <a:t>Policy and Procedure Highlights </a:t>
            </a:r>
          </a:p>
          <a:p>
            <a:pPr>
              <a:buNone/>
            </a:pPr>
            <a:r>
              <a:rPr lang="en-US" sz="2400" b="1" dirty="0" smtClean="0"/>
              <a:t>Four-hour Time Limits </a:t>
            </a:r>
          </a:p>
          <a:p>
            <a:pPr>
              <a:buNone/>
            </a:pPr>
            <a:endParaRPr lang="en-US" sz="900" b="1" dirty="0" smtClean="0"/>
          </a:p>
          <a:p>
            <a:r>
              <a:rPr lang="en-US" sz="2400" b="1" dirty="0" smtClean="0"/>
              <a:t>Extended Time‒Extra Time (same day)</a:t>
            </a:r>
          </a:p>
          <a:p>
            <a:pPr>
              <a:buNone/>
            </a:pPr>
            <a:endParaRPr lang="en-US" sz="800" b="1" dirty="0" smtClean="0"/>
          </a:p>
          <a:p>
            <a:pPr>
              <a:spcBef>
                <a:spcPts val="0"/>
              </a:spcBef>
              <a:buNone/>
            </a:pPr>
            <a:r>
              <a:rPr lang="en-US" sz="2400" dirty="0" smtClean="0"/>
              <a:t>	-  available for eligible students with disabilities and English       </a:t>
            </a:r>
          </a:p>
          <a:p>
            <a:pPr>
              <a:spcBef>
                <a:spcPts val="0"/>
              </a:spcBef>
              <a:buNone/>
            </a:pPr>
            <a:r>
              <a:rPr lang="en-US" sz="2400" dirty="0" smtClean="0"/>
              <a:t>        language learners</a:t>
            </a:r>
          </a:p>
          <a:p>
            <a:pPr>
              <a:spcBef>
                <a:spcPts val="0"/>
              </a:spcBef>
              <a:buNone/>
            </a:pPr>
            <a:endParaRPr lang="en-US" sz="400" dirty="0" smtClean="0"/>
          </a:p>
          <a:p>
            <a:pPr>
              <a:spcBef>
                <a:spcPts val="0"/>
              </a:spcBef>
              <a:buNone/>
            </a:pPr>
            <a:r>
              <a:rPr lang="en-US" sz="2400" dirty="0" smtClean="0"/>
              <a:t>	-  students start at the beginning of the school day and are  </a:t>
            </a:r>
          </a:p>
          <a:p>
            <a:pPr>
              <a:spcBef>
                <a:spcPts val="0"/>
              </a:spcBef>
              <a:buNone/>
            </a:pPr>
            <a:r>
              <a:rPr lang="en-US" sz="2400" dirty="0" smtClean="0"/>
              <a:t>        allowed to test up to the end of the school day, not beyond </a:t>
            </a:r>
          </a:p>
          <a:p>
            <a:pPr>
              <a:spcBef>
                <a:spcPts val="0"/>
              </a:spcBef>
              <a:buNone/>
            </a:pPr>
            <a:endParaRPr lang="en-US" sz="1000" dirty="0" smtClean="0"/>
          </a:p>
          <a:p>
            <a:pPr>
              <a:spcBef>
                <a:spcPts val="0"/>
              </a:spcBef>
            </a:pPr>
            <a:r>
              <a:rPr lang="en-US" sz="2400" b="1" dirty="0" smtClean="0"/>
              <a:t>Extended Time‒Extra Day (rare) </a:t>
            </a:r>
          </a:p>
          <a:p>
            <a:pPr>
              <a:spcBef>
                <a:spcPts val="0"/>
              </a:spcBef>
              <a:buNone/>
            </a:pPr>
            <a:endParaRPr lang="en-US" sz="400" b="1" dirty="0" smtClean="0"/>
          </a:p>
          <a:p>
            <a:pPr>
              <a:spcBef>
                <a:spcPts val="0"/>
              </a:spcBef>
              <a:buNone/>
            </a:pPr>
            <a:r>
              <a:rPr lang="en-US" sz="2400" dirty="0" smtClean="0"/>
              <a:t>	-  for eligible students with disabilities for whom TEA has  </a:t>
            </a:r>
          </a:p>
          <a:p>
            <a:pPr>
              <a:spcBef>
                <a:spcPts val="0"/>
              </a:spcBef>
              <a:buNone/>
            </a:pPr>
            <a:r>
              <a:rPr lang="en-US" sz="2400" dirty="0" smtClean="0"/>
              <a:t>        approved an Accommodation Request Form</a:t>
            </a:r>
          </a:p>
          <a:p>
            <a:pPr>
              <a:spcBef>
                <a:spcPts val="0"/>
              </a:spcBef>
              <a:buNone/>
            </a:pPr>
            <a:r>
              <a:rPr lang="en-US" sz="800" dirty="0" smtClean="0"/>
              <a:t> </a:t>
            </a:r>
          </a:p>
          <a:p>
            <a:pPr>
              <a:spcBef>
                <a:spcPts val="0"/>
              </a:spcBef>
              <a:buNone/>
            </a:pPr>
            <a:r>
              <a:rPr lang="en-US" sz="2400" dirty="0" smtClean="0"/>
              <a:t>	-  special procedures and guidelines provided with approval </a:t>
            </a:r>
          </a:p>
        </p:txBody>
      </p:sp>
      <p:sp>
        <p:nvSpPr>
          <p:cNvPr id="4" name="TextBox 3"/>
          <p:cNvSpPr txBox="1"/>
          <p:nvPr/>
        </p:nvSpPr>
        <p:spPr>
          <a:xfrm>
            <a:off x="2514600" y="152400"/>
            <a:ext cx="4114800" cy="461665"/>
          </a:xfrm>
          <a:prstGeom prst="rect">
            <a:avLst/>
          </a:prstGeom>
          <a:noFill/>
        </p:spPr>
        <p:txBody>
          <a:bodyPr wrap="square" rtlCol="0">
            <a:spAutoFit/>
          </a:bodyPr>
          <a:lstStyle/>
          <a:p>
            <a:pPr algn="r"/>
            <a:r>
              <a:rPr lang="en-US" sz="2400" b="1" dirty="0" smtClean="0">
                <a:solidFill>
                  <a:prstClr val="black"/>
                </a:solidFill>
              </a:rPr>
              <a:t>Security</a:t>
            </a:r>
            <a:r>
              <a:rPr lang="en-US" sz="2400" dirty="0" smtClean="0">
                <a:solidFill>
                  <a:prstClr val="black"/>
                </a:solidFill>
              </a:rPr>
              <a:t> </a:t>
            </a:r>
            <a:r>
              <a:rPr lang="en-US" sz="2400" b="1" dirty="0" smtClean="0">
                <a:solidFill>
                  <a:prstClr val="black"/>
                </a:solidFill>
              </a:rPr>
              <a:t>Supplement</a:t>
            </a:r>
            <a:r>
              <a:rPr lang="en-US" sz="2400" dirty="0" smtClean="0">
                <a:solidFill>
                  <a:prstClr val="black"/>
                </a:solidFill>
              </a:rPr>
              <a:t> </a:t>
            </a:r>
            <a:endParaRPr lang="en-US" sz="2400" dirty="0">
              <a:solidFill>
                <a:prstClr val="black"/>
              </a:solidFill>
            </a:endParaRP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ubtitle 2"/>
          <p:cNvSpPr txBox="1">
            <a:spLocks/>
          </p:cNvSpPr>
          <p:nvPr/>
        </p:nvSpPr>
        <p:spPr bwMode="auto">
          <a:xfrm>
            <a:off x="609600" y="914400"/>
            <a:ext cx="7924800" cy="2438400"/>
          </a:xfrm>
          <a:prstGeom prst="rect">
            <a:avLst/>
          </a:prstGeom>
          <a:noFill/>
          <a:ln w="9525">
            <a:noFill/>
            <a:miter lim="800000"/>
            <a:headEnd/>
            <a:tailEnd/>
          </a:ln>
        </p:spPr>
        <p:txBody>
          <a:bodyPr/>
          <a:lstStyle/>
          <a:p>
            <a:pPr eaLnBrk="0" hangingPunct="0">
              <a:spcAft>
                <a:spcPts val="1200"/>
              </a:spcAft>
              <a:defRPr/>
            </a:pPr>
            <a:r>
              <a:rPr lang="en-US" sz="1600" b="1" dirty="0">
                <a:solidFill>
                  <a:prstClr val="black">
                    <a:lumMod val="65000"/>
                    <a:lumOff val="35000"/>
                  </a:prstClr>
                </a:solidFill>
                <a:latin typeface="Verdana" pitchFamily="34" charset="0"/>
                <a:ea typeface="Verdana" pitchFamily="34" charset="0"/>
                <a:cs typeface="Verdana" pitchFamily="34" charset="0"/>
              </a:rPr>
              <a:t>What Produces a Test Warning - Suspect Student: </a:t>
            </a:r>
            <a:r>
              <a:rPr lang="en-US" sz="1600" dirty="0">
                <a:solidFill>
                  <a:prstClr val="black">
                    <a:lumMod val="65000"/>
                    <a:lumOff val="35000"/>
                  </a:prstClr>
                </a:solidFill>
                <a:latin typeface="Verdana" pitchFamily="34" charset="0"/>
                <a:ea typeface="Verdana" pitchFamily="34" charset="0"/>
                <a:cs typeface="Verdana" pitchFamily="34" charset="0"/>
              </a:rPr>
              <a:t>Search for the Suspect Student in the directory or use the </a:t>
            </a:r>
            <a:r>
              <a:rPr lang="en-US" sz="1600" i="1" dirty="0">
                <a:solidFill>
                  <a:prstClr val="black">
                    <a:lumMod val="65000"/>
                    <a:lumOff val="35000"/>
                  </a:prstClr>
                </a:solidFill>
                <a:latin typeface="Verdana" pitchFamily="34" charset="0"/>
                <a:ea typeface="Verdana" pitchFamily="34" charset="0"/>
                <a:cs typeface="Verdana" pitchFamily="34" charset="0"/>
              </a:rPr>
              <a:t>Show All Students </a:t>
            </a:r>
            <a:r>
              <a:rPr lang="en-US" sz="1600" dirty="0">
                <a:solidFill>
                  <a:prstClr val="black">
                    <a:lumMod val="65000"/>
                    <a:lumOff val="35000"/>
                  </a:prstClr>
                </a:solidFill>
                <a:latin typeface="Verdana" pitchFamily="34" charset="0"/>
                <a:ea typeface="Verdana" pitchFamily="34" charset="0"/>
                <a:cs typeface="Verdana" pitchFamily="34" charset="0"/>
              </a:rPr>
              <a:t>check box.</a:t>
            </a:r>
          </a:p>
          <a:p>
            <a:pPr eaLnBrk="0" hangingPunct="0">
              <a:spcAft>
                <a:spcPts val="1200"/>
              </a:spcAft>
              <a:defRPr/>
            </a:pPr>
            <a:r>
              <a:rPr lang="en-US" sz="1600" dirty="0">
                <a:solidFill>
                  <a:prstClr val="black">
                    <a:lumMod val="65000"/>
                    <a:lumOff val="35000"/>
                  </a:prstClr>
                </a:solidFill>
                <a:latin typeface="Verdana" pitchFamily="34" charset="0"/>
                <a:ea typeface="Verdana" pitchFamily="34" charset="0"/>
                <a:cs typeface="Verdana" pitchFamily="34" charset="0"/>
              </a:rPr>
              <a:t>In the search results a Suspect Student will have the gridded PEIMS-ID from the test attempt listed in the </a:t>
            </a:r>
            <a:r>
              <a:rPr lang="en-US" sz="1600" b="1" dirty="0">
                <a:solidFill>
                  <a:prstClr val="black">
                    <a:lumMod val="65000"/>
                    <a:lumOff val="35000"/>
                  </a:prstClr>
                </a:solidFill>
                <a:latin typeface="Verdana" pitchFamily="34" charset="0"/>
                <a:ea typeface="Verdana" pitchFamily="34" charset="0"/>
                <a:cs typeface="Verdana" pitchFamily="34" charset="0"/>
              </a:rPr>
              <a:t>Suspect</a:t>
            </a:r>
            <a:r>
              <a:rPr lang="en-US" sz="1600" dirty="0">
                <a:solidFill>
                  <a:prstClr val="black">
                    <a:lumMod val="65000"/>
                    <a:lumOff val="35000"/>
                  </a:prstClr>
                </a:solidFill>
                <a:latin typeface="Verdana" pitchFamily="34" charset="0"/>
                <a:ea typeface="Verdana" pitchFamily="34" charset="0"/>
                <a:cs typeface="Verdana" pitchFamily="34" charset="0"/>
              </a:rPr>
              <a:t> column and </a:t>
            </a:r>
            <a:r>
              <a:rPr lang="en-US" sz="1600" i="1" u="sng" dirty="0">
                <a:solidFill>
                  <a:prstClr val="black">
                    <a:lumMod val="65000"/>
                    <a:lumOff val="35000"/>
                  </a:prstClr>
                </a:solidFill>
                <a:latin typeface="Verdana" pitchFamily="34" charset="0"/>
                <a:ea typeface="Verdana" pitchFamily="34" charset="0"/>
                <a:cs typeface="Verdana" pitchFamily="34" charset="0"/>
              </a:rPr>
              <a:t>not</a:t>
            </a:r>
            <a:r>
              <a:rPr lang="en-US" sz="1600" dirty="0">
                <a:solidFill>
                  <a:prstClr val="black">
                    <a:lumMod val="65000"/>
                    <a:lumOff val="35000"/>
                  </a:prstClr>
                </a:solidFill>
                <a:latin typeface="Verdana" pitchFamily="34" charset="0"/>
                <a:ea typeface="Verdana" pitchFamily="34" charset="0"/>
                <a:cs typeface="Verdana" pitchFamily="34" charset="0"/>
              </a:rPr>
              <a:t> in the </a:t>
            </a:r>
            <a:br>
              <a:rPr lang="en-US" sz="1600" dirty="0">
                <a:solidFill>
                  <a:prstClr val="black">
                    <a:lumMod val="65000"/>
                    <a:lumOff val="35000"/>
                  </a:prstClr>
                </a:solidFill>
                <a:latin typeface="Verdana" pitchFamily="34" charset="0"/>
                <a:ea typeface="Verdana" pitchFamily="34" charset="0"/>
                <a:cs typeface="Verdana" pitchFamily="34" charset="0"/>
              </a:rPr>
            </a:br>
            <a:r>
              <a:rPr lang="en-US" sz="1600" b="1" dirty="0">
                <a:solidFill>
                  <a:prstClr val="black">
                    <a:lumMod val="65000"/>
                    <a:lumOff val="35000"/>
                  </a:prstClr>
                </a:solidFill>
                <a:latin typeface="Verdana" pitchFamily="34" charset="0"/>
                <a:ea typeface="Verdana" pitchFamily="34" charset="0"/>
                <a:cs typeface="Verdana" pitchFamily="34" charset="0"/>
              </a:rPr>
              <a:t>PEIMS-ID</a:t>
            </a:r>
            <a:r>
              <a:rPr lang="en-US" sz="1600" dirty="0">
                <a:solidFill>
                  <a:prstClr val="black">
                    <a:lumMod val="65000"/>
                    <a:lumOff val="35000"/>
                  </a:prstClr>
                </a:solidFill>
                <a:latin typeface="Verdana" pitchFamily="34" charset="0"/>
                <a:ea typeface="Verdana" pitchFamily="34" charset="0"/>
                <a:cs typeface="Verdana" pitchFamily="34" charset="0"/>
              </a:rPr>
              <a:t> column.</a:t>
            </a:r>
          </a:p>
        </p:txBody>
      </p:sp>
      <p:pic>
        <p:nvPicPr>
          <p:cNvPr id="10244" name="Picture 5"/>
          <p:cNvPicPr>
            <a:picLocks noChangeAspect="1" noChangeArrowheads="1"/>
          </p:cNvPicPr>
          <p:nvPr/>
        </p:nvPicPr>
        <p:blipFill>
          <a:blip r:embed="rId2" cstate="print"/>
          <a:srcRect r="7176" b="6784"/>
          <a:stretch>
            <a:fillRect/>
          </a:stretch>
        </p:blipFill>
        <p:spPr bwMode="auto">
          <a:xfrm>
            <a:off x="649288" y="2743200"/>
            <a:ext cx="7885112" cy="2093913"/>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p:spPr>
      </p:pic>
      <p:cxnSp>
        <p:nvCxnSpPr>
          <p:cNvPr id="9" name="Straight Arrow Connector 8"/>
          <p:cNvCxnSpPr/>
          <p:nvPr/>
        </p:nvCxnSpPr>
        <p:spPr bwMode="auto">
          <a:xfrm flipH="1">
            <a:off x="4572000" y="2133600"/>
            <a:ext cx="228600" cy="1981200"/>
          </a:xfrm>
          <a:prstGeom prst="straightConnector1">
            <a:avLst/>
          </a:prstGeom>
          <a:ln>
            <a:solidFill>
              <a:srgbClr val="FF0000"/>
            </a:solidFill>
            <a:headEnd type="none" w="med" len="med"/>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9222" name="Oval 11"/>
          <p:cNvSpPr>
            <a:spLocks noChangeArrowheads="1"/>
          </p:cNvSpPr>
          <p:nvPr/>
        </p:nvSpPr>
        <p:spPr bwMode="auto">
          <a:xfrm>
            <a:off x="4191000" y="4572000"/>
            <a:ext cx="762000" cy="304800"/>
          </a:xfrm>
          <a:prstGeom prst="ellipse">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lstStyle/>
          <a:p>
            <a:pPr eaLnBrk="0" hangingPunct="0">
              <a:defRPr/>
            </a:pPr>
            <a:endParaRPr lang="en-US">
              <a:solidFill>
                <a:prstClr val="black"/>
              </a:solidFill>
              <a:ea typeface="MS PGothic" pitchFamily="34" charset="-128"/>
              <a:cs typeface="Arial" charset="0"/>
            </a:endParaRPr>
          </a:p>
        </p:txBody>
      </p:sp>
      <p:sp>
        <p:nvSpPr>
          <p:cNvPr id="18" name="Oval 11"/>
          <p:cNvSpPr>
            <a:spLocks noChangeArrowheads="1"/>
          </p:cNvSpPr>
          <p:nvPr/>
        </p:nvSpPr>
        <p:spPr bwMode="auto">
          <a:xfrm>
            <a:off x="2286000" y="4572000"/>
            <a:ext cx="1219200" cy="304800"/>
          </a:xfrm>
          <a:prstGeom prst="ellipse">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lstStyle/>
          <a:p>
            <a:pPr eaLnBrk="0" hangingPunct="0">
              <a:defRPr/>
            </a:pPr>
            <a:endParaRPr lang="en-US">
              <a:solidFill>
                <a:prstClr val="black"/>
              </a:solidFill>
              <a:ea typeface="MS PGothic" pitchFamily="34" charset="-128"/>
              <a:cs typeface="Arial" charset="0"/>
            </a:endParaRPr>
          </a:p>
        </p:txBody>
      </p:sp>
      <p:cxnSp>
        <p:nvCxnSpPr>
          <p:cNvPr id="19" name="Straight Arrow Connector 18"/>
          <p:cNvCxnSpPr/>
          <p:nvPr/>
        </p:nvCxnSpPr>
        <p:spPr bwMode="auto">
          <a:xfrm>
            <a:off x="1295400" y="2362200"/>
            <a:ext cx="1143000" cy="1752600"/>
          </a:xfrm>
          <a:prstGeom prst="straightConnector1">
            <a:avLst/>
          </a:prstGeom>
          <a:ln>
            <a:solidFill>
              <a:srgbClr val="FF0000"/>
            </a:solidFill>
            <a:headEnd type="none" w="med" len="med"/>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l="22091" t="33124" r="2959" b="12673"/>
          <a:stretch>
            <a:fillRect/>
          </a:stretch>
        </p:blipFill>
        <p:spPr bwMode="auto">
          <a:xfrm>
            <a:off x="1466850" y="2217738"/>
            <a:ext cx="6153150" cy="3497262"/>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p:spPr>
      </p:pic>
      <p:sp>
        <p:nvSpPr>
          <p:cNvPr id="17412" name="Subtitle 2"/>
          <p:cNvSpPr>
            <a:spLocks noGrp="1"/>
          </p:cNvSpPr>
          <p:nvPr>
            <p:ph type="subTitle" idx="1"/>
          </p:nvPr>
        </p:nvSpPr>
        <p:spPr>
          <a:xfrm>
            <a:off x="609600" y="914400"/>
            <a:ext cx="7924800" cy="4324350"/>
          </a:xfrm>
        </p:spPr>
        <p:txBody>
          <a:bodyPr rtlCol="0"/>
          <a:lstStyle/>
          <a:p>
            <a:pPr eaLnBrk="1" fontAlgn="auto" hangingPunct="1">
              <a:spcBef>
                <a:spcPct val="0"/>
              </a:spcBef>
              <a:spcAft>
                <a:spcPts val="1200"/>
              </a:spcAft>
              <a:defRPr/>
            </a:pPr>
            <a:r>
              <a:rPr lang="en-US" sz="1600" b="1" dirty="0" smtClean="0">
                <a:latin typeface="Verdana" pitchFamily="34" charset="0"/>
              </a:rPr>
              <a:t>Resolving Student Test Warnings: </a:t>
            </a:r>
            <a:r>
              <a:rPr lang="en-US" sz="1600" dirty="0" smtClean="0">
                <a:latin typeface="Verdana" pitchFamily="34" charset="0"/>
              </a:rPr>
              <a:t>Navigate to Reports&gt;Resolve Student Test Warnings. </a:t>
            </a:r>
          </a:p>
          <a:p>
            <a:pPr eaLnBrk="1" fontAlgn="auto" hangingPunct="1">
              <a:spcBef>
                <a:spcPct val="0"/>
              </a:spcBef>
              <a:spcAft>
                <a:spcPts val="1200"/>
              </a:spcAft>
              <a:defRPr/>
            </a:pPr>
            <a:r>
              <a:rPr lang="en-US" sz="1600" dirty="0" smtClean="0">
                <a:latin typeface="Verdana" pitchFamily="34" charset="0"/>
              </a:rPr>
              <a:t>Click the </a:t>
            </a:r>
            <a:r>
              <a:rPr lang="en-US" sz="1600" u="sng" dirty="0" smtClean="0">
                <a:solidFill>
                  <a:srgbClr val="0000FF"/>
                </a:solidFill>
                <a:latin typeface="Verdana" pitchFamily="34" charset="0"/>
              </a:rPr>
              <a:t>Change</a:t>
            </a:r>
            <a:r>
              <a:rPr lang="en-US" sz="1600" dirty="0" smtClean="0">
                <a:latin typeface="Verdana" pitchFamily="34" charset="0"/>
              </a:rPr>
              <a:t> link to change your current administration to the desired STAAR administration.</a:t>
            </a:r>
          </a:p>
          <a:p>
            <a:pPr eaLnBrk="1" fontAlgn="auto" hangingPunct="1">
              <a:spcBef>
                <a:spcPct val="0"/>
              </a:spcBef>
              <a:spcAft>
                <a:spcPts val="1200"/>
              </a:spcAft>
              <a:defRPr/>
            </a:pPr>
            <a:endParaRPr lang="en-US" sz="1600" dirty="0" smtClean="0">
              <a:latin typeface="Verdana" pitchFamily="34" charset="0"/>
            </a:endParaRPr>
          </a:p>
        </p:txBody>
      </p:sp>
      <p:sp>
        <p:nvSpPr>
          <p:cNvPr id="13317" name="Oval 4"/>
          <p:cNvSpPr>
            <a:spLocks noChangeArrowheads="1"/>
          </p:cNvSpPr>
          <p:nvPr/>
        </p:nvSpPr>
        <p:spPr bwMode="auto">
          <a:xfrm>
            <a:off x="3581400" y="3581400"/>
            <a:ext cx="582613" cy="304800"/>
          </a:xfrm>
          <a:prstGeom prst="ellipse">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lstStyle/>
          <a:p>
            <a:pPr eaLnBrk="0" hangingPunct="0">
              <a:defRPr/>
            </a:pPr>
            <a:endParaRPr lang="en-US">
              <a:solidFill>
                <a:prstClr val="black"/>
              </a:solidFill>
              <a:ea typeface="MS PGothic" pitchFamily="34" charset="-128"/>
              <a:cs typeface="Arial" charset="0"/>
            </a:endParaRPr>
          </a:p>
        </p:txBody>
      </p:sp>
      <p:sp>
        <p:nvSpPr>
          <p:cNvPr id="13319" name="Oval 4"/>
          <p:cNvSpPr>
            <a:spLocks noChangeArrowheads="1"/>
          </p:cNvSpPr>
          <p:nvPr/>
        </p:nvSpPr>
        <p:spPr bwMode="auto">
          <a:xfrm>
            <a:off x="3581400" y="2362200"/>
            <a:ext cx="838200" cy="304800"/>
          </a:xfrm>
          <a:prstGeom prst="roundRect">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lstStyle/>
          <a:p>
            <a:pPr eaLnBrk="0" hangingPunct="0">
              <a:defRPr/>
            </a:pPr>
            <a:endParaRPr lang="en-US">
              <a:solidFill>
                <a:prstClr val="black"/>
              </a:solidFill>
              <a:ea typeface="MS PGothic" pitchFamily="34" charset="-128"/>
              <a:cs typeface="Arial" charset="0"/>
            </a:endParaRPr>
          </a:p>
        </p:txBody>
      </p:sp>
      <p:sp>
        <p:nvSpPr>
          <p:cNvPr id="9" name="Oval 4"/>
          <p:cNvSpPr>
            <a:spLocks noChangeArrowheads="1"/>
          </p:cNvSpPr>
          <p:nvPr/>
        </p:nvSpPr>
        <p:spPr bwMode="auto">
          <a:xfrm>
            <a:off x="1371600" y="5181600"/>
            <a:ext cx="3276600" cy="609600"/>
          </a:xfrm>
          <a:prstGeom prst="roundRect">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lstStyle/>
          <a:p>
            <a:pPr eaLnBrk="0" hangingPunct="0">
              <a:defRPr/>
            </a:pPr>
            <a:endParaRPr lang="en-US">
              <a:solidFill>
                <a:prstClr val="black"/>
              </a:solidFill>
              <a:ea typeface="MS PGothic" pitchFamily="34" charset="-128"/>
              <a:cs typeface="Arial" charset="0"/>
            </a:endParaRPr>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Subtitle 2"/>
          <p:cNvSpPr>
            <a:spLocks noGrp="1"/>
          </p:cNvSpPr>
          <p:nvPr>
            <p:ph type="subTitle" idx="1"/>
          </p:nvPr>
        </p:nvSpPr>
        <p:spPr>
          <a:xfrm>
            <a:off x="609600" y="914400"/>
            <a:ext cx="7924800" cy="2362200"/>
          </a:xfrm>
        </p:spPr>
        <p:txBody>
          <a:bodyPr rtlCol="0"/>
          <a:lstStyle/>
          <a:p>
            <a:pPr eaLnBrk="1" fontAlgn="auto" hangingPunct="1">
              <a:spcAft>
                <a:spcPts val="0"/>
              </a:spcAft>
              <a:defRPr/>
            </a:pPr>
            <a:r>
              <a:rPr lang="en-US" sz="1600" b="1" dirty="0" smtClean="0">
                <a:latin typeface="Verdana" pitchFamily="34" charset="0"/>
              </a:rPr>
              <a:t>Resolving Student Test Warnings: </a:t>
            </a:r>
            <a:r>
              <a:rPr lang="en-US" sz="1600" dirty="0" smtClean="0">
                <a:latin typeface="Verdana" pitchFamily="34" charset="0"/>
              </a:rPr>
              <a:t>There can be multiple warnings for a single answer document. These warnings can be resolved in any order, and will no longer appear in the search results when completed.</a:t>
            </a:r>
          </a:p>
          <a:p>
            <a:pPr eaLnBrk="1" fontAlgn="auto" hangingPunct="1">
              <a:spcAft>
                <a:spcPts val="0"/>
              </a:spcAft>
              <a:defRPr/>
            </a:pPr>
            <a:endParaRPr lang="en-US" sz="1600" dirty="0" smtClean="0">
              <a:latin typeface="Verdana" pitchFamily="34" charset="0"/>
            </a:endParaRPr>
          </a:p>
        </p:txBody>
      </p:sp>
      <p:pic>
        <p:nvPicPr>
          <p:cNvPr id="15364" name="Picture 5"/>
          <p:cNvPicPr>
            <a:picLocks noChangeAspect="1" noChangeArrowheads="1"/>
          </p:cNvPicPr>
          <p:nvPr/>
        </p:nvPicPr>
        <p:blipFill>
          <a:blip r:embed="rId3" cstate="print"/>
          <a:srcRect/>
          <a:stretch>
            <a:fillRect/>
          </a:stretch>
        </p:blipFill>
        <p:spPr bwMode="auto">
          <a:xfrm>
            <a:off x="762000" y="2438400"/>
            <a:ext cx="7632700" cy="2514600"/>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p:spPr>
      </p:pic>
      <p:sp>
        <p:nvSpPr>
          <p:cNvPr id="15365" name="Oval 4"/>
          <p:cNvSpPr>
            <a:spLocks noChangeArrowheads="1"/>
          </p:cNvSpPr>
          <p:nvPr/>
        </p:nvSpPr>
        <p:spPr bwMode="auto">
          <a:xfrm>
            <a:off x="6096000" y="3200400"/>
            <a:ext cx="609600" cy="304800"/>
          </a:xfrm>
          <a:prstGeom prst="ellipse">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lstStyle/>
          <a:p>
            <a:pPr eaLnBrk="0" hangingPunct="0">
              <a:defRPr/>
            </a:pPr>
            <a:endParaRPr lang="en-US">
              <a:solidFill>
                <a:prstClr val="black"/>
              </a:solidFill>
              <a:ea typeface="MS PGothic" pitchFamily="34" charset="-128"/>
              <a:cs typeface="Arial" charset="0"/>
            </a:endParaRPr>
          </a:p>
        </p:txBody>
      </p:sp>
      <p:cxnSp>
        <p:nvCxnSpPr>
          <p:cNvPr id="6" name="Straight Arrow Connector 5"/>
          <p:cNvCxnSpPr>
            <a:endCxn id="15365" idx="1"/>
          </p:cNvCxnSpPr>
          <p:nvPr/>
        </p:nvCxnSpPr>
        <p:spPr bwMode="auto">
          <a:xfrm>
            <a:off x="4419600" y="1828800"/>
            <a:ext cx="1765300" cy="1416050"/>
          </a:xfrm>
          <a:prstGeom prst="straightConnector1">
            <a:avLst/>
          </a:prstGeom>
          <a:ln>
            <a:solidFill>
              <a:srgbClr val="FF0000"/>
            </a:solidFill>
            <a:headEnd type="none" w="med" len="med"/>
            <a:tailEnd type="arrow"/>
          </a:ln>
        </p:spPr>
        <p:style>
          <a:lnRef idx="2">
            <a:schemeClr val="accent1"/>
          </a:lnRef>
          <a:fillRef idx="0">
            <a:schemeClr val="accent1"/>
          </a:fillRef>
          <a:effectRef idx="1">
            <a:schemeClr val="accent1"/>
          </a:effectRef>
          <a:fontRef idx="minor">
            <a:schemeClr val="tx1"/>
          </a:fontRef>
        </p:style>
      </p:cxnSp>
      <p:sp>
        <p:nvSpPr>
          <p:cNvPr id="15367" name="Oval 9"/>
          <p:cNvSpPr>
            <a:spLocks noChangeArrowheads="1"/>
          </p:cNvSpPr>
          <p:nvPr/>
        </p:nvSpPr>
        <p:spPr bwMode="auto">
          <a:xfrm>
            <a:off x="6096000" y="3962400"/>
            <a:ext cx="609600" cy="304800"/>
          </a:xfrm>
          <a:prstGeom prst="ellipse">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lstStyle/>
          <a:p>
            <a:pPr eaLnBrk="0" hangingPunct="0">
              <a:defRPr/>
            </a:pPr>
            <a:endParaRPr lang="en-US">
              <a:solidFill>
                <a:prstClr val="black"/>
              </a:solidFill>
              <a:ea typeface="MS PGothic" pitchFamily="34" charset="-128"/>
              <a:cs typeface="Arial" charset="0"/>
            </a:endParaRPr>
          </a:p>
        </p:txBody>
      </p:sp>
      <p:cxnSp>
        <p:nvCxnSpPr>
          <p:cNvPr id="11" name="Straight Arrow Connector 10"/>
          <p:cNvCxnSpPr>
            <a:endCxn id="15367" idx="1"/>
          </p:cNvCxnSpPr>
          <p:nvPr/>
        </p:nvCxnSpPr>
        <p:spPr bwMode="auto">
          <a:xfrm>
            <a:off x="4419600" y="1828800"/>
            <a:ext cx="1765300" cy="2178050"/>
          </a:xfrm>
          <a:prstGeom prst="straightConnector1">
            <a:avLst/>
          </a:prstGeom>
          <a:ln>
            <a:solidFill>
              <a:srgbClr val="FF0000"/>
            </a:solidFill>
            <a:headEnd type="none" w="med" len="med"/>
            <a:tailEnd type="arrow"/>
          </a:ln>
        </p:spPr>
        <p:style>
          <a:lnRef idx="2">
            <a:schemeClr val="accent1"/>
          </a:lnRef>
          <a:fillRef idx="0">
            <a:schemeClr val="accent1"/>
          </a:fillRef>
          <a:effectRef idx="1">
            <a:schemeClr val="accent1"/>
          </a:effectRef>
          <a:fontRef idx="minor">
            <a:schemeClr val="tx1"/>
          </a:fontRef>
        </p:style>
      </p:cxnSp>
      <p:sp>
        <p:nvSpPr>
          <p:cNvPr id="15371" name="Oval 9"/>
          <p:cNvSpPr>
            <a:spLocks noChangeArrowheads="1"/>
          </p:cNvSpPr>
          <p:nvPr/>
        </p:nvSpPr>
        <p:spPr bwMode="auto">
          <a:xfrm>
            <a:off x="6096000" y="4343400"/>
            <a:ext cx="609600" cy="533400"/>
          </a:xfrm>
          <a:prstGeom prst="ellipse">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lstStyle/>
          <a:p>
            <a:pPr eaLnBrk="0" hangingPunct="0">
              <a:defRPr/>
            </a:pPr>
            <a:endParaRPr lang="en-US">
              <a:solidFill>
                <a:prstClr val="black"/>
              </a:solidFill>
              <a:ea typeface="MS PGothic" pitchFamily="34" charset="-128"/>
              <a:cs typeface="Arial" charset="0"/>
            </a:endParaRPr>
          </a:p>
        </p:txBody>
      </p:sp>
      <p:cxnSp>
        <p:nvCxnSpPr>
          <p:cNvPr id="15" name="Straight Arrow Connector 14"/>
          <p:cNvCxnSpPr>
            <a:endCxn id="15371" idx="1"/>
          </p:cNvCxnSpPr>
          <p:nvPr/>
        </p:nvCxnSpPr>
        <p:spPr bwMode="auto">
          <a:xfrm>
            <a:off x="4419600" y="1828800"/>
            <a:ext cx="1765300" cy="2592388"/>
          </a:xfrm>
          <a:prstGeom prst="straightConnector1">
            <a:avLst/>
          </a:prstGeom>
          <a:ln>
            <a:solidFill>
              <a:srgbClr val="FF0000"/>
            </a:solidFill>
            <a:headEnd type="none" w="med" len="med"/>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ubtitle 2"/>
          <p:cNvSpPr>
            <a:spLocks noGrp="1"/>
          </p:cNvSpPr>
          <p:nvPr>
            <p:ph type="subTitle" idx="1"/>
          </p:nvPr>
        </p:nvSpPr>
        <p:spPr>
          <a:xfrm>
            <a:off x="609600" y="914400"/>
            <a:ext cx="7924800" cy="5257800"/>
          </a:xfrm>
        </p:spPr>
        <p:txBody>
          <a:bodyPr rtlCol="0">
            <a:noAutofit/>
          </a:bodyPr>
          <a:lstStyle/>
          <a:p>
            <a:pPr eaLnBrk="1" fontAlgn="auto" hangingPunct="1">
              <a:spcBef>
                <a:spcPts val="1200"/>
              </a:spcBef>
              <a:spcAft>
                <a:spcPts val="1200"/>
              </a:spcAft>
              <a:defRPr/>
            </a:pPr>
            <a:r>
              <a:rPr lang="en-US" sz="1600" b="1" dirty="0" smtClean="0">
                <a:latin typeface="Verdana" pitchFamily="34" charset="0"/>
              </a:rPr>
              <a:t>Resolving Student Test Warnings: </a:t>
            </a:r>
            <a:r>
              <a:rPr lang="en-US" sz="1600" dirty="0" smtClean="0">
                <a:latin typeface="Verdana" pitchFamily="34" charset="0"/>
              </a:rPr>
              <a:t>The different types of warnings will navigate to different areas of the Assessment Management System to resolve the warning.</a:t>
            </a:r>
            <a:endParaRPr lang="en-US" sz="1600" b="1" dirty="0" smtClean="0">
              <a:latin typeface="Verdana" pitchFamily="34" charset="0"/>
            </a:endParaRPr>
          </a:p>
          <a:p>
            <a:pPr marL="457200" lvl="1" indent="-228600" eaLnBrk="1" fontAlgn="auto" hangingPunct="1">
              <a:spcBef>
                <a:spcPct val="0"/>
              </a:spcBef>
              <a:spcAft>
                <a:spcPts val="1200"/>
              </a:spcAft>
              <a:buFont typeface="Arial" charset="0"/>
              <a:buChar char="•"/>
              <a:defRPr/>
            </a:pPr>
            <a:r>
              <a:rPr lang="en-US" sz="1600" b="1" dirty="0" smtClean="0">
                <a:solidFill>
                  <a:schemeClr val="tx1">
                    <a:lumMod val="65000"/>
                    <a:lumOff val="35000"/>
                  </a:schemeClr>
                </a:solidFill>
                <a:latin typeface="Verdana" pitchFamily="34" charset="0"/>
              </a:rPr>
              <a:t>Missing Grade</a:t>
            </a:r>
            <a:r>
              <a:rPr lang="en-US" sz="1600" dirty="0" smtClean="0">
                <a:solidFill>
                  <a:schemeClr val="tx1">
                    <a:lumMod val="65000"/>
                    <a:lumOff val="35000"/>
                  </a:schemeClr>
                </a:solidFill>
                <a:latin typeface="Verdana" pitchFamily="34" charset="0"/>
              </a:rPr>
              <a:t> warning applies to the student registration and will access the </a:t>
            </a:r>
            <a:r>
              <a:rPr lang="en-US" sz="1600" b="1" i="1" dirty="0" smtClean="0">
                <a:solidFill>
                  <a:schemeClr val="tx1">
                    <a:lumMod val="65000"/>
                    <a:lumOff val="35000"/>
                  </a:schemeClr>
                </a:solidFill>
                <a:latin typeface="Verdana" pitchFamily="34" charset="0"/>
              </a:rPr>
              <a:t>Registered Students Record </a:t>
            </a:r>
            <a:r>
              <a:rPr lang="en-US" sz="1600" dirty="0" smtClean="0">
                <a:solidFill>
                  <a:schemeClr val="tx1">
                    <a:lumMod val="65000"/>
                    <a:lumOff val="35000"/>
                  </a:schemeClr>
                </a:solidFill>
                <a:latin typeface="Verdana" pitchFamily="34" charset="0"/>
              </a:rPr>
              <a:t>tab for this student in Test Management&gt;Register Students. </a:t>
            </a:r>
          </a:p>
          <a:p>
            <a:pPr marL="457200" lvl="1" indent="-228600" eaLnBrk="1" fontAlgn="auto" hangingPunct="1">
              <a:spcBef>
                <a:spcPct val="0"/>
              </a:spcBef>
              <a:spcAft>
                <a:spcPts val="1200"/>
              </a:spcAft>
              <a:buFont typeface="Arial" charset="0"/>
              <a:buChar char="•"/>
              <a:defRPr/>
            </a:pPr>
            <a:endParaRPr lang="en-US" sz="1600" dirty="0" smtClean="0">
              <a:solidFill>
                <a:schemeClr val="tx1">
                  <a:lumMod val="65000"/>
                  <a:lumOff val="35000"/>
                </a:schemeClr>
              </a:solidFill>
              <a:latin typeface="Verdana" pitchFamily="34" charset="0"/>
            </a:endParaRPr>
          </a:p>
          <a:p>
            <a:pPr marL="457200" lvl="1" indent="-228600" eaLnBrk="1" fontAlgn="auto" hangingPunct="1">
              <a:spcBef>
                <a:spcPct val="0"/>
              </a:spcBef>
              <a:spcAft>
                <a:spcPts val="1200"/>
              </a:spcAft>
              <a:buFont typeface="Arial" charset="0"/>
              <a:buChar char="•"/>
              <a:defRPr/>
            </a:pPr>
            <a:endParaRPr lang="en-US" sz="1600" dirty="0" smtClean="0">
              <a:solidFill>
                <a:schemeClr val="tx1">
                  <a:lumMod val="65000"/>
                  <a:lumOff val="35000"/>
                </a:schemeClr>
              </a:solidFill>
              <a:latin typeface="Verdana" pitchFamily="34" charset="0"/>
            </a:endParaRPr>
          </a:p>
          <a:p>
            <a:pPr marL="457200" lvl="1" indent="-228600" eaLnBrk="1" fontAlgn="auto" hangingPunct="1">
              <a:spcBef>
                <a:spcPct val="0"/>
              </a:spcBef>
              <a:spcAft>
                <a:spcPts val="1200"/>
              </a:spcAft>
              <a:buFont typeface="Arial" charset="0"/>
              <a:buChar char="•"/>
              <a:defRPr/>
            </a:pPr>
            <a:endParaRPr lang="en-US" sz="1600" dirty="0" smtClean="0">
              <a:solidFill>
                <a:schemeClr val="tx1">
                  <a:lumMod val="65000"/>
                  <a:lumOff val="35000"/>
                </a:schemeClr>
              </a:solidFill>
              <a:latin typeface="Verdana" pitchFamily="34" charset="0"/>
            </a:endParaRPr>
          </a:p>
          <a:p>
            <a:pPr marL="457200" lvl="1" indent="-228600" eaLnBrk="1" fontAlgn="auto" hangingPunct="1">
              <a:spcBef>
                <a:spcPct val="0"/>
              </a:spcBef>
              <a:spcAft>
                <a:spcPts val="1200"/>
              </a:spcAft>
              <a:buFont typeface="Arial" charset="0"/>
              <a:buChar char="•"/>
              <a:defRPr/>
            </a:pPr>
            <a:endParaRPr lang="en-US" sz="1600" dirty="0" smtClean="0">
              <a:solidFill>
                <a:schemeClr val="tx1">
                  <a:lumMod val="65000"/>
                  <a:lumOff val="35000"/>
                </a:schemeClr>
              </a:solidFill>
              <a:latin typeface="Verdana" pitchFamily="34" charset="0"/>
            </a:endParaRPr>
          </a:p>
          <a:p>
            <a:pPr marL="457200" lvl="1" indent="-228600" eaLnBrk="1" fontAlgn="auto" hangingPunct="1">
              <a:spcBef>
                <a:spcPts val="1200"/>
              </a:spcBef>
              <a:spcAft>
                <a:spcPts val="1200"/>
              </a:spcAft>
              <a:buFont typeface="Arial" charset="0"/>
              <a:buChar char="•"/>
              <a:defRPr/>
            </a:pPr>
            <a:r>
              <a:rPr lang="en-US" sz="1600" b="1" dirty="0" smtClean="0">
                <a:solidFill>
                  <a:schemeClr val="tx1">
                    <a:lumMod val="65000"/>
                    <a:lumOff val="35000"/>
                  </a:schemeClr>
                </a:solidFill>
                <a:latin typeface="Verdana" pitchFamily="34" charset="0"/>
              </a:rPr>
              <a:t>Invalid Data</a:t>
            </a:r>
            <a:r>
              <a:rPr lang="en-US" sz="1600" dirty="0" smtClean="0">
                <a:solidFill>
                  <a:schemeClr val="tx1">
                    <a:lumMod val="65000"/>
                    <a:lumOff val="35000"/>
                  </a:schemeClr>
                </a:solidFill>
                <a:latin typeface="Verdana" pitchFamily="34" charset="0"/>
              </a:rPr>
              <a:t> warning applies to </a:t>
            </a:r>
            <a:br>
              <a:rPr lang="en-US" sz="1600" dirty="0" smtClean="0">
                <a:solidFill>
                  <a:schemeClr val="tx1">
                    <a:lumMod val="65000"/>
                    <a:lumOff val="35000"/>
                  </a:schemeClr>
                </a:solidFill>
                <a:latin typeface="Verdana" pitchFamily="34" charset="0"/>
              </a:rPr>
            </a:br>
            <a:r>
              <a:rPr lang="en-US" sz="1600" dirty="0" smtClean="0">
                <a:solidFill>
                  <a:schemeClr val="tx1">
                    <a:lumMod val="65000"/>
                    <a:lumOff val="35000"/>
                  </a:schemeClr>
                </a:solidFill>
                <a:latin typeface="Verdana" pitchFamily="34" charset="0"/>
              </a:rPr>
              <a:t>the test attempt and will access </a:t>
            </a:r>
            <a:br>
              <a:rPr lang="en-US" sz="1600" dirty="0" smtClean="0">
                <a:solidFill>
                  <a:schemeClr val="tx1">
                    <a:lumMod val="65000"/>
                    <a:lumOff val="35000"/>
                  </a:schemeClr>
                </a:solidFill>
                <a:latin typeface="Verdana" pitchFamily="34" charset="0"/>
              </a:rPr>
            </a:br>
            <a:r>
              <a:rPr lang="en-US" sz="1600" dirty="0" smtClean="0">
                <a:solidFill>
                  <a:schemeClr val="tx1">
                    <a:lumMod val="65000"/>
                    <a:lumOff val="35000"/>
                  </a:schemeClr>
                </a:solidFill>
                <a:latin typeface="Verdana" pitchFamily="34" charset="0"/>
              </a:rPr>
              <a:t>the </a:t>
            </a:r>
            <a:r>
              <a:rPr lang="en-US" sz="1600" b="1" i="1" dirty="0" smtClean="0">
                <a:solidFill>
                  <a:schemeClr val="tx1">
                    <a:lumMod val="65000"/>
                    <a:lumOff val="35000"/>
                  </a:schemeClr>
                </a:solidFill>
                <a:latin typeface="Verdana" pitchFamily="34" charset="0"/>
              </a:rPr>
              <a:t>Assigned Tests </a:t>
            </a:r>
            <a:r>
              <a:rPr lang="en-US" sz="1600" dirty="0" smtClean="0">
                <a:solidFill>
                  <a:schemeClr val="tx1">
                    <a:lumMod val="65000"/>
                    <a:lumOff val="35000"/>
                  </a:schemeClr>
                </a:solidFill>
                <a:latin typeface="Verdana" pitchFamily="34" charset="0"/>
              </a:rPr>
              <a:t>tab for this </a:t>
            </a:r>
            <a:br>
              <a:rPr lang="en-US" sz="1600" dirty="0" smtClean="0">
                <a:solidFill>
                  <a:schemeClr val="tx1">
                    <a:lumMod val="65000"/>
                    <a:lumOff val="35000"/>
                  </a:schemeClr>
                </a:solidFill>
                <a:latin typeface="Verdana" pitchFamily="34" charset="0"/>
              </a:rPr>
            </a:br>
            <a:r>
              <a:rPr lang="en-US" sz="1600" dirty="0" smtClean="0">
                <a:solidFill>
                  <a:schemeClr val="tx1">
                    <a:lumMod val="65000"/>
                    <a:lumOff val="35000"/>
                  </a:schemeClr>
                </a:solidFill>
                <a:latin typeface="Verdana" pitchFamily="34" charset="0"/>
              </a:rPr>
              <a:t>student in Test Management&gt; </a:t>
            </a:r>
            <a:br>
              <a:rPr lang="en-US" sz="1600" dirty="0" smtClean="0">
                <a:solidFill>
                  <a:schemeClr val="tx1">
                    <a:lumMod val="65000"/>
                    <a:lumOff val="35000"/>
                  </a:schemeClr>
                </a:solidFill>
                <a:latin typeface="Verdana" pitchFamily="34" charset="0"/>
              </a:rPr>
            </a:br>
            <a:r>
              <a:rPr lang="en-US" sz="1600" dirty="0" smtClean="0">
                <a:solidFill>
                  <a:schemeClr val="tx1">
                    <a:lumMod val="65000"/>
                    <a:lumOff val="35000"/>
                  </a:schemeClr>
                </a:solidFill>
                <a:latin typeface="Verdana" pitchFamily="34" charset="0"/>
              </a:rPr>
              <a:t>Register Students. </a:t>
            </a:r>
          </a:p>
          <a:p>
            <a:pPr eaLnBrk="1" fontAlgn="auto" hangingPunct="1">
              <a:spcBef>
                <a:spcPts val="1200"/>
              </a:spcBef>
              <a:spcAft>
                <a:spcPts val="1200"/>
              </a:spcAft>
              <a:defRPr/>
            </a:pPr>
            <a:endParaRPr lang="en-US" sz="1600" dirty="0" smtClean="0">
              <a:latin typeface="Verdana" pitchFamily="34" charset="0"/>
            </a:endParaRPr>
          </a:p>
        </p:txBody>
      </p:sp>
      <p:pic>
        <p:nvPicPr>
          <p:cNvPr id="12292" name="Picture 4"/>
          <p:cNvPicPr>
            <a:picLocks noChangeAspect="1" noChangeArrowheads="1"/>
          </p:cNvPicPr>
          <p:nvPr/>
        </p:nvPicPr>
        <p:blipFill>
          <a:blip r:embed="rId2" cstate="print"/>
          <a:srcRect l="5335" t="32632" r="3350" b="44210"/>
          <a:stretch>
            <a:fillRect/>
          </a:stretch>
        </p:blipFill>
        <p:spPr bwMode="auto">
          <a:xfrm>
            <a:off x="1066800" y="2667000"/>
            <a:ext cx="6659563" cy="1592263"/>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p:spPr>
      </p:pic>
      <p:pic>
        <p:nvPicPr>
          <p:cNvPr id="12293" name="Picture 5"/>
          <p:cNvPicPr>
            <a:picLocks noChangeAspect="1" noChangeArrowheads="1"/>
          </p:cNvPicPr>
          <p:nvPr/>
        </p:nvPicPr>
        <p:blipFill>
          <a:blip r:embed="rId3" cstate="print"/>
          <a:srcRect l="5335" t="52105" r="41067" b="30000"/>
          <a:stretch>
            <a:fillRect/>
          </a:stretch>
        </p:blipFill>
        <p:spPr bwMode="auto">
          <a:xfrm>
            <a:off x="4625975" y="4495800"/>
            <a:ext cx="3908425" cy="1230313"/>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p:spPr>
      </p:pic>
      <p:sp>
        <p:nvSpPr>
          <p:cNvPr id="6" name="Oval 11"/>
          <p:cNvSpPr>
            <a:spLocks noChangeArrowheads="1"/>
          </p:cNvSpPr>
          <p:nvPr/>
        </p:nvSpPr>
        <p:spPr bwMode="auto">
          <a:xfrm>
            <a:off x="1066800" y="3962400"/>
            <a:ext cx="2024063" cy="304800"/>
          </a:xfrm>
          <a:prstGeom prst="roundRect">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lstStyle/>
          <a:p>
            <a:pPr eaLnBrk="0" hangingPunct="0">
              <a:defRPr/>
            </a:pPr>
            <a:endParaRPr lang="en-US">
              <a:solidFill>
                <a:prstClr val="black"/>
              </a:solidFill>
              <a:ea typeface="MS PGothic" pitchFamily="34" charset="-128"/>
              <a:cs typeface="Arial" charset="0"/>
            </a:endParaRPr>
          </a:p>
        </p:txBody>
      </p:sp>
      <p:sp>
        <p:nvSpPr>
          <p:cNvPr id="10" name="Oval 11"/>
          <p:cNvSpPr>
            <a:spLocks noChangeArrowheads="1"/>
          </p:cNvSpPr>
          <p:nvPr/>
        </p:nvSpPr>
        <p:spPr bwMode="auto">
          <a:xfrm>
            <a:off x="7369175" y="5257800"/>
            <a:ext cx="1165225" cy="228600"/>
          </a:xfrm>
          <a:prstGeom prst="roundRect">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lstStyle/>
          <a:p>
            <a:pPr eaLnBrk="0" hangingPunct="0">
              <a:defRPr/>
            </a:pPr>
            <a:endParaRPr lang="en-US">
              <a:solidFill>
                <a:prstClr val="black"/>
              </a:solidFill>
              <a:ea typeface="MS PGothic" pitchFamily="34" charset="-128"/>
              <a:cs typeface="Arial" charset="0"/>
            </a:endParaRPr>
          </a:p>
        </p:txBody>
      </p:sp>
      <p:sp>
        <p:nvSpPr>
          <p:cNvPr id="12" name="Rounded Rectangle 11"/>
          <p:cNvSpPr>
            <a:spLocks noChangeArrowheads="1"/>
          </p:cNvSpPr>
          <p:nvPr/>
        </p:nvSpPr>
        <p:spPr bwMode="auto">
          <a:xfrm>
            <a:off x="2239963" y="3048000"/>
            <a:ext cx="1417637" cy="304800"/>
          </a:xfrm>
          <a:prstGeom prst="roundRect">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lstStyle/>
          <a:p>
            <a:pPr eaLnBrk="0" hangingPunct="0">
              <a:defRPr/>
            </a:pPr>
            <a:endParaRPr lang="en-US">
              <a:solidFill>
                <a:prstClr val="black"/>
              </a:solidFill>
              <a:ea typeface="MS PGothic" pitchFamily="34" charset="-128"/>
              <a:cs typeface="Arial" charset="0"/>
            </a:endParaRPr>
          </a:p>
        </p:txBody>
      </p:sp>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TextBox 12"/>
          <p:cNvSpPr txBox="1">
            <a:spLocks noChangeArrowheads="1"/>
          </p:cNvSpPr>
          <p:nvPr/>
        </p:nvSpPr>
        <p:spPr bwMode="auto">
          <a:xfrm>
            <a:off x="609600" y="914400"/>
            <a:ext cx="7924800" cy="1230313"/>
          </a:xfrm>
          <a:prstGeom prst="rect">
            <a:avLst/>
          </a:prstGeom>
          <a:noFill/>
          <a:ln w="9525">
            <a:noFill/>
            <a:miter lim="800000"/>
            <a:headEnd/>
            <a:tailEnd/>
          </a:ln>
        </p:spPr>
        <p:txBody>
          <a:bodyPr>
            <a:spAutoFit/>
          </a:bodyPr>
          <a:lstStyle/>
          <a:p>
            <a:pPr eaLnBrk="0" hangingPunct="0">
              <a:spcAft>
                <a:spcPts val="1200"/>
              </a:spcAft>
              <a:defRPr/>
            </a:pPr>
            <a:r>
              <a:rPr lang="en-US" sz="1600" b="1" dirty="0">
                <a:solidFill>
                  <a:prstClr val="black">
                    <a:lumMod val="65000"/>
                    <a:lumOff val="35000"/>
                  </a:prstClr>
                </a:solidFill>
                <a:latin typeface="Verdana" pitchFamily="34" charset="0"/>
                <a:ea typeface="Verdana" pitchFamily="34" charset="0"/>
                <a:cs typeface="Verdana" pitchFamily="34" charset="0"/>
              </a:rPr>
              <a:t>Resolving Student Information Mismatch:</a:t>
            </a:r>
          </a:p>
          <a:p>
            <a:pPr marL="457200" indent="-228600" eaLnBrk="0" hangingPunct="0">
              <a:spcAft>
                <a:spcPts val="1200"/>
              </a:spcAft>
              <a:buFont typeface="Arial" pitchFamily="34" charset="0"/>
              <a:buChar char="•"/>
              <a:defRPr/>
            </a:pPr>
            <a:r>
              <a:rPr lang="en-US" sz="1600" b="1" dirty="0">
                <a:solidFill>
                  <a:prstClr val="black">
                    <a:lumMod val="65000"/>
                    <a:lumOff val="35000"/>
                  </a:prstClr>
                </a:solidFill>
                <a:latin typeface="Verdana" pitchFamily="34" charset="0"/>
                <a:ea typeface="Verdana" pitchFamily="34" charset="0"/>
                <a:cs typeface="Verdana" pitchFamily="34" charset="0"/>
              </a:rPr>
              <a:t>Student Information Mismatch </a:t>
            </a:r>
            <a:r>
              <a:rPr lang="en-US" sz="1600" dirty="0">
                <a:solidFill>
                  <a:prstClr val="black">
                    <a:lumMod val="65000"/>
                    <a:lumOff val="35000"/>
                  </a:prstClr>
                </a:solidFill>
                <a:latin typeface="Verdana" pitchFamily="34" charset="0"/>
                <a:ea typeface="Verdana" pitchFamily="34" charset="0"/>
                <a:cs typeface="Verdana" pitchFamily="34" charset="0"/>
              </a:rPr>
              <a:t>warning applies to the student directory record and will access the Student Master Record in the </a:t>
            </a:r>
            <a:r>
              <a:rPr lang="en-US" sz="1600" b="1" i="1" dirty="0">
                <a:solidFill>
                  <a:prstClr val="black">
                    <a:lumMod val="65000"/>
                    <a:lumOff val="35000"/>
                  </a:prstClr>
                </a:solidFill>
                <a:latin typeface="Verdana" pitchFamily="34" charset="0"/>
                <a:ea typeface="Verdana" pitchFamily="34" charset="0"/>
                <a:cs typeface="Verdana" pitchFamily="34" charset="0"/>
              </a:rPr>
              <a:t>Student Details</a:t>
            </a:r>
            <a:r>
              <a:rPr lang="en-US" sz="1600" b="1" dirty="0">
                <a:solidFill>
                  <a:prstClr val="black">
                    <a:lumMod val="65000"/>
                    <a:lumOff val="35000"/>
                  </a:prstClr>
                </a:solidFill>
                <a:latin typeface="Verdana" pitchFamily="34" charset="0"/>
                <a:ea typeface="Verdana" pitchFamily="34" charset="0"/>
                <a:cs typeface="Verdana" pitchFamily="34" charset="0"/>
              </a:rPr>
              <a:t> </a:t>
            </a:r>
            <a:r>
              <a:rPr lang="en-US" sz="1600" dirty="0">
                <a:solidFill>
                  <a:prstClr val="black">
                    <a:lumMod val="65000"/>
                    <a:lumOff val="35000"/>
                  </a:prstClr>
                </a:solidFill>
                <a:latin typeface="Verdana" pitchFamily="34" charset="0"/>
                <a:ea typeface="Verdana" pitchFamily="34" charset="0"/>
                <a:cs typeface="Verdana" pitchFamily="34" charset="0"/>
              </a:rPr>
              <a:t>tab in Student Data&gt;Manage Student Directory.</a:t>
            </a:r>
          </a:p>
        </p:txBody>
      </p:sp>
      <p:pic>
        <p:nvPicPr>
          <p:cNvPr id="16391" name="Picture 6"/>
          <p:cNvPicPr>
            <a:picLocks noChangeAspect="1" noChangeArrowheads="1"/>
          </p:cNvPicPr>
          <p:nvPr/>
        </p:nvPicPr>
        <p:blipFill>
          <a:blip r:embed="rId2" cstate="print"/>
          <a:srcRect l="16769" t="23387" r="46584" b="54031"/>
          <a:stretch>
            <a:fillRect/>
          </a:stretch>
        </p:blipFill>
        <p:spPr bwMode="auto">
          <a:xfrm>
            <a:off x="1597025" y="2514600"/>
            <a:ext cx="5942013" cy="2819400"/>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p:spPr>
      </p:pic>
      <p:sp>
        <p:nvSpPr>
          <p:cNvPr id="16393" name="Oval 13"/>
          <p:cNvSpPr>
            <a:spLocks noChangeArrowheads="1"/>
          </p:cNvSpPr>
          <p:nvPr/>
        </p:nvSpPr>
        <p:spPr bwMode="auto">
          <a:xfrm>
            <a:off x="4645025" y="2716213"/>
            <a:ext cx="1603375" cy="503237"/>
          </a:xfrm>
          <a:prstGeom prst="roundRect">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lstStyle/>
          <a:p>
            <a:pPr eaLnBrk="0" hangingPunct="0">
              <a:defRPr/>
            </a:pPr>
            <a:endParaRPr lang="en-US">
              <a:solidFill>
                <a:prstClr val="black"/>
              </a:solidFill>
              <a:ea typeface="MS PGothic" pitchFamily="34" charset="-128"/>
              <a:cs typeface="Arial" charset="0"/>
            </a:endParaRPr>
          </a:p>
        </p:txBody>
      </p:sp>
      <p:sp>
        <p:nvSpPr>
          <p:cNvPr id="16394" name="Oval 14"/>
          <p:cNvSpPr>
            <a:spLocks noChangeArrowheads="1"/>
          </p:cNvSpPr>
          <p:nvPr/>
        </p:nvSpPr>
        <p:spPr bwMode="auto">
          <a:xfrm>
            <a:off x="1576388" y="3824288"/>
            <a:ext cx="2279650" cy="503237"/>
          </a:xfrm>
          <a:prstGeom prst="roundRect">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lstStyle/>
          <a:p>
            <a:pPr eaLnBrk="0" hangingPunct="0">
              <a:defRPr/>
            </a:pPr>
            <a:endParaRPr lang="en-US">
              <a:solidFill>
                <a:prstClr val="black"/>
              </a:solidFill>
              <a:ea typeface="MS PGothic" pitchFamily="34" charset="-128"/>
              <a:cs typeface="Arial" charset="0"/>
            </a:endParaRPr>
          </a:p>
        </p:txBody>
      </p:sp>
      <p:sp>
        <p:nvSpPr>
          <p:cNvPr id="16398" name="Oval 14"/>
          <p:cNvSpPr>
            <a:spLocks noChangeArrowheads="1"/>
          </p:cNvSpPr>
          <p:nvPr/>
        </p:nvSpPr>
        <p:spPr bwMode="auto">
          <a:xfrm>
            <a:off x="1676400" y="4830763"/>
            <a:ext cx="2279650" cy="503237"/>
          </a:xfrm>
          <a:prstGeom prst="roundRect">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lstStyle/>
          <a:p>
            <a:pPr eaLnBrk="0" hangingPunct="0">
              <a:defRPr/>
            </a:pPr>
            <a:endParaRPr lang="en-US">
              <a:solidFill>
                <a:prstClr val="black"/>
              </a:solidFill>
              <a:ea typeface="MS PGothic" pitchFamily="34" charset="-128"/>
              <a:cs typeface="Arial" charset="0"/>
            </a:endParaRPr>
          </a:p>
        </p:txBody>
      </p:sp>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l="33750" t="27000" r="14250" b="10800"/>
          <a:stretch>
            <a:fillRect/>
          </a:stretch>
        </p:blipFill>
        <p:spPr bwMode="auto">
          <a:xfrm>
            <a:off x="3144838" y="1685925"/>
            <a:ext cx="5389562" cy="4029075"/>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p:spPr>
      </p:pic>
      <p:sp>
        <p:nvSpPr>
          <p:cNvPr id="31748" name="Subtitle 2"/>
          <p:cNvSpPr>
            <a:spLocks noGrp="1"/>
          </p:cNvSpPr>
          <p:nvPr>
            <p:ph type="subTitle" idx="1"/>
          </p:nvPr>
        </p:nvSpPr>
        <p:spPr>
          <a:xfrm>
            <a:off x="609600" y="914400"/>
            <a:ext cx="7924800" cy="990600"/>
          </a:xfrm>
        </p:spPr>
        <p:txBody>
          <a:bodyPr rtlCol="0"/>
          <a:lstStyle/>
          <a:p>
            <a:pPr eaLnBrk="1" fontAlgn="auto" hangingPunct="1">
              <a:spcBef>
                <a:spcPct val="0"/>
              </a:spcBef>
              <a:spcAft>
                <a:spcPts val="1200"/>
              </a:spcAft>
              <a:defRPr/>
            </a:pPr>
            <a:r>
              <a:rPr lang="en-US" sz="1600" b="1" dirty="0" smtClean="0">
                <a:latin typeface="Verdana" pitchFamily="34" charset="0"/>
              </a:rPr>
              <a:t>Change Score Codes and Test Taken Information: </a:t>
            </a:r>
            <a:r>
              <a:rPr lang="en-US" sz="1600" dirty="0" smtClean="0">
                <a:latin typeface="Verdana" pitchFamily="34" charset="0"/>
              </a:rPr>
              <a:t>Navigate to the </a:t>
            </a:r>
            <a:r>
              <a:rPr lang="en-US" sz="1600" b="1" i="1" dirty="0" smtClean="0">
                <a:latin typeface="Verdana" pitchFamily="34" charset="0"/>
              </a:rPr>
              <a:t>Reports</a:t>
            </a:r>
            <a:r>
              <a:rPr lang="en-US" sz="1600" dirty="0" smtClean="0">
                <a:latin typeface="Verdana" pitchFamily="34" charset="0"/>
              </a:rPr>
              <a:t> tab and select the </a:t>
            </a:r>
            <a:r>
              <a:rPr lang="en-US" sz="1600" i="1" dirty="0" smtClean="0">
                <a:latin typeface="Verdana" pitchFamily="34" charset="0"/>
              </a:rPr>
              <a:t>Change Score Codes and Test Taken Information </a:t>
            </a:r>
            <a:r>
              <a:rPr lang="en-US" sz="1600" dirty="0" err="1" smtClean="0">
                <a:latin typeface="Verdana" pitchFamily="34" charset="0"/>
              </a:rPr>
              <a:t>subtab</a:t>
            </a:r>
            <a:r>
              <a:rPr lang="en-US" sz="1600" dirty="0" smtClean="0">
                <a:latin typeface="Verdana" pitchFamily="34" charset="0"/>
              </a:rPr>
              <a:t>.</a:t>
            </a:r>
          </a:p>
        </p:txBody>
      </p:sp>
      <p:sp>
        <p:nvSpPr>
          <p:cNvPr id="13317" name="Oval 4"/>
          <p:cNvSpPr>
            <a:spLocks noChangeArrowheads="1"/>
          </p:cNvSpPr>
          <p:nvPr/>
        </p:nvSpPr>
        <p:spPr bwMode="auto">
          <a:xfrm>
            <a:off x="4495800" y="3124200"/>
            <a:ext cx="533400" cy="304800"/>
          </a:xfrm>
          <a:prstGeom prst="ellipse">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lstStyle/>
          <a:p>
            <a:pPr>
              <a:defRPr/>
            </a:pPr>
            <a:endParaRPr lang="en-US">
              <a:solidFill>
                <a:prstClr val="black"/>
              </a:solidFill>
              <a:ea typeface="MS PGothic" pitchFamily="34" charset="-128"/>
              <a:cs typeface="Arial" charset="0"/>
            </a:endParaRPr>
          </a:p>
        </p:txBody>
      </p:sp>
      <p:sp>
        <p:nvSpPr>
          <p:cNvPr id="13319" name="Oval 4"/>
          <p:cNvSpPr>
            <a:spLocks noChangeArrowheads="1"/>
          </p:cNvSpPr>
          <p:nvPr/>
        </p:nvSpPr>
        <p:spPr bwMode="auto">
          <a:xfrm>
            <a:off x="7620000" y="1981200"/>
            <a:ext cx="838200" cy="304800"/>
          </a:xfrm>
          <a:prstGeom prst="roundRect">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lstStyle/>
          <a:p>
            <a:pPr>
              <a:defRPr/>
            </a:pPr>
            <a:endParaRPr lang="en-US">
              <a:solidFill>
                <a:prstClr val="black"/>
              </a:solidFill>
              <a:ea typeface="MS PGothic" pitchFamily="34" charset="-128"/>
              <a:cs typeface="Arial" charset="0"/>
            </a:endParaRPr>
          </a:p>
        </p:txBody>
      </p:sp>
      <p:sp>
        <p:nvSpPr>
          <p:cNvPr id="9" name="Oval 4"/>
          <p:cNvSpPr>
            <a:spLocks noChangeArrowheads="1"/>
          </p:cNvSpPr>
          <p:nvPr/>
        </p:nvSpPr>
        <p:spPr bwMode="auto">
          <a:xfrm>
            <a:off x="3200400" y="5029200"/>
            <a:ext cx="4343400" cy="609600"/>
          </a:xfrm>
          <a:prstGeom prst="roundRect">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lstStyle/>
          <a:p>
            <a:pPr>
              <a:defRPr/>
            </a:pPr>
            <a:endParaRPr lang="en-US">
              <a:solidFill>
                <a:prstClr val="black"/>
              </a:solidFill>
              <a:ea typeface="MS PGothic" pitchFamily="34" charset="-128"/>
              <a:cs typeface="Arial" charset="0"/>
            </a:endParaRPr>
          </a:p>
        </p:txBody>
      </p:sp>
      <p:sp>
        <p:nvSpPr>
          <p:cNvPr id="13" name="Subtitle 2"/>
          <p:cNvSpPr txBox="1">
            <a:spLocks/>
          </p:cNvSpPr>
          <p:nvPr/>
        </p:nvSpPr>
        <p:spPr bwMode="auto">
          <a:xfrm>
            <a:off x="609600" y="1828800"/>
            <a:ext cx="2590800" cy="2057400"/>
          </a:xfrm>
          <a:prstGeom prst="rect">
            <a:avLst/>
          </a:prstGeom>
          <a:noFill/>
          <a:ln w="9525">
            <a:noFill/>
            <a:miter lim="800000"/>
            <a:headEnd/>
            <a:tailEnd/>
          </a:ln>
        </p:spPr>
        <p:txBody>
          <a:bodyPr/>
          <a:lstStyle/>
          <a:p>
            <a:pPr>
              <a:spcAft>
                <a:spcPts val="1200"/>
              </a:spcAft>
              <a:defRPr/>
            </a:pPr>
            <a:r>
              <a:rPr lang="en-US" sz="1600" kern="0" dirty="0">
                <a:solidFill>
                  <a:prstClr val="black">
                    <a:lumMod val="65000"/>
                    <a:lumOff val="35000"/>
                  </a:prstClr>
                </a:solidFill>
                <a:latin typeface="Verdana" pitchFamily="34" charset="0"/>
                <a:ea typeface="Verdana" pitchFamily="34" charset="0"/>
                <a:cs typeface="Verdana" pitchFamily="34" charset="0"/>
              </a:rPr>
              <a:t>Click the </a:t>
            </a:r>
            <a:r>
              <a:rPr lang="en-US" sz="1600" u="sng" kern="0" dirty="0">
                <a:solidFill>
                  <a:srgbClr val="0000FF"/>
                </a:solidFill>
                <a:latin typeface="Verdana" pitchFamily="34" charset="0"/>
                <a:ea typeface="Verdana" pitchFamily="34" charset="0"/>
                <a:cs typeface="Verdana" pitchFamily="34" charset="0"/>
              </a:rPr>
              <a:t>Change</a:t>
            </a:r>
            <a:r>
              <a:rPr lang="en-US" sz="1600" kern="0" dirty="0">
                <a:solidFill>
                  <a:prstClr val="black">
                    <a:lumMod val="65000"/>
                    <a:lumOff val="35000"/>
                  </a:prstClr>
                </a:solidFill>
                <a:latin typeface="Verdana" pitchFamily="34" charset="0"/>
                <a:ea typeface="Verdana" pitchFamily="34" charset="0"/>
                <a:cs typeface="Verdana" pitchFamily="34" charset="0"/>
              </a:rPr>
              <a:t> link to change your current administration to the desired STAAR administration.</a:t>
            </a:r>
          </a:p>
          <a:p>
            <a:pPr>
              <a:spcAft>
                <a:spcPts val="1200"/>
              </a:spcAft>
              <a:defRPr/>
            </a:pPr>
            <a:endParaRPr lang="en-US" sz="1600" kern="0" dirty="0">
              <a:solidFill>
                <a:prstClr val="black">
                  <a:lumMod val="65000"/>
                  <a:lumOff val="35000"/>
                </a:prstClr>
              </a:solidFill>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Subtitle 2"/>
          <p:cNvSpPr>
            <a:spLocks noGrp="1"/>
          </p:cNvSpPr>
          <p:nvPr>
            <p:ph type="subTitle" idx="1"/>
          </p:nvPr>
        </p:nvSpPr>
        <p:spPr>
          <a:xfrm>
            <a:off x="609600" y="914400"/>
            <a:ext cx="7924800" cy="5029200"/>
          </a:xfrm>
        </p:spPr>
        <p:txBody>
          <a:bodyPr rtlCol="0"/>
          <a:lstStyle/>
          <a:p>
            <a:pPr eaLnBrk="1" fontAlgn="auto" hangingPunct="1">
              <a:spcBef>
                <a:spcPts val="1200"/>
              </a:spcBef>
              <a:spcAft>
                <a:spcPts val="0"/>
              </a:spcAft>
              <a:defRPr/>
            </a:pPr>
            <a:r>
              <a:rPr lang="en-US" sz="1600" b="1" dirty="0" smtClean="0">
                <a:latin typeface="Verdana" pitchFamily="34" charset="0"/>
              </a:rPr>
              <a:t>Change Score Codes and Test Taken Information: Purchase Order Number  - </a:t>
            </a:r>
            <a:r>
              <a:rPr lang="en-US" sz="1600" dirty="0" smtClean="0">
                <a:latin typeface="Verdana" pitchFamily="34" charset="0"/>
              </a:rPr>
              <a:t>To receive hard copy CSRs/Labels for all changed records check the </a:t>
            </a:r>
            <a:r>
              <a:rPr lang="en-US" sz="1600" i="1" dirty="0" smtClean="0">
                <a:latin typeface="Verdana" pitchFamily="34" charset="0"/>
              </a:rPr>
              <a:t>Request Hard Copy </a:t>
            </a:r>
            <a:r>
              <a:rPr lang="en-US" sz="1600" dirty="0" smtClean="0">
                <a:latin typeface="Verdana" pitchFamily="34" charset="0"/>
              </a:rPr>
              <a:t>box, enter a Purchase Order (PO) number and click </a:t>
            </a:r>
            <a:r>
              <a:rPr lang="en-US" sz="1600" b="1" i="1" dirty="0" smtClean="0">
                <a:latin typeface="Verdana" pitchFamily="34" charset="0"/>
              </a:rPr>
              <a:t>Save</a:t>
            </a:r>
            <a:r>
              <a:rPr lang="en-US" sz="1600" dirty="0" smtClean="0">
                <a:latin typeface="Verdana" pitchFamily="34" charset="0"/>
              </a:rPr>
              <a:t>. </a:t>
            </a:r>
          </a:p>
          <a:p>
            <a:pPr eaLnBrk="1" fontAlgn="auto" hangingPunct="1">
              <a:spcBef>
                <a:spcPts val="1200"/>
              </a:spcBef>
              <a:spcAft>
                <a:spcPts val="0"/>
              </a:spcAft>
              <a:defRPr/>
            </a:pPr>
            <a:endParaRPr lang="en-US" sz="1600" dirty="0" smtClean="0">
              <a:latin typeface="Verdana" pitchFamily="34" charset="0"/>
            </a:endParaRPr>
          </a:p>
          <a:p>
            <a:pPr eaLnBrk="1" fontAlgn="auto" hangingPunct="1">
              <a:spcBef>
                <a:spcPts val="1200"/>
              </a:spcBef>
              <a:spcAft>
                <a:spcPts val="0"/>
              </a:spcAft>
              <a:defRPr/>
            </a:pPr>
            <a:endParaRPr lang="en-US" sz="1600" dirty="0" smtClean="0">
              <a:latin typeface="Verdana" pitchFamily="34" charset="0"/>
            </a:endParaRPr>
          </a:p>
          <a:p>
            <a:pPr eaLnBrk="1" fontAlgn="auto" hangingPunct="1">
              <a:spcBef>
                <a:spcPts val="1200"/>
              </a:spcBef>
              <a:spcAft>
                <a:spcPts val="0"/>
              </a:spcAft>
              <a:defRPr/>
            </a:pPr>
            <a:endParaRPr lang="en-US" sz="1600" dirty="0" smtClean="0">
              <a:latin typeface="Verdana" pitchFamily="34" charset="0"/>
            </a:endParaRPr>
          </a:p>
          <a:p>
            <a:pPr eaLnBrk="1" fontAlgn="auto" hangingPunct="1">
              <a:spcBef>
                <a:spcPts val="1200"/>
              </a:spcBef>
              <a:spcAft>
                <a:spcPts val="0"/>
              </a:spcAft>
              <a:defRPr/>
            </a:pPr>
            <a:endParaRPr lang="en-US" sz="1600" dirty="0" smtClean="0">
              <a:latin typeface="Verdana" pitchFamily="34" charset="0"/>
            </a:endParaRPr>
          </a:p>
          <a:p>
            <a:pPr lvl="1" eaLnBrk="1" fontAlgn="auto" hangingPunct="1">
              <a:spcBef>
                <a:spcPts val="1200"/>
              </a:spcBef>
              <a:spcAft>
                <a:spcPts val="0"/>
              </a:spcAft>
              <a:buFont typeface="Arial" charset="0"/>
              <a:buChar char="•"/>
              <a:defRPr/>
            </a:pPr>
            <a:r>
              <a:rPr lang="en-US" sz="1600" dirty="0" smtClean="0">
                <a:solidFill>
                  <a:schemeClr val="tx1">
                    <a:lumMod val="65000"/>
                    <a:lumOff val="35000"/>
                  </a:schemeClr>
                </a:solidFill>
                <a:latin typeface="Verdana" pitchFamily="34" charset="0"/>
              </a:rPr>
              <a:t>You will be prompted again to enter a PO number during a subsequent session. There are no constraints around whether you enter the same or a different PO during each session. When the Hard Copy option is checked, the PO number entered during that session is saved with each changed record for billing purposes.</a:t>
            </a:r>
          </a:p>
          <a:p>
            <a:pPr lvl="1" eaLnBrk="1" fontAlgn="auto" hangingPunct="1">
              <a:spcBef>
                <a:spcPts val="1200"/>
              </a:spcBef>
              <a:spcAft>
                <a:spcPts val="0"/>
              </a:spcAft>
              <a:buFont typeface="Arial" charset="0"/>
              <a:buChar char="•"/>
              <a:defRPr/>
            </a:pPr>
            <a:r>
              <a:rPr lang="en-US" sz="1600" dirty="0" smtClean="0">
                <a:solidFill>
                  <a:schemeClr val="tx1">
                    <a:lumMod val="65000"/>
                    <a:lumOff val="35000"/>
                  </a:schemeClr>
                </a:solidFill>
                <a:latin typeface="Verdana" pitchFamily="34" charset="0"/>
              </a:rPr>
              <a:t>Click </a:t>
            </a:r>
            <a:r>
              <a:rPr lang="en-US" sz="1600" b="1" i="1" dirty="0" smtClean="0">
                <a:solidFill>
                  <a:schemeClr val="tx1">
                    <a:lumMod val="65000"/>
                    <a:lumOff val="35000"/>
                  </a:schemeClr>
                </a:solidFill>
                <a:latin typeface="Verdana" pitchFamily="34" charset="0"/>
              </a:rPr>
              <a:t>Cancel</a:t>
            </a:r>
            <a:r>
              <a:rPr lang="en-US" sz="1600" dirty="0" smtClean="0">
                <a:solidFill>
                  <a:schemeClr val="tx1">
                    <a:lumMod val="65000"/>
                    <a:lumOff val="35000"/>
                  </a:schemeClr>
                </a:solidFill>
                <a:latin typeface="Verdana" pitchFamily="34" charset="0"/>
              </a:rPr>
              <a:t> to by pass this screen to continue to the next step without ordering the materials</a:t>
            </a:r>
          </a:p>
          <a:p>
            <a:pPr eaLnBrk="1" fontAlgn="auto" hangingPunct="1">
              <a:spcAft>
                <a:spcPts val="0"/>
              </a:spcAft>
              <a:defRPr/>
            </a:pPr>
            <a:endParaRPr lang="en-US" sz="1600" dirty="0" smtClean="0">
              <a:latin typeface="Verdana" pitchFamily="34" charset="0"/>
            </a:endParaRPr>
          </a:p>
        </p:txBody>
      </p:sp>
      <p:pic>
        <p:nvPicPr>
          <p:cNvPr id="7172" name="Picture 4"/>
          <p:cNvPicPr>
            <a:picLocks noChangeAspect="1" noChangeArrowheads="1"/>
          </p:cNvPicPr>
          <p:nvPr/>
        </p:nvPicPr>
        <p:blipFill>
          <a:blip r:embed="rId3" cstate="print"/>
          <a:srcRect l="24603" t="35556" r="4454" b="48444"/>
          <a:stretch>
            <a:fillRect/>
          </a:stretch>
        </p:blipFill>
        <p:spPr bwMode="auto">
          <a:xfrm>
            <a:off x="1447800" y="2057400"/>
            <a:ext cx="5535613" cy="13716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Oval 15"/>
          <p:cNvSpPr>
            <a:spLocks noChangeArrowheads="1"/>
          </p:cNvSpPr>
          <p:nvPr/>
        </p:nvSpPr>
        <p:spPr bwMode="auto">
          <a:xfrm>
            <a:off x="1447800" y="2362200"/>
            <a:ext cx="381000" cy="228600"/>
          </a:xfrm>
          <a:prstGeom prst="ellipse">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lstStyle/>
          <a:p>
            <a:pPr>
              <a:defRPr/>
            </a:pPr>
            <a:endParaRPr lang="en-US">
              <a:solidFill>
                <a:prstClr val="black"/>
              </a:solidFill>
              <a:ea typeface="MS PGothic" pitchFamily="34" charset="-128"/>
              <a:cs typeface="Arial" charset="0"/>
            </a:endParaRPr>
          </a:p>
        </p:txBody>
      </p:sp>
      <p:sp>
        <p:nvSpPr>
          <p:cNvPr id="6" name="Oval 15"/>
          <p:cNvSpPr>
            <a:spLocks noChangeArrowheads="1"/>
          </p:cNvSpPr>
          <p:nvPr/>
        </p:nvSpPr>
        <p:spPr bwMode="auto">
          <a:xfrm>
            <a:off x="2895600" y="2743200"/>
            <a:ext cx="1981200" cy="304800"/>
          </a:xfrm>
          <a:prstGeom prst="ellipse">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lstStyle/>
          <a:p>
            <a:pPr>
              <a:defRPr/>
            </a:pPr>
            <a:endParaRPr lang="en-US">
              <a:solidFill>
                <a:prstClr val="black"/>
              </a:solidFill>
              <a:ea typeface="MS PGothic" pitchFamily="34" charset="-128"/>
              <a:cs typeface="Arial" charset="0"/>
            </a:endParaRPr>
          </a:p>
        </p:txBody>
      </p:sp>
      <p:sp>
        <p:nvSpPr>
          <p:cNvPr id="7" name="Oval 15"/>
          <p:cNvSpPr>
            <a:spLocks noChangeArrowheads="1"/>
          </p:cNvSpPr>
          <p:nvPr/>
        </p:nvSpPr>
        <p:spPr bwMode="auto">
          <a:xfrm>
            <a:off x="5867400" y="2057400"/>
            <a:ext cx="533400" cy="304800"/>
          </a:xfrm>
          <a:prstGeom prst="ellipse">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lstStyle/>
          <a:p>
            <a:pPr>
              <a:defRPr/>
            </a:pPr>
            <a:endParaRPr lang="en-US">
              <a:solidFill>
                <a:prstClr val="black"/>
              </a:solidFill>
              <a:ea typeface="MS PGothic" pitchFamily="34" charset="-128"/>
              <a:cs typeface="Arial" charset="0"/>
            </a:endParaRPr>
          </a:p>
        </p:txBody>
      </p:sp>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bwMode="auto">
          <a:xfrm>
            <a:off x="381000" y="990600"/>
            <a:ext cx="4800600" cy="2895600"/>
          </a:xfrm>
          <a:prstGeom prst="rect">
            <a:avLst/>
          </a:prstGeom>
          <a:noFill/>
          <a:ln w="9525">
            <a:noFill/>
            <a:miter lim="800000"/>
            <a:headEnd/>
            <a:tailEnd/>
          </a:ln>
        </p:spPr>
        <p:txBody>
          <a:bodyPr/>
          <a:lstStyle/>
          <a:p>
            <a:pPr>
              <a:spcBef>
                <a:spcPct val="20000"/>
              </a:spcBef>
              <a:defRPr/>
            </a:pPr>
            <a:endParaRPr lang="en-US" sz="1900" kern="0" dirty="0">
              <a:solidFill>
                <a:prstClr val="black"/>
              </a:solidFill>
              <a:ea typeface="Verdana" pitchFamily="34" charset="0"/>
              <a:cs typeface="Verdana" pitchFamily="34" charset="0"/>
            </a:endParaRPr>
          </a:p>
        </p:txBody>
      </p:sp>
      <p:pic>
        <p:nvPicPr>
          <p:cNvPr id="11270" name="Picture 9"/>
          <p:cNvPicPr>
            <a:picLocks noChangeAspect="1" noChangeArrowheads="1"/>
          </p:cNvPicPr>
          <p:nvPr/>
        </p:nvPicPr>
        <p:blipFill>
          <a:blip r:embed="rId3" cstate="print"/>
          <a:srcRect l="19324" t="24454" r="29146" b="13402"/>
          <a:stretch>
            <a:fillRect/>
          </a:stretch>
        </p:blipFill>
        <p:spPr bwMode="auto">
          <a:xfrm>
            <a:off x="609600" y="990600"/>
            <a:ext cx="3810000" cy="4067175"/>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p:spPr>
      </p:pic>
      <p:sp>
        <p:nvSpPr>
          <p:cNvPr id="36869" name="Subtitle 2"/>
          <p:cNvSpPr>
            <a:spLocks noGrp="1"/>
          </p:cNvSpPr>
          <p:nvPr>
            <p:ph type="subTitle" idx="1"/>
          </p:nvPr>
        </p:nvSpPr>
        <p:spPr>
          <a:xfrm>
            <a:off x="4705350" y="914400"/>
            <a:ext cx="3905250" cy="2286000"/>
          </a:xfrm>
        </p:spPr>
        <p:txBody>
          <a:bodyPr rtlCol="0"/>
          <a:lstStyle/>
          <a:p>
            <a:pPr eaLnBrk="1" fontAlgn="auto" hangingPunct="1">
              <a:spcAft>
                <a:spcPts val="0"/>
              </a:spcAft>
              <a:defRPr/>
            </a:pPr>
            <a:r>
              <a:rPr lang="en-US" sz="1600" b="1" dirty="0" smtClean="0">
                <a:latin typeface="Verdana" pitchFamily="34" charset="0"/>
              </a:rPr>
              <a:t>Change Score Codes and Test Taken Information: </a:t>
            </a:r>
            <a:r>
              <a:rPr lang="en-US" sz="1600" dirty="0" smtClean="0">
                <a:latin typeface="Verdana" pitchFamily="34" charset="0"/>
              </a:rPr>
              <a:t>From the results page, select the test you wish to change. You will be navigated to the Score Code Information page or the Test Taken Information page depending on the available window.</a:t>
            </a:r>
          </a:p>
          <a:p>
            <a:pPr eaLnBrk="1" fontAlgn="auto" hangingPunct="1">
              <a:spcAft>
                <a:spcPts val="0"/>
              </a:spcAft>
              <a:defRPr/>
            </a:pPr>
            <a:endParaRPr lang="en-US" sz="1600" dirty="0" smtClean="0">
              <a:latin typeface="Verdana" pitchFamily="34" charset="0"/>
            </a:endParaRPr>
          </a:p>
        </p:txBody>
      </p:sp>
      <p:pic>
        <p:nvPicPr>
          <p:cNvPr id="2" name="Picture 13"/>
          <p:cNvPicPr>
            <a:picLocks noChangeAspect="1" noChangeArrowheads="1"/>
          </p:cNvPicPr>
          <p:nvPr/>
        </p:nvPicPr>
        <p:blipFill>
          <a:blip r:embed="rId4" cstate="print"/>
          <a:srcRect l="23302" t="27731" r="5363" b="33415"/>
          <a:stretch>
            <a:fillRect/>
          </a:stretch>
        </p:blipFill>
        <p:spPr bwMode="auto">
          <a:xfrm>
            <a:off x="2971800" y="3581400"/>
            <a:ext cx="4275138" cy="2266950"/>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p:spPr>
      </p:pic>
      <p:sp>
        <p:nvSpPr>
          <p:cNvPr id="7" name="Oval 15"/>
          <p:cNvSpPr>
            <a:spLocks noChangeArrowheads="1"/>
          </p:cNvSpPr>
          <p:nvPr/>
        </p:nvSpPr>
        <p:spPr bwMode="auto">
          <a:xfrm>
            <a:off x="533400" y="3657600"/>
            <a:ext cx="990600" cy="304800"/>
          </a:xfrm>
          <a:prstGeom prst="ellipse">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lstStyle/>
          <a:p>
            <a:pPr>
              <a:defRPr/>
            </a:pPr>
            <a:endParaRPr lang="en-US">
              <a:solidFill>
                <a:prstClr val="black"/>
              </a:solidFill>
              <a:ea typeface="MS PGothic" pitchFamily="34" charset="-128"/>
              <a:cs typeface="Arial" charset="0"/>
            </a:endParaRPr>
          </a:p>
        </p:txBody>
      </p:sp>
      <p:cxnSp>
        <p:nvCxnSpPr>
          <p:cNvPr id="8" name="Straight Arrow Connector 7"/>
          <p:cNvCxnSpPr>
            <a:endCxn id="7" idx="6"/>
          </p:cNvCxnSpPr>
          <p:nvPr/>
        </p:nvCxnSpPr>
        <p:spPr bwMode="auto">
          <a:xfrm flipH="1">
            <a:off x="1524000" y="3048000"/>
            <a:ext cx="3276600" cy="762000"/>
          </a:xfrm>
          <a:prstGeom prst="straightConnector1">
            <a:avLst/>
          </a:prstGeom>
          <a:ln>
            <a:solidFill>
              <a:srgbClr val="FF0000"/>
            </a:solidFill>
            <a:headEnd type="none" w="med" len="med"/>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bwMode="auto">
          <a:xfrm>
            <a:off x="4800600" y="3048000"/>
            <a:ext cx="0" cy="533400"/>
          </a:xfrm>
          <a:prstGeom prst="straightConnector1">
            <a:avLst/>
          </a:prstGeom>
          <a:ln>
            <a:solidFill>
              <a:srgbClr val="FF0000"/>
            </a:solidFill>
            <a:headEnd type="none" w="med" len="med"/>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Subtitle 2"/>
          <p:cNvSpPr>
            <a:spLocks noGrp="1"/>
          </p:cNvSpPr>
          <p:nvPr>
            <p:ph type="subTitle" idx="1"/>
          </p:nvPr>
        </p:nvSpPr>
        <p:spPr>
          <a:xfrm>
            <a:off x="609600" y="914400"/>
            <a:ext cx="7924800" cy="2209800"/>
          </a:xfrm>
        </p:spPr>
        <p:txBody>
          <a:bodyPr rtlCol="0"/>
          <a:lstStyle/>
          <a:p>
            <a:pPr eaLnBrk="1" fontAlgn="auto" hangingPunct="1">
              <a:spcBef>
                <a:spcPts val="1200"/>
              </a:spcBef>
              <a:spcAft>
                <a:spcPts val="0"/>
              </a:spcAft>
              <a:defRPr/>
            </a:pPr>
            <a:r>
              <a:rPr lang="en-US" sz="1600" b="1" dirty="0" smtClean="0">
                <a:latin typeface="Verdana" pitchFamily="34" charset="0"/>
              </a:rPr>
              <a:t>Change Score Codes and Test Taken Information: </a:t>
            </a:r>
            <a:r>
              <a:rPr lang="en-US" sz="1600" dirty="0" smtClean="0">
                <a:latin typeface="Verdana" pitchFamily="34" charset="0"/>
              </a:rPr>
              <a:t>The changes that can be made will depend on the test and subject. If changes are allowed, a drop down menu will be available. If changes are not allowed, the data will not be editable. </a:t>
            </a:r>
          </a:p>
          <a:p>
            <a:pPr eaLnBrk="1" fontAlgn="auto" hangingPunct="1">
              <a:spcBef>
                <a:spcPts val="1200"/>
              </a:spcBef>
              <a:spcAft>
                <a:spcPts val="0"/>
              </a:spcAft>
              <a:defRPr/>
            </a:pPr>
            <a:r>
              <a:rPr lang="en-US" sz="1600" dirty="0" smtClean="0">
                <a:latin typeface="Verdana" pitchFamily="34" charset="0"/>
              </a:rPr>
              <a:t>In this example, the test version for grade 3 reading can only be </a:t>
            </a:r>
            <a:br>
              <a:rPr lang="en-US" sz="1600" dirty="0" smtClean="0">
                <a:latin typeface="Verdana" pitchFamily="34" charset="0"/>
              </a:rPr>
            </a:br>
            <a:r>
              <a:rPr lang="en-US" sz="1600" dirty="0" smtClean="0">
                <a:latin typeface="Verdana" pitchFamily="34" charset="0"/>
              </a:rPr>
              <a:t>S = STAAR, so it cannot be changed. Make other change(s) needed and click </a:t>
            </a:r>
            <a:r>
              <a:rPr lang="en-US" sz="1600" b="1" i="1" dirty="0" smtClean="0">
                <a:latin typeface="Verdana" pitchFamily="34" charset="0"/>
              </a:rPr>
              <a:t>Save.</a:t>
            </a:r>
            <a:endParaRPr lang="en-US" sz="1600" dirty="0" smtClean="0">
              <a:latin typeface="Verdana" pitchFamily="34" charset="0"/>
            </a:endParaRPr>
          </a:p>
        </p:txBody>
      </p:sp>
      <p:pic>
        <p:nvPicPr>
          <p:cNvPr id="12292" name="Picture 4"/>
          <p:cNvPicPr>
            <a:picLocks noChangeAspect="1" noChangeArrowheads="1"/>
          </p:cNvPicPr>
          <p:nvPr/>
        </p:nvPicPr>
        <p:blipFill>
          <a:blip r:embed="rId3" cstate="print"/>
          <a:srcRect l="20769" t="48829" r="3635" b="14861"/>
          <a:stretch>
            <a:fillRect/>
          </a:stretch>
        </p:blipFill>
        <p:spPr bwMode="auto">
          <a:xfrm>
            <a:off x="1066800" y="3124200"/>
            <a:ext cx="6934200" cy="2362200"/>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p:spPr>
      </p:pic>
      <p:sp>
        <p:nvSpPr>
          <p:cNvPr id="5" name="Oval 15"/>
          <p:cNvSpPr>
            <a:spLocks noChangeArrowheads="1"/>
          </p:cNvSpPr>
          <p:nvPr/>
        </p:nvSpPr>
        <p:spPr bwMode="auto">
          <a:xfrm>
            <a:off x="2209800" y="4114800"/>
            <a:ext cx="3733800" cy="990600"/>
          </a:xfrm>
          <a:prstGeom prst="roundRect">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lstStyle/>
          <a:p>
            <a:pPr>
              <a:defRPr/>
            </a:pPr>
            <a:endParaRPr lang="en-US">
              <a:solidFill>
                <a:prstClr val="black"/>
              </a:solidFill>
              <a:ea typeface="MS PGothic" pitchFamily="34" charset="-128"/>
              <a:cs typeface="Arial" charset="0"/>
            </a:endParaRPr>
          </a:p>
        </p:txBody>
      </p:sp>
      <p:sp>
        <p:nvSpPr>
          <p:cNvPr id="6" name="Oval 15"/>
          <p:cNvSpPr>
            <a:spLocks noChangeArrowheads="1"/>
          </p:cNvSpPr>
          <p:nvPr/>
        </p:nvSpPr>
        <p:spPr bwMode="auto">
          <a:xfrm>
            <a:off x="6858000" y="3124200"/>
            <a:ext cx="685800" cy="304800"/>
          </a:xfrm>
          <a:prstGeom prst="ellipse">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lstStyle/>
          <a:p>
            <a:pPr>
              <a:defRPr/>
            </a:pPr>
            <a:endParaRPr lang="en-US">
              <a:solidFill>
                <a:prstClr val="black"/>
              </a:solidFill>
              <a:ea typeface="MS PGothic" pitchFamily="34" charset="-128"/>
              <a:cs typeface="Arial" charset="0"/>
            </a:endParaRPr>
          </a:p>
        </p:txBody>
      </p:sp>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Box 6"/>
          <p:cNvSpPr txBox="1">
            <a:spLocks noChangeArrowheads="1"/>
          </p:cNvSpPr>
          <p:nvPr/>
        </p:nvSpPr>
        <p:spPr bwMode="auto">
          <a:xfrm>
            <a:off x="609600" y="914400"/>
            <a:ext cx="7924800" cy="2708275"/>
          </a:xfrm>
          <a:prstGeom prst="rect">
            <a:avLst/>
          </a:prstGeom>
          <a:noFill/>
          <a:ln w="9525">
            <a:noFill/>
            <a:miter lim="800000"/>
            <a:headEnd/>
            <a:tailEnd/>
          </a:ln>
        </p:spPr>
        <p:txBody>
          <a:bodyPr>
            <a:spAutoFit/>
          </a:bodyPr>
          <a:lstStyle/>
          <a:p>
            <a:pPr fontAlgn="base">
              <a:spcBef>
                <a:spcPts val="1200"/>
              </a:spcBef>
              <a:spcAft>
                <a:spcPct val="0"/>
              </a:spcAft>
              <a:defRPr/>
            </a:pPr>
            <a:r>
              <a:rPr lang="en-US" sz="1600" b="1" dirty="0">
                <a:solidFill>
                  <a:prstClr val="black">
                    <a:lumMod val="65000"/>
                    <a:lumOff val="35000"/>
                  </a:prstClr>
                </a:solidFill>
                <a:latin typeface="Verdana" pitchFamily="34" charset="0"/>
                <a:ea typeface="Verdana" pitchFamily="34" charset="0"/>
                <a:cs typeface="Verdana" pitchFamily="34" charset="0"/>
              </a:rPr>
              <a:t>Change Score Codes and Test Taken Information: </a:t>
            </a:r>
            <a:r>
              <a:rPr lang="en-US" sz="1600" dirty="0">
                <a:solidFill>
                  <a:prstClr val="black">
                    <a:lumMod val="65000"/>
                    <a:lumOff val="35000"/>
                  </a:prstClr>
                </a:solidFill>
                <a:latin typeface="Verdana" pitchFamily="34" charset="0"/>
                <a:ea typeface="Verdana" pitchFamily="34" charset="0"/>
                <a:cs typeface="Verdana" pitchFamily="34" charset="0"/>
              </a:rPr>
              <a:t>Updated Confidential Student Reports (CSRs) and a Student Data file for just the changes made during that week are generated once a week on Saturday and posted to the Assessment Management System. These reports are versioned and will be posted under the </a:t>
            </a:r>
            <a:r>
              <a:rPr lang="en-US" sz="1600" b="1" i="1" dirty="0">
                <a:solidFill>
                  <a:prstClr val="black">
                    <a:lumMod val="65000"/>
                    <a:lumOff val="35000"/>
                  </a:prstClr>
                </a:solidFill>
                <a:latin typeface="Verdana" pitchFamily="34" charset="0"/>
                <a:ea typeface="Verdana" pitchFamily="34" charset="0"/>
                <a:cs typeface="Verdana" pitchFamily="34" charset="0"/>
              </a:rPr>
              <a:t>Reports</a:t>
            </a:r>
            <a:r>
              <a:rPr lang="en-US" sz="1600" dirty="0">
                <a:solidFill>
                  <a:prstClr val="black">
                    <a:lumMod val="65000"/>
                    <a:lumOff val="35000"/>
                  </a:prstClr>
                </a:solidFill>
                <a:latin typeface="Verdana" pitchFamily="34" charset="0"/>
                <a:ea typeface="Verdana" pitchFamily="34" charset="0"/>
                <a:cs typeface="Verdana" pitchFamily="34" charset="0"/>
              </a:rPr>
              <a:t> tab in the </a:t>
            </a:r>
            <a:r>
              <a:rPr lang="en-US" sz="1600" i="1" dirty="0">
                <a:solidFill>
                  <a:prstClr val="black">
                    <a:lumMod val="65000"/>
                    <a:lumOff val="35000"/>
                  </a:prstClr>
                </a:solidFill>
                <a:latin typeface="Verdana" pitchFamily="34" charset="0"/>
                <a:ea typeface="Verdana" pitchFamily="34" charset="0"/>
                <a:cs typeface="Verdana" pitchFamily="34" charset="0"/>
              </a:rPr>
              <a:t>View Published Reports</a:t>
            </a:r>
            <a:r>
              <a:rPr lang="en-US" sz="1600" dirty="0">
                <a:solidFill>
                  <a:prstClr val="black">
                    <a:lumMod val="65000"/>
                    <a:lumOff val="35000"/>
                  </a:prstClr>
                </a:solidFill>
                <a:latin typeface="Verdana" pitchFamily="34" charset="0"/>
                <a:ea typeface="Verdana" pitchFamily="34" charset="0"/>
                <a:cs typeface="Verdana" pitchFamily="34" charset="0"/>
              </a:rPr>
              <a:t> sub tab.</a:t>
            </a:r>
          </a:p>
          <a:p>
            <a:pPr fontAlgn="base">
              <a:spcBef>
                <a:spcPts val="1200"/>
              </a:spcBef>
              <a:spcAft>
                <a:spcPct val="0"/>
              </a:spcAft>
              <a:defRPr/>
            </a:pPr>
            <a:r>
              <a:rPr lang="en-US" sz="1600" dirty="0">
                <a:solidFill>
                  <a:prstClr val="black">
                    <a:lumMod val="65000"/>
                    <a:lumOff val="35000"/>
                  </a:prstClr>
                </a:solidFill>
                <a:latin typeface="Verdana" pitchFamily="34" charset="0"/>
                <a:ea typeface="Verdana" pitchFamily="34" charset="0"/>
                <a:cs typeface="Verdana" pitchFamily="34" charset="0"/>
              </a:rPr>
              <a:t>A complete Student Data file will be generated once a month on the last Saturday of the month for months in which there were changes. This file is also versioned is posted under the </a:t>
            </a:r>
            <a:r>
              <a:rPr lang="en-US" sz="1600" b="1" i="1" dirty="0">
                <a:solidFill>
                  <a:prstClr val="black">
                    <a:lumMod val="65000"/>
                    <a:lumOff val="35000"/>
                  </a:prstClr>
                </a:solidFill>
                <a:latin typeface="Verdana" pitchFamily="34" charset="0"/>
                <a:ea typeface="Verdana" pitchFamily="34" charset="0"/>
                <a:cs typeface="Verdana" pitchFamily="34" charset="0"/>
              </a:rPr>
              <a:t>Reports</a:t>
            </a:r>
            <a:r>
              <a:rPr lang="en-US" sz="1600" dirty="0">
                <a:solidFill>
                  <a:prstClr val="black">
                    <a:lumMod val="65000"/>
                    <a:lumOff val="35000"/>
                  </a:prstClr>
                </a:solidFill>
                <a:latin typeface="Verdana" pitchFamily="34" charset="0"/>
                <a:ea typeface="Verdana" pitchFamily="34" charset="0"/>
                <a:cs typeface="Verdana" pitchFamily="34" charset="0"/>
              </a:rPr>
              <a:t> tab in the </a:t>
            </a:r>
            <a:r>
              <a:rPr lang="en-US" sz="1600" i="1" dirty="0">
                <a:solidFill>
                  <a:prstClr val="black">
                    <a:lumMod val="65000"/>
                    <a:lumOff val="35000"/>
                  </a:prstClr>
                </a:solidFill>
                <a:latin typeface="Verdana" pitchFamily="34" charset="0"/>
                <a:ea typeface="Verdana" pitchFamily="34" charset="0"/>
                <a:cs typeface="Verdana" pitchFamily="34" charset="0"/>
              </a:rPr>
              <a:t>View Published Reports</a:t>
            </a:r>
            <a:r>
              <a:rPr lang="en-US" sz="1600" dirty="0">
                <a:solidFill>
                  <a:prstClr val="black">
                    <a:lumMod val="65000"/>
                    <a:lumOff val="35000"/>
                  </a:prstClr>
                </a:solidFill>
                <a:latin typeface="Verdana" pitchFamily="34" charset="0"/>
                <a:ea typeface="Verdana" pitchFamily="34" charset="0"/>
                <a:cs typeface="Verdana" pitchFamily="34" charset="0"/>
              </a:rPr>
              <a:t> sub tab.</a:t>
            </a:r>
          </a:p>
        </p:txBody>
      </p:sp>
      <p:pic>
        <p:nvPicPr>
          <p:cNvPr id="15364" name="Picture 4"/>
          <p:cNvPicPr>
            <a:picLocks noChangeAspect="1" noChangeArrowheads="1"/>
          </p:cNvPicPr>
          <p:nvPr/>
        </p:nvPicPr>
        <p:blipFill>
          <a:blip r:embed="rId3" cstate="print"/>
          <a:srcRect l="19411" t="49184" r="26516" b="29737"/>
          <a:stretch>
            <a:fillRect/>
          </a:stretch>
        </p:blipFill>
        <p:spPr bwMode="auto">
          <a:xfrm>
            <a:off x="1143000" y="3733800"/>
            <a:ext cx="6792913" cy="1828800"/>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Autofit/>
          </a:bodyPr>
          <a:lstStyle/>
          <a:p>
            <a:pPr>
              <a:buNone/>
            </a:pPr>
            <a:r>
              <a:rPr lang="en-US" sz="2400" dirty="0" smtClean="0"/>
              <a:t>  </a:t>
            </a:r>
          </a:p>
          <a:p>
            <a:pPr>
              <a:buNone/>
            </a:pPr>
            <a:endParaRPr lang="en-US" sz="1000" dirty="0" smtClean="0"/>
          </a:p>
        </p:txBody>
      </p:sp>
      <p:sp>
        <p:nvSpPr>
          <p:cNvPr id="3" name="TextBox 2"/>
          <p:cNvSpPr txBox="1"/>
          <p:nvPr/>
        </p:nvSpPr>
        <p:spPr>
          <a:xfrm>
            <a:off x="2514600" y="152400"/>
            <a:ext cx="4114800" cy="461665"/>
          </a:xfrm>
          <a:prstGeom prst="rect">
            <a:avLst/>
          </a:prstGeom>
          <a:noFill/>
        </p:spPr>
        <p:txBody>
          <a:bodyPr wrap="square" rtlCol="0">
            <a:spAutoFit/>
          </a:bodyPr>
          <a:lstStyle/>
          <a:p>
            <a:pPr algn="r"/>
            <a:r>
              <a:rPr lang="en-US" sz="2400" b="1" dirty="0" smtClean="0">
                <a:solidFill>
                  <a:prstClr val="black"/>
                </a:solidFill>
              </a:rPr>
              <a:t>Security</a:t>
            </a:r>
            <a:r>
              <a:rPr lang="en-US" sz="2400" dirty="0" smtClean="0">
                <a:solidFill>
                  <a:prstClr val="black"/>
                </a:solidFill>
              </a:rPr>
              <a:t> </a:t>
            </a:r>
            <a:r>
              <a:rPr lang="en-US" sz="2400" b="1" dirty="0" smtClean="0">
                <a:solidFill>
                  <a:prstClr val="black"/>
                </a:solidFill>
              </a:rPr>
              <a:t>Supplement</a:t>
            </a:r>
            <a:r>
              <a:rPr lang="en-US" sz="2400" dirty="0" smtClean="0">
                <a:solidFill>
                  <a:prstClr val="black"/>
                </a:solidFill>
              </a:rPr>
              <a:t> </a:t>
            </a:r>
            <a:endParaRPr lang="en-US" sz="2400" dirty="0">
              <a:solidFill>
                <a:prstClr val="black"/>
              </a:solidFill>
            </a:endParaRPr>
          </a:p>
        </p:txBody>
      </p:sp>
      <p:sp>
        <p:nvSpPr>
          <p:cNvPr id="5" name="Rectangle 4"/>
          <p:cNvSpPr/>
          <p:nvPr/>
        </p:nvSpPr>
        <p:spPr>
          <a:xfrm>
            <a:off x="990600" y="2667000"/>
            <a:ext cx="3276600" cy="1323439"/>
          </a:xfrm>
          <a:prstGeom prst="rect">
            <a:avLst/>
          </a:prstGeom>
        </p:spPr>
        <p:txBody>
          <a:bodyPr wrap="square">
            <a:spAutoFit/>
          </a:bodyPr>
          <a:lstStyle/>
          <a:p>
            <a:pPr algn="ctr"/>
            <a:r>
              <a:rPr lang="en-US" sz="4000" b="1" dirty="0" smtClean="0">
                <a:solidFill>
                  <a:prstClr val="black"/>
                </a:solidFill>
              </a:rPr>
              <a:t>Testing Irregularities </a:t>
            </a:r>
          </a:p>
        </p:txBody>
      </p:sp>
      <p:pic>
        <p:nvPicPr>
          <p:cNvPr id="6" name="Picture 2" descr="C:\Users\lcottle\AppData\Local\Microsoft\Windows\Temporary Internet Files\Content.IE5\RBNE735N\MC900104748[1].wmf"/>
          <p:cNvPicPr>
            <a:picLocks noChangeAspect="1" noChangeArrowheads="1"/>
          </p:cNvPicPr>
          <p:nvPr/>
        </p:nvPicPr>
        <p:blipFill>
          <a:blip r:embed="rId3" cstate="print"/>
          <a:srcRect/>
          <a:stretch>
            <a:fillRect/>
          </a:stretch>
        </p:blipFill>
        <p:spPr bwMode="auto">
          <a:xfrm>
            <a:off x="4800600" y="1981200"/>
            <a:ext cx="3200400" cy="3358818"/>
          </a:xfrm>
          <a:prstGeom prst="rect">
            <a:avLst/>
          </a:prstGeom>
          <a:noFill/>
        </p:spPr>
      </p:pic>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Subtitle 2"/>
          <p:cNvSpPr>
            <a:spLocks noGrp="1"/>
          </p:cNvSpPr>
          <p:nvPr>
            <p:ph type="subTitle" idx="1"/>
          </p:nvPr>
        </p:nvSpPr>
        <p:spPr>
          <a:xfrm>
            <a:off x="609600" y="914400"/>
            <a:ext cx="7924800" cy="4876800"/>
          </a:xfrm>
        </p:spPr>
        <p:txBody>
          <a:bodyPr rtlCol="0"/>
          <a:lstStyle/>
          <a:p>
            <a:pPr eaLnBrk="1" fontAlgn="auto" hangingPunct="1">
              <a:spcAft>
                <a:spcPts val="0"/>
              </a:spcAft>
              <a:defRPr/>
            </a:pPr>
            <a:r>
              <a:rPr lang="en-US" sz="1600" b="1" dirty="0" smtClean="0">
                <a:latin typeface="Verdana" pitchFamily="34" charset="0"/>
              </a:rPr>
              <a:t>Change Score Codes and Test Taken Information: Fees for Hard Copy CSRs/Labels</a:t>
            </a:r>
          </a:p>
          <a:p>
            <a:pPr eaLnBrk="1" fontAlgn="auto" hangingPunct="1">
              <a:spcAft>
                <a:spcPts val="0"/>
              </a:spcAft>
              <a:defRPr/>
            </a:pPr>
            <a:r>
              <a:rPr lang="en-US" sz="1600" dirty="0" smtClean="0">
                <a:latin typeface="Verdana" pitchFamily="34" charset="0"/>
              </a:rPr>
              <a:t>Hard Copy requests are processed and shipped once a week.  There is a one-time fee of $100 associated with each week where there are Hard Copies to print/ship to the district.  </a:t>
            </a:r>
          </a:p>
          <a:p>
            <a:pPr eaLnBrk="1" fontAlgn="auto" hangingPunct="1">
              <a:spcAft>
                <a:spcPts val="0"/>
              </a:spcAft>
              <a:defRPr/>
            </a:pPr>
            <a:endParaRPr lang="en-US" sz="1600" dirty="0" smtClean="0">
              <a:latin typeface="Verdana" pitchFamily="34" charset="0"/>
            </a:endParaRPr>
          </a:p>
          <a:p>
            <a:pPr eaLnBrk="1" fontAlgn="auto" hangingPunct="1">
              <a:spcAft>
                <a:spcPts val="0"/>
              </a:spcAft>
              <a:defRPr/>
            </a:pPr>
            <a:r>
              <a:rPr lang="en-US" sz="1600" dirty="0" smtClean="0">
                <a:latin typeface="Verdana" pitchFamily="34" charset="0"/>
              </a:rPr>
              <a:t>Each PO provided during a billing cycle should be billed $100 + $0.30 per student changed for that PO.  </a:t>
            </a:r>
          </a:p>
          <a:p>
            <a:pPr eaLnBrk="1" fontAlgn="auto" hangingPunct="1">
              <a:spcAft>
                <a:spcPts val="0"/>
              </a:spcAft>
              <a:defRPr/>
            </a:pPr>
            <a:endParaRPr lang="en-US" sz="1600" dirty="0" smtClean="0">
              <a:latin typeface="Verdana" pitchFamily="34" charset="0"/>
            </a:endParaRPr>
          </a:p>
          <a:p>
            <a:pPr eaLnBrk="1" fontAlgn="auto" hangingPunct="1">
              <a:spcAft>
                <a:spcPts val="0"/>
              </a:spcAft>
              <a:defRPr/>
            </a:pPr>
            <a:r>
              <a:rPr lang="en-US" sz="1600" dirty="0" smtClean="0">
                <a:latin typeface="Verdana" pitchFamily="34" charset="0"/>
              </a:rPr>
              <a:t>Most districts use a single PO, but some do have each campus provide a PO for their individual changes.</a:t>
            </a:r>
          </a:p>
          <a:p>
            <a:pPr eaLnBrk="1" fontAlgn="auto" hangingPunct="1">
              <a:spcAft>
                <a:spcPts val="0"/>
              </a:spcAft>
              <a:defRPr/>
            </a:pPr>
            <a:endParaRPr lang="en-US" sz="1600" dirty="0" smtClean="0">
              <a:latin typeface="Verdana" pitchFamily="34" charset="0"/>
            </a:endParaRPr>
          </a:p>
          <a:p>
            <a:pPr eaLnBrk="1" fontAlgn="auto" hangingPunct="1">
              <a:spcAft>
                <a:spcPts val="0"/>
              </a:spcAft>
              <a:defRPr/>
            </a:pPr>
            <a:r>
              <a:rPr lang="en-US" sz="1600" dirty="0" smtClean="0">
                <a:latin typeface="Verdana" pitchFamily="34" charset="0"/>
              </a:rPr>
              <a:t>Districts will be billed one processing fee for STAAR files in the Assessment Management System and another processing fee for TAKS and TELPAS files in SchoolHouse.</a:t>
            </a:r>
          </a:p>
        </p:txBody>
      </p:sp>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l="4990" t="31117" r="4366" b="34755"/>
          <a:stretch>
            <a:fillRect/>
          </a:stretch>
        </p:blipFill>
        <p:spPr bwMode="auto">
          <a:xfrm>
            <a:off x="838200" y="3230563"/>
            <a:ext cx="7475538" cy="2332037"/>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p:spPr>
      </p:pic>
      <p:sp>
        <p:nvSpPr>
          <p:cNvPr id="45059" name="Subtitle 2"/>
          <p:cNvSpPr>
            <a:spLocks noGrp="1"/>
          </p:cNvSpPr>
          <p:nvPr>
            <p:ph type="subTitle" idx="1"/>
          </p:nvPr>
        </p:nvSpPr>
        <p:spPr>
          <a:xfrm>
            <a:off x="609600" y="914400"/>
            <a:ext cx="7924800" cy="2286000"/>
          </a:xfrm>
        </p:spPr>
        <p:txBody>
          <a:bodyPr rtlCol="0"/>
          <a:lstStyle/>
          <a:p>
            <a:pPr eaLnBrk="1" fontAlgn="auto" hangingPunct="1">
              <a:spcBef>
                <a:spcPts val="1200"/>
              </a:spcBef>
              <a:spcAft>
                <a:spcPts val="0"/>
              </a:spcAft>
              <a:defRPr/>
            </a:pPr>
            <a:r>
              <a:rPr lang="en-US" sz="1600" b="1" dirty="0" smtClean="0">
                <a:latin typeface="Verdana" pitchFamily="34" charset="0"/>
              </a:rPr>
              <a:t>Request Assessment History (SIRS): </a:t>
            </a:r>
            <a:r>
              <a:rPr lang="en-US" sz="1600" dirty="0" smtClean="0">
                <a:latin typeface="Verdana" pitchFamily="34" charset="0"/>
              </a:rPr>
              <a:t>The Student Information Retrieval Service (SIRS) allows school districts to obtain individual student results from the previous spring and summer test administrations (cumulative history information will be available for STAAR EOC), reorganized according to the students’ current county-district-campus number. </a:t>
            </a:r>
          </a:p>
          <a:p>
            <a:pPr eaLnBrk="1" fontAlgn="auto" hangingPunct="1">
              <a:spcBef>
                <a:spcPts val="1200"/>
              </a:spcBef>
              <a:spcAft>
                <a:spcPts val="0"/>
              </a:spcAft>
              <a:defRPr/>
            </a:pPr>
            <a:r>
              <a:rPr lang="en-US" sz="1600" dirty="0" smtClean="0">
                <a:latin typeface="Verdana" pitchFamily="34" charset="0"/>
              </a:rPr>
              <a:t>To access SIRS go to the </a:t>
            </a:r>
            <a:r>
              <a:rPr lang="en-US" sz="1600" b="1" i="1" dirty="0" smtClean="0">
                <a:latin typeface="Verdana" pitchFamily="34" charset="0"/>
              </a:rPr>
              <a:t>Reports</a:t>
            </a:r>
            <a:r>
              <a:rPr lang="en-US" sz="1600" dirty="0" smtClean="0">
                <a:latin typeface="Verdana" pitchFamily="34" charset="0"/>
              </a:rPr>
              <a:t> tab in the </a:t>
            </a:r>
            <a:r>
              <a:rPr lang="en-US" sz="1600" i="1" dirty="0" smtClean="0">
                <a:latin typeface="Verdana" pitchFamily="34" charset="0"/>
              </a:rPr>
              <a:t>Request Assessment History </a:t>
            </a:r>
            <a:r>
              <a:rPr lang="en-US" sz="1600" dirty="0" smtClean="0">
                <a:latin typeface="Verdana" pitchFamily="34" charset="0"/>
              </a:rPr>
              <a:t>sub tab</a:t>
            </a:r>
          </a:p>
        </p:txBody>
      </p:sp>
      <p:sp>
        <p:nvSpPr>
          <p:cNvPr id="8" name="Oval 15"/>
          <p:cNvSpPr>
            <a:spLocks noChangeArrowheads="1"/>
          </p:cNvSpPr>
          <p:nvPr/>
        </p:nvSpPr>
        <p:spPr bwMode="auto">
          <a:xfrm>
            <a:off x="4648200" y="3581400"/>
            <a:ext cx="762000" cy="304800"/>
          </a:xfrm>
          <a:prstGeom prst="roundRect">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lstStyle/>
          <a:p>
            <a:pPr>
              <a:defRPr/>
            </a:pPr>
            <a:endParaRPr lang="en-US">
              <a:solidFill>
                <a:prstClr val="black"/>
              </a:solidFill>
              <a:ea typeface="MS PGothic" pitchFamily="34" charset="-128"/>
              <a:cs typeface="Arial" charset="0"/>
            </a:endParaRPr>
          </a:p>
        </p:txBody>
      </p:sp>
      <p:sp>
        <p:nvSpPr>
          <p:cNvPr id="9" name="Oval 15"/>
          <p:cNvSpPr>
            <a:spLocks noChangeArrowheads="1"/>
          </p:cNvSpPr>
          <p:nvPr/>
        </p:nvSpPr>
        <p:spPr bwMode="auto">
          <a:xfrm>
            <a:off x="762000" y="4343400"/>
            <a:ext cx="2895600" cy="457200"/>
          </a:xfrm>
          <a:prstGeom prst="roundRect">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lstStyle/>
          <a:p>
            <a:pPr>
              <a:defRPr/>
            </a:pPr>
            <a:endParaRPr lang="en-US">
              <a:solidFill>
                <a:prstClr val="black"/>
              </a:solidFill>
              <a:ea typeface="MS PGothic" pitchFamily="34" charset="-128"/>
              <a:cs typeface="Arial" charset="0"/>
            </a:endParaRPr>
          </a:p>
        </p:txBody>
      </p:sp>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ubtitle 2"/>
          <p:cNvSpPr>
            <a:spLocks noGrp="1"/>
          </p:cNvSpPr>
          <p:nvPr>
            <p:ph type="subTitle" idx="1"/>
          </p:nvPr>
        </p:nvSpPr>
        <p:spPr>
          <a:xfrm>
            <a:off x="609600" y="914400"/>
            <a:ext cx="7924800" cy="4937125"/>
          </a:xfrm>
        </p:spPr>
        <p:txBody>
          <a:bodyPr rtlCol="0">
            <a:normAutofit lnSpcReduction="10000"/>
          </a:bodyPr>
          <a:lstStyle/>
          <a:p>
            <a:pPr eaLnBrk="1" fontAlgn="auto" hangingPunct="1">
              <a:spcBef>
                <a:spcPts val="1200"/>
              </a:spcBef>
              <a:spcAft>
                <a:spcPts val="0"/>
              </a:spcAft>
              <a:defRPr/>
            </a:pPr>
            <a:r>
              <a:rPr lang="en-US" sz="1600" b="1" dirty="0" smtClean="0">
                <a:latin typeface="Verdana" pitchFamily="34" charset="0"/>
              </a:rPr>
              <a:t>Request Assessment History (SIRS): </a:t>
            </a:r>
            <a:r>
              <a:rPr lang="en-US" sz="1600" dirty="0" smtClean="0">
                <a:latin typeface="Verdana" pitchFamily="34" charset="0"/>
              </a:rPr>
              <a:t>Results for new enrollees who tested previously in another district may also be included. The service is useful in obtaining results for students who are new to your school district and providing the previous year’s results to the student’s current campus. </a:t>
            </a:r>
          </a:p>
          <a:p>
            <a:pPr eaLnBrk="1" fontAlgn="auto" hangingPunct="1">
              <a:spcBef>
                <a:spcPts val="1200"/>
              </a:spcBef>
              <a:spcAft>
                <a:spcPts val="0"/>
              </a:spcAft>
              <a:defRPr/>
            </a:pPr>
            <a:r>
              <a:rPr lang="en-US" sz="1600" dirty="0" smtClean="0">
                <a:latin typeface="Verdana" pitchFamily="34" charset="0"/>
              </a:rPr>
              <a:t>The following reports will be posted in the </a:t>
            </a:r>
            <a:br>
              <a:rPr lang="en-US" sz="1600" dirty="0" smtClean="0">
                <a:latin typeface="Verdana" pitchFamily="34" charset="0"/>
              </a:rPr>
            </a:br>
            <a:r>
              <a:rPr lang="en-US" sz="1600" b="1" dirty="0" smtClean="0">
                <a:latin typeface="Verdana" pitchFamily="34" charset="0"/>
              </a:rPr>
              <a:t>Reports</a:t>
            </a:r>
            <a:r>
              <a:rPr lang="en-US" sz="1600" dirty="0" smtClean="0">
                <a:latin typeface="Verdana" pitchFamily="34" charset="0"/>
              </a:rPr>
              <a:t> tab in the </a:t>
            </a:r>
            <a:r>
              <a:rPr lang="en-US" sz="1600" i="1" dirty="0" smtClean="0">
                <a:latin typeface="Verdana" pitchFamily="34" charset="0"/>
              </a:rPr>
              <a:t>View Published Reports </a:t>
            </a:r>
            <a:br>
              <a:rPr lang="en-US" sz="1600" i="1" dirty="0" smtClean="0">
                <a:latin typeface="Verdana" pitchFamily="34" charset="0"/>
              </a:rPr>
            </a:br>
            <a:r>
              <a:rPr lang="en-US" sz="1600" dirty="0" smtClean="0">
                <a:latin typeface="Verdana" pitchFamily="34" charset="0"/>
              </a:rPr>
              <a:t>sub tab. Select the </a:t>
            </a:r>
            <a:r>
              <a:rPr lang="en-US" sz="1600" i="1" dirty="0" smtClean="0">
                <a:latin typeface="Verdana" pitchFamily="34" charset="0"/>
              </a:rPr>
              <a:t>2012-2013 Texas General</a:t>
            </a:r>
            <a:r>
              <a:rPr lang="en-US" sz="1600" dirty="0" smtClean="0">
                <a:latin typeface="Verdana" pitchFamily="34" charset="0"/>
              </a:rPr>
              <a:t> </a:t>
            </a:r>
            <a:br>
              <a:rPr lang="en-US" sz="1600" dirty="0" smtClean="0">
                <a:latin typeface="Verdana" pitchFamily="34" charset="0"/>
              </a:rPr>
            </a:br>
            <a:r>
              <a:rPr lang="en-US" sz="1600" dirty="0" smtClean="0">
                <a:latin typeface="Verdana" pitchFamily="34" charset="0"/>
              </a:rPr>
              <a:t>administration to access the reports.</a:t>
            </a:r>
          </a:p>
          <a:p>
            <a:pPr marL="457200" lvl="1" indent="-182563" eaLnBrk="1" fontAlgn="auto" hangingPunct="1">
              <a:spcBef>
                <a:spcPts val="1200"/>
              </a:spcBef>
              <a:spcAft>
                <a:spcPts val="0"/>
              </a:spcAft>
              <a:buFont typeface="Arial" charset="0"/>
              <a:buChar char="•"/>
              <a:defRPr/>
            </a:pPr>
            <a:r>
              <a:rPr lang="en-US" sz="1600" b="1" dirty="0" smtClean="0">
                <a:solidFill>
                  <a:schemeClr val="tx1">
                    <a:lumMod val="65000"/>
                    <a:lumOff val="35000"/>
                  </a:schemeClr>
                </a:solidFill>
                <a:latin typeface="Verdana" pitchFamily="34" charset="0"/>
              </a:rPr>
              <a:t>Individual Student Record Data File - </a:t>
            </a:r>
            <a:r>
              <a:rPr lang="en-US" sz="1600" dirty="0" smtClean="0">
                <a:solidFill>
                  <a:schemeClr val="tx1">
                    <a:lumMod val="65000"/>
                    <a:lumOff val="35000"/>
                  </a:schemeClr>
                </a:solidFill>
                <a:latin typeface="Verdana" pitchFamily="34" charset="0"/>
              </a:rPr>
              <a:t>contains data for all students from the district-supplied file who were successfully matched to the student data file for the appropriate 2011–2012 school year testing program. Separate files will be created for each test administration. The files will be in fixed-length or tab-delimited format, depending on the format specified for the administration in the </a:t>
            </a:r>
            <a:r>
              <a:rPr lang="en-US" sz="1600" i="1" dirty="0" smtClean="0">
                <a:solidFill>
                  <a:schemeClr val="tx1">
                    <a:lumMod val="65000"/>
                    <a:lumOff val="35000"/>
                  </a:schemeClr>
                </a:solidFill>
                <a:latin typeface="Verdana" pitchFamily="34" charset="0"/>
              </a:rPr>
              <a:t>Enter Administration Details</a:t>
            </a:r>
            <a:r>
              <a:rPr lang="en-US" sz="1600" dirty="0" smtClean="0">
                <a:solidFill>
                  <a:schemeClr val="tx1">
                    <a:lumMod val="65000"/>
                    <a:lumOff val="35000"/>
                  </a:schemeClr>
                </a:solidFill>
                <a:latin typeface="Verdana" pitchFamily="34" charset="0"/>
              </a:rPr>
              <a:t> screen. </a:t>
            </a:r>
          </a:p>
          <a:p>
            <a:pPr marL="457200" lvl="1" indent="-182563" eaLnBrk="1" fontAlgn="auto" hangingPunct="1">
              <a:spcBef>
                <a:spcPts val="1200"/>
              </a:spcBef>
              <a:spcAft>
                <a:spcPts val="0"/>
              </a:spcAft>
              <a:buFont typeface="Arial" charset="0"/>
              <a:buChar char="•"/>
              <a:defRPr/>
            </a:pPr>
            <a:r>
              <a:rPr lang="en-US" sz="1600" b="1" dirty="0" smtClean="0">
                <a:solidFill>
                  <a:schemeClr val="tx1">
                    <a:lumMod val="65000"/>
                    <a:lumOff val="35000"/>
                  </a:schemeClr>
                </a:solidFill>
                <a:latin typeface="Verdana" pitchFamily="34" charset="0"/>
              </a:rPr>
              <a:t>No-Match List</a:t>
            </a:r>
            <a:r>
              <a:rPr lang="en-US" sz="1600" dirty="0" smtClean="0">
                <a:solidFill>
                  <a:schemeClr val="tx1">
                    <a:lumMod val="65000"/>
                    <a:lumOff val="35000"/>
                  </a:schemeClr>
                </a:solidFill>
                <a:latin typeface="Verdana" pitchFamily="34" charset="0"/>
              </a:rPr>
              <a:t> </a:t>
            </a:r>
            <a:r>
              <a:rPr lang="en-US" sz="1600" b="1" dirty="0" smtClean="0">
                <a:solidFill>
                  <a:schemeClr val="tx1">
                    <a:lumMod val="65000"/>
                    <a:lumOff val="35000"/>
                  </a:schemeClr>
                </a:solidFill>
                <a:latin typeface="Verdana" pitchFamily="34" charset="0"/>
              </a:rPr>
              <a:t>-</a:t>
            </a:r>
            <a:r>
              <a:rPr lang="en-US" sz="1600" dirty="0" smtClean="0">
                <a:solidFill>
                  <a:schemeClr val="tx1">
                    <a:lumMod val="65000"/>
                    <a:lumOff val="35000"/>
                  </a:schemeClr>
                </a:solidFill>
                <a:latin typeface="Verdana" pitchFamily="34" charset="0"/>
              </a:rPr>
              <a:t> The No-Match List will contain all student ID numbers (and student names, if included) from the district-supplied file that were not found in the matching process.</a:t>
            </a:r>
          </a:p>
        </p:txBody>
      </p:sp>
      <p:pic>
        <p:nvPicPr>
          <p:cNvPr id="22530" name="Picture 2"/>
          <p:cNvPicPr>
            <a:picLocks noChangeAspect="1" noChangeArrowheads="1"/>
          </p:cNvPicPr>
          <p:nvPr/>
        </p:nvPicPr>
        <p:blipFill>
          <a:blip r:embed="rId3" cstate="print"/>
          <a:srcRect l="19411" t="47177" r="56326" b="40778"/>
          <a:stretch>
            <a:fillRect/>
          </a:stretch>
        </p:blipFill>
        <p:spPr bwMode="auto">
          <a:xfrm>
            <a:off x="5486400" y="1981200"/>
            <a:ext cx="2667000" cy="914400"/>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ubtitle 2"/>
          <p:cNvSpPr>
            <a:spLocks noGrp="1"/>
          </p:cNvSpPr>
          <p:nvPr>
            <p:ph type="subTitle" idx="1"/>
          </p:nvPr>
        </p:nvSpPr>
        <p:spPr>
          <a:xfrm>
            <a:off x="609600" y="914400"/>
            <a:ext cx="7924800" cy="4937125"/>
          </a:xfrm>
        </p:spPr>
        <p:txBody>
          <a:bodyPr rtlCol="0"/>
          <a:lstStyle/>
          <a:p>
            <a:pPr eaLnBrk="1" fontAlgn="auto" hangingPunct="1">
              <a:spcBef>
                <a:spcPts val="1200"/>
              </a:spcBef>
              <a:spcAft>
                <a:spcPts val="0"/>
              </a:spcAft>
              <a:defRPr/>
            </a:pPr>
            <a:r>
              <a:rPr lang="en-US" sz="1600" b="1" dirty="0" smtClean="0">
                <a:latin typeface="Verdana" pitchFamily="34" charset="0"/>
              </a:rPr>
              <a:t>Request Assessment History (SIRS): DELIVERY TIME - </a:t>
            </a:r>
            <a:r>
              <a:rPr lang="en-US" sz="1600" dirty="0" smtClean="0">
                <a:latin typeface="Verdana" pitchFamily="34" charset="0"/>
              </a:rPr>
              <a:t>reports will be accessible approximately two working days after a clean data file is received by Pearson. If errors are found during processing, the file must be resubmitted after the errors have been corrected. A notice will be emailed to the district testing coordinator when the file has been processed and reports are posted. </a:t>
            </a:r>
          </a:p>
          <a:p>
            <a:pPr eaLnBrk="1" fontAlgn="auto" hangingPunct="1">
              <a:spcBef>
                <a:spcPts val="1200"/>
              </a:spcBef>
              <a:spcAft>
                <a:spcPts val="0"/>
              </a:spcAft>
              <a:defRPr/>
            </a:pPr>
            <a:r>
              <a:rPr lang="en-US" sz="1600" b="1" dirty="0" smtClean="0">
                <a:latin typeface="Verdana" pitchFamily="34" charset="0"/>
              </a:rPr>
              <a:t>ORDERING - </a:t>
            </a:r>
            <a:r>
              <a:rPr lang="en-US" sz="1600" dirty="0" smtClean="0">
                <a:latin typeface="Verdana" pitchFamily="34" charset="0"/>
              </a:rPr>
              <a:t>To order SIRS reports, school districts must submit a data file containing the student ID numbers (as used for PEIMS) of those students whose results are to be reported. This file may include students who tested anywhere in Texas during the 2011–2012 school year. </a:t>
            </a:r>
          </a:p>
          <a:p>
            <a:pPr eaLnBrk="1" fontAlgn="auto" hangingPunct="1">
              <a:spcBef>
                <a:spcPts val="1200"/>
              </a:spcBef>
              <a:spcAft>
                <a:spcPts val="0"/>
              </a:spcAft>
              <a:defRPr/>
            </a:pPr>
            <a:r>
              <a:rPr lang="en-US" sz="1600" dirty="0" smtClean="0">
                <a:latin typeface="Verdana" pitchFamily="34" charset="0"/>
              </a:rPr>
              <a:t>Reports and data files will be provided from the following reporting administrations: </a:t>
            </a:r>
          </a:p>
          <a:p>
            <a:pPr lvl="1" eaLnBrk="1" fontAlgn="auto" hangingPunct="1">
              <a:spcAft>
                <a:spcPts val="0"/>
              </a:spcAft>
              <a:buFont typeface="Arial" charset="0"/>
              <a:buChar char="•"/>
              <a:defRPr/>
            </a:pPr>
            <a:r>
              <a:rPr lang="en-US" sz="1600" b="1" dirty="0" smtClean="0">
                <a:solidFill>
                  <a:schemeClr val="tx1">
                    <a:lumMod val="65000"/>
                    <a:lumOff val="35000"/>
                  </a:schemeClr>
                </a:solidFill>
                <a:latin typeface="Verdana" pitchFamily="34" charset="0"/>
              </a:rPr>
              <a:t>March STAAR grades 5 and 8 mathematics and reading </a:t>
            </a:r>
          </a:p>
          <a:p>
            <a:pPr lvl="1" eaLnBrk="1" fontAlgn="auto" hangingPunct="1">
              <a:spcAft>
                <a:spcPts val="0"/>
              </a:spcAft>
              <a:buFont typeface="Arial" charset="0"/>
              <a:buChar char="•"/>
              <a:defRPr/>
            </a:pPr>
            <a:r>
              <a:rPr lang="en-US" sz="1600" b="1" dirty="0" smtClean="0">
                <a:solidFill>
                  <a:schemeClr val="tx1">
                    <a:lumMod val="65000"/>
                    <a:lumOff val="35000"/>
                  </a:schemeClr>
                </a:solidFill>
                <a:latin typeface="Verdana" pitchFamily="34" charset="0"/>
              </a:rPr>
              <a:t>April STAAR grades 3–8 </a:t>
            </a:r>
          </a:p>
          <a:p>
            <a:pPr lvl="1" eaLnBrk="1" fontAlgn="auto" hangingPunct="1">
              <a:spcAft>
                <a:spcPts val="0"/>
              </a:spcAft>
              <a:buFont typeface="Arial" charset="0"/>
              <a:buChar char="•"/>
              <a:defRPr/>
            </a:pPr>
            <a:r>
              <a:rPr lang="en-US" sz="1600" b="1" dirty="0" smtClean="0">
                <a:solidFill>
                  <a:schemeClr val="tx1">
                    <a:lumMod val="65000"/>
                    <a:lumOff val="35000"/>
                  </a:schemeClr>
                </a:solidFill>
                <a:latin typeface="Verdana" pitchFamily="34" charset="0"/>
              </a:rPr>
              <a:t>March/May STAAR EOC </a:t>
            </a:r>
          </a:p>
          <a:p>
            <a:pPr lvl="1" eaLnBrk="1" fontAlgn="auto" hangingPunct="1">
              <a:spcAft>
                <a:spcPts val="0"/>
              </a:spcAft>
              <a:buFont typeface="Arial" charset="0"/>
              <a:buChar char="•"/>
              <a:defRPr/>
            </a:pPr>
            <a:r>
              <a:rPr lang="en-US" sz="1600" b="1" dirty="0" smtClean="0">
                <a:solidFill>
                  <a:schemeClr val="tx1">
                    <a:lumMod val="65000"/>
                    <a:lumOff val="35000"/>
                  </a:schemeClr>
                </a:solidFill>
                <a:latin typeface="Verdana" pitchFamily="34" charset="0"/>
              </a:rPr>
              <a:t>July STAAR EOC </a:t>
            </a:r>
          </a:p>
        </p:txBody>
      </p:sp>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ubtitle 2"/>
          <p:cNvSpPr>
            <a:spLocks noGrp="1"/>
          </p:cNvSpPr>
          <p:nvPr>
            <p:ph type="subTitle" idx="1"/>
          </p:nvPr>
        </p:nvSpPr>
        <p:spPr>
          <a:xfrm>
            <a:off x="533400" y="914400"/>
            <a:ext cx="8001000" cy="4937125"/>
          </a:xfrm>
        </p:spPr>
        <p:txBody>
          <a:bodyPr rtlCol="0">
            <a:noAutofit/>
          </a:bodyPr>
          <a:lstStyle/>
          <a:p>
            <a:pPr eaLnBrk="1" fontAlgn="auto" hangingPunct="1">
              <a:spcBef>
                <a:spcPts val="1200"/>
              </a:spcBef>
              <a:spcAft>
                <a:spcPts val="0"/>
              </a:spcAft>
              <a:defRPr/>
            </a:pPr>
            <a:r>
              <a:rPr lang="en-US" sz="1600" b="1" dirty="0" smtClean="0">
                <a:latin typeface="Verdana" pitchFamily="34" charset="0"/>
              </a:rPr>
              <a:t>STAAR Reporting: </a:t>
            </a:r>
            <a:r>
              <a:rPr lang="en-US" sz="1600" dirty="0" smtClean="0">
                <a:latin typeface="Verdana" pitchFamily="34" charset="0"/>
              </a:rPr>
              <a:t>The </a:t>
            </a:r>
            <a:br>
              <a:rPr lang="en-US" sz="1600" dirty="0" smtClean="0">
                <a:latin typeface="Verdana" pitchFamily="34" charset="0"/>
              </a:rPr>
            </a:br>
            <a:r>
              <a:rPr lang="en-US" sz="1600" b="1" i="1" dirty="0" smtClean="0">
                <a:latin typeface="Verdana" pitchFamily="34" charset="0"/>
              </a:rPr>
              <a:t>Student Assessment Data</a:t>
            </a:r>
            <a:r>
              <a:rPr lang="en-US" sz="1600" b="1" dirty="0" smtClean="0">
                <a:latin typeface="Verdana" pitchFamily="34" charset="0"/>
              </a:rPr>
              <a:t> </a:t>
            </a:r>
            <a:br>
              <a:rPr lang="en-US" sz="1600" b="1" dirty="0" smtClean="0">
                <a:latin typeface="Verdana" pitchFamily="34" charset="0"/>
              </a:rPr>
            </a:br>
            <a:r>
              <a:rPr lang="en-US" sz="1600" dirty="0" smtClean="0">
                <a:latin typeface="Verdana" pitchFamily="34" charset="0"/>
              </a:rPr>
              <a:t>tab in the student master </a:t>
            </a:r>
            <a:br>
              <a:rPr lang="en-US" sz="1600" dirty="0" smtClean="0">
                <a:latin typeface="Verdana" pitchFamily="34" charset="0"/>
              </a:rPr>
            </a:br>
            <a:r>
              <a:rPr lang="en-US" sz="1600" dirty="0" smtClean="0">
                <a:latin typeface="Verdana" pitchFamily="34" charset="0"/>
              </a:rPr>
              <a:t>record in the student directory </a:t>
            </a:r>
            <a:br>
              <a:rPr lang="en-US" sz="1600" dirty="0" smtClean="0">
                <a:latin typeface="Verdana" pitchFamily="34" charset="0"/>
              </a:rPr>
            </a:br>
            <a:r>
              <a:rPr lang="en-US" sz="1600" dirty="0" smtClean="0">
                <a:latin typeface="Verdana" pitchFamily="34" charset="0"/>
              </a:rPr>
              <a:t>displays a list of tests and test </a:t>
            </a:r>
            <a:br>
              <a:rPr lang="en-US" sz="1600" dirty="0" smtClean="0">
                <a:latin typeface="Verdana" pitchFamily="34" charset="0"/>
              </a:rPr>
            </a:br>
            <a:r>
              <a:rPr lang="en-US" sz="1600" dirty="0" smtClean="0">
                <a:latin typeface="Verdana" pitchFamily="34" charset="0"/>
              </a:rPr>
              <a:t>results associated with that </a:t>
            </a:r>
            <a:br>
              <a:rPr lang="en-US" sz="1600" dirty="0" smtClean="0">
                <a:latin typeface="Verdana" pitchFamily="34" charset="0"/>
              </a:rPr>
            </a:br>
            <a:r>
              <a:rPr lang="en-US" sz="1600" dirty="0" smtClean="0">
                <a:latin typeface="Verdana" pitchFamily="34" charset="0"/>
              </a:rPr>
              <a:t>specific student. </a:t>
            </a:r>
          </a:p>
          <a:p>
            <a:pPr eaLnBrk="1" fontAlgn="auto" hangingPunct="1">
              <a:spcBef>
                <a:spcPts val="1200"/>
              </a:spcBef>
              <a:spcAft>
                <a:spcPts val="0"/>
              </a:spcAft>
              <a:defRPr/>
            </a:pPr>
            <a:r>
              <a:rPr lang="en-US" sz="1600" dirty="0" smtClean="0">
                <a:latin typeface="Verdana" pitchFamily="34" charset="0"/>
              </a:rPr>
              <a:t>Click a test name to view </a:t>
            </a:r>
            <a:br>
              <a:rPr lang="en-US" sz="1600" dirty="0" smtClean="0">
                <a:latin typeface="Verdana" pitchFamily="34" charset="0"/>
              </a:rPr>
            </a:br>
            <a:r>
              <a:rPr lang="en-US" sz="1600" dirty="0" smtClean="0">
                <a:latin typeface="Verdana" pitchFamily="34" charset="0"/>
              </a:rPr>
              <a:t>details for that test, including the test information, scores for each reporting category, demographic information, and accommodations used during a test. The student's Student Portal code is also displayed on this page. Note that any changes to student data will take approximately an hour to become available. </a:t>
            </a:r>
          </a:p>
          <a:p>
            <a:pPr eaLnBrk="1" fontAlgn="auto" hangingPunct="1">
              <a:spcBef>
                <a:spcPts val="1200"/>
              </a:spcBef>
              <a:spcAft>
                <a:spcPts val="0"/>
              </a:spcAft>
              <a:defRPr/>
            </a:pPr>
            <a:r>
              <a:rPr lang="en-US" sz="1600" dirty="0" smtClean="0">
                <a:latin typeface="Verdana" pitchFamily="34" charset="0"/>
              </a:rPr>
              <a:t>Student assessment data on the Assessment Management System is available for STAAR only. For 2012, some STAAR data, including scale scores for STAAR 3–8 students, will not be available until January 2013. </a:t>
            </a:r>
          </a:p>
          <a:p>
            <a:pPr eaLnBrk="1" fontAlgn="auto" hangingPunct="1">
              <a:spcBef>
                <a:spcPts val="1200"/>
              </a:spcBef>
              <a:spcAft>
                <a:spcPts val="0"/>
              </a:spcAft>
              <a:defRPr/>
            </a:pPr>
            <a:r>
              <a:rPr lang="en-US" sz="1600" dirty="0" smtClean="0">
                <a:latin typeface="Verdana" pitchFamily="34" charset="0"/>
              </a:rPr>
              <a:t>Student assessment data for TAKS and TELPAS are available on the Online Data Management (SchoolHouse).</a:t>
            </a:r>
          </a:p>
          <a:p>
            <a:pPr eaLnBrk="1" fontAlgn="auto" hangingPunct="1">
              <a:spcBef>
                <a:spcPts val="1200"/>
              </a:spcBef>
              <a:spcAft>
                <a:spcPts val="0"/>
              </a:spcAft>
              <a:defRPr/>
            </a:pPr>
            <a:endParaRPr lang="en-US" sz="1600" dirty="0" smtClean="0">
              <a:latin typeface="Verdana" pitchFamily="34" charset="0"/>
            </a:endParaRPr>
          </a:p>
          <a:p>
            <a:pPr eaLnBrk="1" fontAlgn="auto" hangingPunct="1">
              <a:spcBef>
                <a:spcPts val="1200"/>
              </a:spcBef>
              <a:spcAft>
                <a:spcPts val="0"/>
              </a:spcAft>
              <a:defRPr/>
            </a:pPr>
            <a:endParaRPr lang="en-US" sz="1600" dirty="0" smtClean="0">
              <a:latin typeface="Verdana" pitchFamily="34" charset="0"/>
            </a:endParaRPr>
          </a:p>
        </p:txBody>
      </p:sp>
      <p:pic>
        <p:nvPicPr>
          <p:cNvPr id="4" name="Picture 2"/>
          <p:cNvPicPr>
            <a:picLocks noChangeAspect="1" noChangeArrowheads="1"/>
          </p:cNvPicPr>
          <p:nvPr/>
        </p:nvPicPr>
        <p:blipFill>
          <a:blip r:embed="rId3" cstate="print"/>
          <a:srcRect l="17391" t="29703" r="43478" b="42574"/>
          <a:stretch>
            <a:fillRect/>
          </a:stretch>
        </p:blipFill>
        <p:spPr bwMode="auto">
          <a:xfrm>
            <a:off x="3897313" y="914400"/>
            <a:ext cx="4560887" cy="2027238"/>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p:spPr>
      </p:pic>
      <p:sp>
        <p:nvSpPr>
          <p:cNvPr id="5" name="Oval 15"/>
          <p:cNvSpPr>
            <a:spLocks noChangeArrowheads="1"/>
          </p:cNvSpPr>
          <p:nvPr/>
        </p:nvSpPr>
        <p:spPr bwMode="auto">
          <a:xfrm>
            <a:off x="3810000" y="1981200"/>
            <a:ext cx="1828800" cy="457200"/>
          </a:xfrm>
          <a:prstGeom prst="roundRect">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lstStyle/>
          <a:p>
            <a:pPr>
              <a:defRPr/>
            </a:pPr>
            <a:endParaRPr lang="en-US">
              <a:solidFill>
                <a:prstClr val="black"/>
              </a:solidFill>
              <a:ea typeface="MS PGothic" pitchFamily="34" charset="-128"/>
              <a:cs typeface="Arial" charset="0"/>
            </a:endParaRPr>
          </a:p>
        </p:txBody>
      </p:sp>
      <p:sp>
        <p:nvSpPr>
          <p:cNvPr id="6" name="Oval 15"/>
          <p:cNvSpPr>
            <a:spLocks noChangeArrowheads="1"/>
          </p:cNvSpPr>
          <p:nvPr/>
        </p:nvSpPr>
        <p:spPr bwMode="auto">
          <a:xfrm>
            <a:off x="6172200" y="1066800"/>
            <a:ext cx="990600" cy="381000"/>
          </a:xfrm>
          <a:prstGeom prst="roundRect">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lstStyle/>
          <a:p>
            <a:pPr>
              <a:defRPr/>
            </a:pPr>
            <a:endParaRPr lang="en-US">
              <a:solidFill>
                <a:prstClr val="black"/>
              </a:solidFill>
              <a:ea typeface="MS PGothic" pitchFamily="34" charset="-128"/>
              <a:cs typeface="Arial" charset="0"/>
            </a:endParaRPr>
          </a:p>
        </p:txBody>
      </p:sp>
      <p:sp>
        <p:nvSpPr>
          <p:cNvPr id="7" name="Oval 15"/>
          <p:cNvSpPr>
            <a:spLocks noChangeArrowheads="1"/>
          </p:cNvSpPr>
          <p:nvPr/>
        </p:nvSpPr>
        <p:spPr bwMode="auto">
          <a:xfrm>
            <a:off x="6781800" y="2438400"/>
            <a:ext cx="1676400" cy="304800"/>
          </a:xfrm>
          <a:prstGeom prst="roundRect">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lstStyle/>
          <a:p>
            <a:pPr>
              <a:defRPr/>
            </a:pPr>
            <a:endParaRPr lang="en-US">
              <a:solidFill>
                <a:prstClr val="black"/>
              </a:solidFill>
              <a:ea typeface="MS PGothic" pitchFamily="34" charset="-128"/>
              <a:cs typeface="Arial" charset="0"/>
            </a:endParaRPr>
          </a:p>
        </p:txBody>
      </p:sp>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ubtitle 2"/>
          <p:cNvSpPr>
            <a:spLocks noGrp="1"/>
          </p:cNvSpPr>
          <p:nvPr>
            <p:ph type="subTitle" idx="1"/>
          </p:nvPr>
        </p:nvSpPr>
        <p:spPr>
          <a:xfrm>
            <a:off x="609600" y="914400"/>
            <a:ext cx="7924800" cy="4648200"/>
          </a:xfrm>
        </p:spPr>
        <p:txBody>
          <a:bodyPr rtlCol="0"/>
          <a:lstStyle/>
          <a:p>
            <a:pPr eaLnBrk="1" fontAlgn="auto" hangingPunct="1">
              <a:spcBef>
                <a:spcPts val="1200"/>
              </a:spcBef>
              <a:spcAft>
                <a:spcPts val="0"/>
              </a:spcAft>
              <a:defRPr/>
            </a:pPr>
            <a:r>
              <a:rPr lang="en-US" sz="1600" b="1" dirty="0" smtClean="0">
                <a:latin typeface="Verdana" pitchFamily="34" charset="0"/>
              </a:rPr>
              <a:t>STAAR Reporting: </a:t>
            </a:r>
            <a:r>
              <a:rPr lang="en-US" sz="1600" dirty="0" smtClean="0">
                <a:latin typeface="Verdana" pitchFamily="34" charset="0"/>
              </a:rPr>
              <a:t>A list of STAAR assessments and assessment results associated with the student appear. Click the assessment link in the </a:t>
            </a:r>
            <a:r>
              <a:rPr lang="en-US" sz="1600" i="1" dirty="0" smtClean="0">
                <a:latin typeface="Verdana" pitchFamily="34" charset="0"/>
              </a:rPr>
              <a:t>Reporting Administration </a:t>
            </a:r>
            <a:r>
              <a:rPr lang="en-US" sz="1600" dirty="0" smtClean="0">
                <a:latin typeface="Verdana" pitchFamily="34" charset="0"/>
              </a:rPr>
              <a:t>column for the assessment you would like to view.</a:t>
            </a:r>
          </a:p>
        </p:txBody>
      </p:sp>
      <p:pic>
        <p:nvPicPr>
          <p:cNvPr id="25604" name="Picture 4"/>
          <p:cNvPicPr>
            <a:picLocks noChangeAspect="1" noChangeArrowheads="1"/>
          </p:cNvPicPr>
          <p:nvPr/>
        </p:nvPicPr>
        <p:blipFill>
          <a:blip r:embed="rId3" cstate="print"/>
          <a:srcRect l="18633" t="69802" r="20385" b="11386"/>
          <a:stretch>
            <a:fillRect/>
          </a:stretch>
        </p:blipFill>
        <p:spPr bwMode="auto">
          <a:xfrm>
            <a:off x="838200" y="2057400"/>
            <a:ext cx="7481888" cy="1447800"/>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p:spPr>
      </p:pic>
      <p:sp>
        <p:nvSpPr>
          <p:cNvPr id="8" name="Oval 15"/>
          <p:cNvSpPr>
            <a:spLocks noChangeArrowheads="1"/>
          </p:cNvSpPr>
          <p:nvPr/>
        </p:nvSpPr>
        <p:spPr bwMode="auto">
          <a:xfrm>
            <a:off x="838200" y="2286000"/>
            <a:ext cx="1676400" cy="381000"/>
          </a:xfrm>
          <a:prstGeom prst="roundRect">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lstStyle/>
          <a:p>
            <a:pPr>
              <a:defRPr/>
            </a:pPr>
            <a:endParaRPr lang="en-US">
              <a:solidFill>
                <a:prstClr val="black"/>
              </a:solidFill>
              <a:ea typeface="MS PGothic" pitchFamily="34" charset="-128"/>
              <a:cs typeface="Arial" charset="0"/>
            </a:endParaRPr>
          </a:p>
        </p:txBody>
      </p:sp>
    </p:spTree>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ubtitle 2"/>
          <p:cNvSpPr>
            <a:spLocks noGrp="1"/>
          </p:cNvSpPr>
          <p:nvPr>
            <p:ph type="subTitle" idx="1"/>
          </p:nvPr>
        </p:nvSpPr>
        <p:spPr>
          <a:xfrm>
            <a:off x="609600" y="914400"/>
            <a:ext cx="8001000" cy="1143000"/>
          </a:xfrm>
        </p:spPr>
        <p:txBody>
          <a:bodyPr rtlCol="0">
            <a:noAutofit/>
          </a:bodyPr>
          <a:lstStyle/>
          <a:p>
            <a:pPr eaLnBrk="1" fontAlgn="auto" hangingPunct="1">
              <a:spcAft>
                <a:spcPts val="0"/>
              </a:spcAft>
              <a:defRPr/>
            </a:pPr>
            <a:r>
              <a:rPr lang="en-US" sz="1600" b="1" dirty="0" smtClean="0">
                <a:latin typeface="Verdana" pitchFamily="34" charset="0"/>
              </a:rPr>
              <a:t>STAAR Reporting: </a:t>
            </a:r>
            <a:r>
              <a:rPr lang="en-US" sz="1600" dirty="0" smtClean="0">
                <a:latin typeface="Verdana" pitchFamily="34" charset="0"/>
              </a:rPr>
              <a:t>Assessment data for the selected reporting administration and test(s) will appear. Information provided for an assessment includes raw score, scale score, reporting categories, and accommodations.</a:t>
            </a:r>
          </a:p>
        </p:txBody>
      </p:sp>
      <p:pic>
        <p:nvPicPr>
          <p:cNvPr id="14" name="Picture 5"/>
          <p:cNvPicPr>
            <a:picLocks noChangeAspect="1" noChangeArrowheads="1"/>
          </p:cNvPicPr>
          <p:nvPr/>
        </p:nvPicPr>
        <p:blipFill>
          <a:blip r:embed="rId3" cstate="print"/>
          <a:srcRect l="6286" t="26499" r="5143" b="30841"/>
          <a:stretch>
            <a:fillRect/>
          </a:stretch>
        </p:blipFill>
        <p:spPr bwMode="auto">
          <a:xfrm>
            <a:off x="990600" y="2209800"/>
            <a:ext cx="7086600" cy="3238500"/>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ubtitle 2"/>
          <p:cNvSpPr>
            <a:spLocks noGrp="1"/>
          </p:cNvSpPr>
          <p:nvPr>
            <p:ph type="subTitle" idx="1"/>
          </p:nvPr>
        </p:nvSpPr>
        <p:spPr>
          <a:xfrm>
            <a:off x="609600" y="914400"/>
            <a:ext cx="7924800" cy="5105400"/>
          </a:xfrm>
        </p:spPr>
        <p:txBody>
          <a:bodyPr rtlCol="0"/>
          <a:lstStyle/>
          <a:p>
            <a:pPr eaLnBrk="1" fontAlgn="auto" hangingPunct="1">
              <a:spcBef>
                <a:spcPts val="1200"/>
              </a:spcBef>
              <a:spcAft>
                <a:spcPts val="0"/>
              </a:spcAft>
              <a:defRPr/>
            </a:pPr>
            <a:r>
              <a:rPr lang="en-US" sz="1600" b="1" dirty="0" smtClean="0">
                <a:latin typeface="Verdana" pitchFamily="34" charset="0"/>
              </a:rPr>
              <a:t>STAAR Added to the Data Portals: </a:t>
            </a:r>
            <a:r>
              <a:rPr lang="en-US" sz="1600" dirty="0" smtClean="0">
                <a:latin typeface="Verdana" pitchFamily="34" charset="0"/>
              </a:rPr>
              <a:t>STAAR EOC assessment results are now available in the Student and Teacher Portals and in Analytic Reporting.</a:t>
            </a:r>
          </a:p>
          <a:p>
            <a:pPr eaLnBrk="1" fontAlgn="auto" hangingPunct="1">
              <a:spcBef>
                <a:spcPts val="1200"/>
              </a:spcBef>
              <a:spcAft>
                <a:spcPts val="0"/>
              </a:spcAft>
              <a:defRPr/>
            </a:pPr>
            <a:r>
              <a:rPr lang="en-US" sz="1600" b="1" dirty="0" smtClean="0">
                <a:latin typeface="Verdana" pitchFamily="34" charset="0"/>
              </a:rPr>
              <a:t>NOTE: </a:t>
            </a:r>
            <a:r>
              <a:rPr lang="en-US" sz="1600" dirty="0" smtClean="0">
                <a:latin typeface="Verdana" pitchFamily="34" charset="0"/>
              </a:rPr>
              <a:t>STAAR information is currently limited to STAAR EOC and </a:t>
            </a:r>
            <a:br>
              <a:rPr lang="en-US" sz="1600" dirty="0" smtClean="0">
                <a:latin typeface="Verdana" pitchFamily="34" charset="0"/>
              </a:rPr>
            </a:br>
            <a:r>
              <a:rPr lang="en-US" sz="1600" dirty="0" smtClean="0">
                <a:latin typeface="Verdana" pitchFamily="34" charset="0"/>
              </a:rPr>
              <a:t>STAAR L EOC. Information for STAAR grades 3–8, STAAR Modified </a:t>
            </a:r>
            <a:br>
              <a:rPr lang="en-US" sz="1600" dirty="0" smtClean="0">
                <a:latin typeface="Verdana" pitchFamily="34" charset="0"/>
              </a:rPr>
            </a:br>
            <a:r>
              <a:rPr lang="en-US" sz="1600" dirty="0" smtClean="0">
                <a:latin typeface="Verdana" pitchFamily="34" charset="0"/>
              </a:rPr>
              <a:t>EOC, and STAAR Alternate will be available in January 2013. </a:t>
            </a:r>
          </a:p>
          <a:p>
            <a:pPr marL="457200" lvl="1" indent="0" eaLnBrk="1" fontAlgn="auto" hangingPunct="1">
              <a:spcBef>
                <a:spcPts val="1200"/>
              </a:spcBef>
              <a:spcAft>
                <a:spcPts val="0"/>
              </a:spcAft>
              <a:buFontTx/>
              <a:buNone/>
              <a:defRPr/>
            </a:pPr>
            <a:r>
              <a:rPr lang="en-US" sz="1600" dirty="0" smtClean="0">
                <a:solidFill>
                  <a:schemeClr val="tx1">
                    <a:lumMod val="65000"/>
                    <a:lumOff val="35000"/>
                  </a:schemeClr>
                </a:solidFill>
                <a:latin typeface="Verdana" pitchFamily="34" charset="0"/>
              </a:rPr>
              <a:t>For the STAAR EOC assessment results available in the Student Portal please see the </a:t>
            </a:r>
            <a:r>
              <a:rPr lang="en-US" sz="1600" i="1" dirty="0" smtClean="0">
                <a:solidFill>
                  <a:schemeClr val="tx1">
                    <a:lumMod val="65000"/>
                    <a:lumOff val="35000"/>
                  </a:schemeClr>
                </a:solidFill>
                <a:latin typeface="Verdana" pitchFamily="34" charset="0"/>
              </a:rPr>
              <a:t>Guide to the Student Portal of the Texas Assessment Management System,</a:t>
            </a:r>
            <a:r>
              <a:rPr lang="en-US" sz="1600" dirty="0" smtClean="0">
                <a:solidFill>
                  <a:schemeClr val="tx1">
                    <a:lumMod val="65000"/>
                    <a:lumOff val="35000"/>
                  </a:schemeClr>
                </a:solidFill>
                <a:latin typeface="Verdana" pitchFamily="34" charset="0"/>
              </a:rPr>
              <a:t> available for download at </a:t>
            </a:r>
            <a:r>
              <a:rPr lang="en-US" sz="1600" u="sng" dirty="0" smtClean="0">
                <a:solidFill>
                  <a:schemeClr val="tx1">
                    <a:lumMod val="65000"/>
                    <a:lumOff val="35000"/>
                  </a:schemeClr>
                </a:solidFill>
                <a:latin typeface="Verdana" pitchFamily="34" charset="0"/>
                <a:hlinkClick r:id="rId3"/>
              </a:rPr>
              <a:t>http://www.TexasAssessment.com/StudentGuide</a:t>
            </a:r>
            <a:r>
              <a:rPr lang="en-US" sz="1600" dirty="0" smtClean="0">
                <a:solidFill>
                  <a:schemeClr val="tx1">
                    <a:lumMod val="65000"/>
                    <a:lumOff val="35000"/>
                  </a:schemeClr>
                </a:solidFill>
                <a:latin typeface="Verdana" pitchFamily="34" charset="0"/>
              </a:rPr>
              <a:t>.</a:t>
            </a:r>
          </a:p>
          <a:p>
            <a:pPr marL="457200" lvl="1" indent="0" eaLnBrk="1" fontAlgn="auto" hangingPunct="1">
              <a:spcBef>
                <a:spcPts val="1200"/>
              </a:spcBef>
              <a:spcAft>
                <a:spcPts val="0"/>
              </a:spcAft>
              <a:buFontTx/>
              <a:buNone/>
              <a:defRPr/>
            </a:pPr>
            <a:r>
              <a:rPr lang="en-US" sz="1600" dirty="0" smtClean="0">
                <a:solidFill>
                  <a:schemeClr val="tx1">
                    <a:lumMod val="65000"/>
                    <a:lumOff val="35000"/>
                  </a:schemeClr>
                </a:solidFill>
                <a:latin typeface="Verdana" pitchFamily="34" charset="0"/>
              </a:rPr>
              <a:t>For the STAAR EOC assessment results available in the Teacher Portal please see the </a:t>
            </a:r>
            <a:r>
              <a:rPr lang="en-US" sz="1600" i="1" dirty="0" smtClean="0">
                <a:solidFill>
                  <a:schemeClr val="tx1">
                    <a:lumMod val="65000"/>
                    <a:lumOff val="35000"/>
                  </a:schemeClr>
                </a:solidFill>
                <a:latin typeface="Verdana" pitchFamily="34" charset="0"/>
              </a:rPr>
              <a:t>User’s Guide for the Texas Assessment Management System,</a:t>
            </a:r>
            <a:r>
              <a:rPr lang="en-US" sz="1600" dirty="0" smtClean="0">
                <a:solidFill>
                  <a:schemeClr val="tx1">
                    <a:lumMod val="65000"/>
                    <a:lumOff val="35000"/>
                  </a:schemeClr>
                </a:solidFill>
                <a:latin typeface="Verdana" pitchFamily="34" charset="0"/>
              </a:rPr>
              <a:t> available for download at </a:t>
            </a:r>
            <a:r>
              <a:rPr lang="en-US" sz="1600" u="sng" dirty="0" smtClean="0">
                <a:solidFill>
                  <a:schemeClr val="tx1">
                    <a:lumMod val="65000"/>
                    <a:lumOff val="35000"/>
                  </a:schemeClr>
                </a:solidFill>
                <a:latin typeface="Verdana" pitchFamily="34" charset="0"/>
                <a:hlinkClick r:id="rId4"/>
              </a:rPr>
              <a:t>http://www.TexasAssessment.com/Guide</a:t>
            </a:r>
            <a:r>
              <a:rPr lang="en-US" sz="1600" dirty="0" smtClean="0">
                <a:solidFill>
                  <a:schemeClr val="tx1">
                    <a:lumMod val="65000"/>
                    <a:lumOff val="35000"/>
                  </a:schemeClr>
                </a:solidFill>
                <a:latin typeface="Verdana" pitchFamily="34" charset="0"/>
              </a:rPr>
              <a:t>. </a:t>
            </a:r>
          </a:p>
          <a:p>
            <a:pPr marL="457200" lvl="1" indent="0" eaLnBrk="1" fontAlgn="auto" hangingPunct="1">
              <a:spcBef>
                <a:spcPts val="1200"/>
              </a:spcBef>
              <a:spcAft>
                <a:spcPts val="0"/>
              </a:spcAft>
              <a:buFontTx/>
              <a:buNone/>
              <a:defRPr/>
            </a:pPr>
            <a:r>
              <a:rPr lang="en-US" sz="1600" dirty="0" smtClean="0">
                <a:solidFill>
                  <a:schemeClr val="tx1">
                    <a:lumMod val="65000"/>
                    <a:lumOff val="35000"/>
                  </a:schemeClr>
                </a:solidFill>
                <a:latin typeface="Verdana" pitchFamily="34" charset="0"/>
              </a:rPr>
              <a:t>For the new STAAR EOC Longitudinal Assessment Reports in Analytic Reporting please see the </a:t>
            </a:r>
            <a:r>
              <a:rPr lang="en-US" sz="1600" i="1" dirty="0" smtClean="0">
                <a:solidFill>
                  <a:schemeClr val="tx1">
                    <a:lumMod val="65000"/>
                    <a:lumOff val="35000"/>
                  </a:schemeClr>
                </a:solidFill>
                <a:latin typeface="Verdana" pitchFamily="34" charset="0"/>
              </a:rPr>
              <a:t>Texas Assessment Management System Analytic Reporting Guide, </a:t>
            </a:r>
            <a:r>
              <a:rPr lang="en-US" sz="1600" dirty="0" smtClean="0">
                <a:solidFill>
                  <a:schemeClr val="tx1">
                    <a:lumMod val="65000"/>
                    <a:lumOff val="35000"/>
                  </a:schemeClr>
                </a:solidFill>
                <a:latin typeface="Verdana" pitchFamily="34" charset="0"/>
              </a:rPr>
              <a:t>available for download at </a:t>
            </a:r>
            <a:r>
              <a:rPr lang="en-US" sz="1600" u="sng" dirty="0" smtClean="0">
                <a:solidFill>
                  <a:schemeClr val="tx1">
                    <a:lumMod val="65000"/>
                    <a:lumOff val="35000"/>
                  </a:schemeClr>
                </a:solidFill>
                <a:latin typeface="Verdana" pitchFamily="34" charset="0"/>
                <a:hlinkClick r:id="rId5"/>
              </a:rPr>
              <a:t>http://www.TexasAssessment.com/Manuals</a:t>
            </a:r>
            <a:endParaRPr lang="en-US" sz="1600" dirty="0" smtClean="0">
              <a:solidFill>
                <a:schemeClr val="tx1">
                  <a:lumMod val="65000"/>
                  <a:lumOff val="35000"/>
                </a:schemeClr>
              </a:solidFill>
              <a:latin typeface="Verdana" pitchFamily="34" charset="0"/>
            </a:endParaRPr>
          </a:p>
        </p:txBody>
      </p:sp>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Subtitle 2"/>
          <p:cNvSpPr>
            <a:spLocks noGrp="1"/>
          </p:cNvSpPr>
          <p:nvPr>
            <p:ph type="subTitle" idx="1"/>
          </p:nvPr>
        </p:nvSpPr>
        <p:spPr>
          <a:xfrm>
            <a:off x="609600" y="914400"/>
            <a:ext cx="8077200" cy="5029200"/>
          </a:xfrm>
        </p:spPr>
        <p:txBody>
          <a:bodyPr rtlCol="0">
            <a:noAutofit/>
          </a:bodyPr>
          <a:lstStyle/>
          <a:p>
            <a:pPr eaLnBrk="1" fontAlgn="auto" hangingPunct="1">
              <a:spcBef>
                <a:spcPts val="1200"/>
              </a:spcBef>
              <a:spcAft>
                <a:spcPts val="0"/>
              </a:spcAft>
              <a:defRPr/>
            </a:pPr>
            <a:r>
              <a:rPr lang="en-US" sz="1600" b="1" dirty="0" smtClean="0">
                <a:latin typeface="Verdana" pitchFamily="34" charset="0"/>
              </a:rPr>
              <a:t>STAAR Added to the Data Portals: STAAR in the Student Portal</a:t>
            </a:r>
            <a:r>
              <a:rPr lang="en-US" sz="1600" dirty="0" smtClean="0">
                <a:latin typeface="Verdana" pitchFamily="34" charset="0"/>
              </a:rPr>
              <a:t> -Select the </a:t>
            </a:r>
            <a:r>
              <a:rPr lang="en-US" sz="1600" b="1" i="1" dirty="0" smtClean="0">
                <a:latin typeface="Verdana" pitchFamily="34" charset="0"/>
              </a:rPr>
              <a:t>STAAR</a:t>
            </a:r>
            <a:r>
              <a:rPr lang="en-US" sz="1600" dirty="0" smtClean="0">
                <a:latin typeface="Verdana" pitchFamily="34" charset="0"/>
              </a:rPr>
              <a:t> </a:t>
            </a:r>
            <a:br>
              <a:rPr lang="en-US" sz="1600" dirty="0" smtClean="0">
                <a:latin typeface="Verdana" pitchFamily="34" charset="0"/>
              </a:rPr>
            </a:br>
            <a:r>
              <a:rPr lang="en-US" sz="1600" dirty="0" smtClean="0">
                <a:latin typeface="Verdana" pitchFamily="34" charset="0"/>
              </a:rPr>
              <a:t>assessment tab to </a:t>
            </a:r>
            <a:br>
              <a:rPr lang="en-US" sz="1600" dirty="0" smtClean="0">
                <a:latin typeface="Verdana" pitchFamily="34" charset="0"/>
              </a:rPr>
            </a:br>
            <a:r>
              <a:rPr lang="en-US" sz="1600" dirty="0" smtClean="0">
                <a:latin typeface="Verdana" pitchFamily="34" charset="0"/>
              </a:rPr>
              <a:t>view details from </a:t>
            </a:r>
            <a:br>
              <a:rPr lang="en-US" sz="1600" dirty="0" smtClean="0">
                <a:latin typeface="Verdana" pitchFamily="34" charset="0"/>
              </a:rPr>
            </a:br>
            <a:r>
              <a:rPr lang="en-US" sz="1600" dirty="0" smtClean="0">
                <a:latin typeface="Verdana" pitchFamily="34" charset="0"/>
              </a:rPr>
              <a:t>the student’s test </a:t>
            </a:r>
            <a:br>
              <a:rPr lang="en-US" sz="1600" dirty="0" smtClean="0">
                <a:latin typeface="Verdana" pitchFamily="34" charset="0"/>
              </a:rPr>
            </a:br>
            <a:r>
              <a:rPr lang="en-US" sz="1600" dirty="0" smtClean="0">
                <a:latin typeface="Verdana" pitchFamily="34" charset="0"/>
              </a:rPr>
              <a:t>results. Select a </a:t>
            </a:r>
            <a:br>
              <a:rPr lang="en-US" sz="1600" dirty="0" smtClean="0">
                <a:latin typeface="Verdana" pitchFamily="34" charset="0"/>
              </a:rPr>
            </a:br>
            <a:r>
              <a:rPr lang="en-US" sz="1600" dirty="0" smtClean="0">
                <a:latin typeface="Verdana" pitchFamily="34" charset="0"/>
              </a:rPr>
              <a:t>particular </a:t>
            </a:r>
            <a:br>
              <a:rPr lang="en-US" sz="1600" dirty="0" smtClean="0">
                <a:latin typeface="Verdana" pitchFamily="34" charset="0"/>
              </a:rPr>
            </a:br>
            <a:r>
              <a:rPr lang="en-US" sz="1600" dirty="0" smtClean="0">
                <a:latin typeface="Verdana" pitchFamily="34" charset="0"/>
              </a:rPr>
              <a:t>assessment to view details of the student’s test results. </a:t>
            </a:r>
          </a:p>
          <a:p>
            <a:pPr eaLnBrk="1" fontAlgn="auto" hangingPunct="1">
              <a:spcBef>
                <a:spcPts val="1200"/>
              </a:spcBef>
              <a:spcAft>
                <a:spcPts val="0"/>
              </a:spcAft>
              <a:defRPr/>
            </a:pPr>
            <a:r>
              <a:rPr lang="en-US" sz="1600" dirty="0" smtClean="0">
                <a:latin typeface="Verdana" pitchFamily="34" charset="0"/>
              </a:rPr>
              <a:t>The detailed test view lists the assessment date, the campus where the test was taken, the scale score, and indicates whether the student achieved the minimum score (this displays only if the student did not achieve satisfactory performance), Level II: Satisfactory Academic Performance, and Level III: Advanced Academic Performance.</a:t>
            </a:r>
          </a:p>
        </p:txBody>
      </p:sp>
      <p:pic>
        <p:nvPicPr>
          <p:cNvPr id="29698" name="Picture 2"/>
          <p:cNvPicPr>
            <a:picLocks noChangeAspect="1" noChangeArrowheads="1"/>
          </p:cNvPicPr>
          <p:nvPr/>
        </p:nvPicPr>
        <p:blipFill>
          <a:blip r:embed="rId3" cstate="print"/>
          <a:srcRect/>
          <a:stretch>
            <a:fillRect/>
          </a:stretch>
        </p:blipFill>
        <p:spPr bwMode="auto">
          <a:xfrm>
            <a:off x="2954338" y="1236663"/>
            <a:ext cx="5580062" cy="1354137"/>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p:spPr>
      </p:pic>
      <p:pic>
        <p:nvPicPr>
          <p:cNvPr id="6" name="Picture 4"/>
          <p:cNvPicPr>
            <a:picLocks noChangeAspect="1" noChangeArrowheads="1"/>
          </p:cNvPicPr>
          <p:nvPr/>
        </p:nvPicPr>
        <p:blipFill>
          <a:blip r:embed="rId4" cstate="print"/>
          <a:srcRect/>
          <a:stretch>
            <a:fillRect/>
          </a:stretch>
        </p:blipFill>
        <p:spPr bwMode="auto">
          <a:xfrm>
            <a:off x="1752600" y="4419600"/>
            <a:ext cx="5792788" cy="1371600"/>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p:spPr>
      </p:pic>
      <p:sp>
        <p:nvSpPr>
          <p:cNvPr id="8" name="Rounded Rectangle 7"/>
          <p:cNvSpPr>
            <a:spLocks noChangeArrowheads="1"/>
          </p:cNvSpPr>
          <p:nvPr/>
        </p:nvSpPr>
        <p:spPr bwMode="auto">
          <a:xfrm>
            <a:off x="3565525" y="1344613"/>
            <a:ext cx="457200" cy="228600"/>
          </a:xfrm>
          <a:prstGeom prst="roundRect">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lstStyle/>
          <a:p>
            <a:pPr>
              <a:defRPr/>
            </a:pPr>
            <a:endParaRPr lang="en-US">
              <a:solidFill>
                <a:prstClr val="black"/>
              </a:solidFill>
              <a:ea typeface="MS PGothic" pitchFamily="34" charset="-128"/>
              <a:cs typeface="Arial" charset="0"/>
            </a:endParaRPr>
          </a:p>
        </p:txBody>
      </p:sp>
      <p:sp>
        <p:nvSpPr>
          <p:cNvPr id="7" name="Rounded Rectangle 6"/>
          <p:cNvSpPr>
            <a:spLocks noChangeArrowheads="1"/>
          </p:cNvSpPr>
          <p:nvPr/>
        </p:nvSpPr>
        <p:spPr bwMode="auto">
          <a:xfrm>
            <a:off x="6934200" y="4495800"/>
            <a:ext cx="609600" cy="152400"/>
          </a:xfrm>
          <a:prstGeom prst="roundRect">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lstStyle/>
          <a:p>
            <a:pPr>
              <a:defRPr/>
            </a:pPr>
            <a:endParaRPr lang="en-US">
              <a:solidFill>
                <a:prstClr val="black"/>
              </a:solidFill>
              <a:ea typeface="MS PGothic" pitchFamily="34" charset="-128"/>
              <a:cs typeface="Arial" charset="0"/>
            </a:endParaRPr>
          </a:p>
        </p:txBody>
      </p:sp>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ubtitle 2"/>
          <p:cNvSpPr>
            <a:spLocks noGrp="1"/>
          </p:cNvSpPr>
          <p:nvPr>
            <p:ph type="subTitle" idx="1"/>
          </p:nvPr>
        </p:nvSpPr>
        <p:spPr>
          <a:xfrm>
            <a:off x="609600" y="914400"/>
            <a:ext cx="7924800" cy="1447800"/>
          </a:xfrm>
        </p:spPr>
        <p:txBody>
          <a:bodyPr rtlCol="0"/>
          <a:lstStyle/>
          <a:p>
            <a:pPr eaLnBrk="1" fontAlgn="auto" hangingPunct="1">
              <a:spcBef>
                <a:spcPts val="1200"/>
              </a:spcBef>
              <a:spcAft>
                <a:spcPts val="0"/>
              </a:spcAft>
              <a:defRPr/>
            </a:pPr>
            <a:r>
              <a:rPr lang="en-US" sz="1600" b="1" dirty="0" smtClean="0">
                <a:latin typeface="Verdana" pitchFamily="34" charset="0"/>
              </a:rPr>
              <a:t>STAAR Added to the Data Portals: STAAR in the Student Portal</a:t>
            </a:r>
            <a:r>
              <a:rPr lang="en-US" sz="1600" dirty="0" smtClean="0">
                <a:latin typeface="Verdana" pitchFamily="34" charset="0"/>
              </a:rPr>
              <a:t> - For STAAR results only, the Reporting Category Results box will be displayed with the reporting categories tested in the selected test. For each reporting category listed, the graphic shows the total number of points scored and the total number of points possible. </a:t>
            </a:r>
          </a:p>
          <a:p>
            <a:pPr eaLnBrk="1" fontAlgn="auto" hangingPunct="1">
              <a:spcBef>
                <a:spcPts val="1200"/>
              </a:spcBef>
              <a:spcAft>
                <a:spcPts val="0"/>
              </a:spcAft>
              <a:defRPr/>
            </a:pPr>
            <a:endParaRPr lang="en-US" dirty="0" smtClean="0">
              <a:latin typeface="Verdana" pitchFamily="34" charset="0"/>
            </a:endParaRPr>
          </a:p>
          <a:p>
            <a:pPr eaLnBrk="1" fontAlgn="auto" hangingPunct="1">
              <a:spcBef>
                <a:spcPts val="1200"/>
              </a:spcBef>
              <a:spcAft>
                <a:spcPts val="0"/>
              </a:spcAft>
              <a:defRPr/>
            </a:pPr>
            <a:endParaRPr lang="en-US" dirty="0" smtClean="0">
              <a:latin typeface="Verdana" pitchFamily="34" charset="0"/>
            </a:endParaRPr>
          </a:p>
          <a:p>
            <a:pPr eaLnBrk="1" fontAlgn="auto" hangingPunct="1">
              <a:spcBef>
                <a:spcPts val="1200"/>
              </a:spcBef>
              <a:spcAft>
                <a:spcPts val="0"/>
              </a:spcAft>
              <a:defRPr/>
            </a:pPr>
            <a:endParaRPr lang="en-US" dirty="0" smtClean="0">
              <a:latin typeface="Verdana" pitchFamily="34" charset="0"/>
            </a:endParaRPr>
          </a:p>
          <a:p>
            <a:pPr eaLnBrk="1" fontAlgn="auto" hangingPunct="1">
              <a:spcBef>
                <a:spcPts val="1200"/>
              </a:spcBef>
              <a:spcAft>
                <a:spcPts val="0"/>
              </a:spcAft>
              <a:defRPr/>
            </a:pPr>
            <a:endParaRPr lang="en-US" dirty="0" smtClean="0">
              <a:latin typeface="Verdana" pitchFamily="34" charset="0"/>
            </a:endParaRPr>
          </a:p>
          <a:p>
            <a:pPr eaLnBrk="1" fontAlgn="auto" hangingPunct="1">
              <a:spcBef>
                <a:spcPts val="1200"/>
              </a:spcBef>
              <a:spcAft>
                <a:spcPts val="0"/>
              </a:spcAft>
              <a:defRPr/>
            </a:pPr>
            <a:endParaRPr lang="en-US" dirty="0" smtClean="0">
              <a:latin typeface="Verdana" pitchFamily="34" charset="0"/>
            </a:endParaRPr>
          </a:p>
        </p:txBody>
      </p:sp>
      <p:pic>
        <p:nvPicPr>
          <p:cNvPr id="28674" name="Picture 2"/>
          <p:cNvPicPr>
            <a:picLocks noChangeAspect="1" noChangeArrowheads="1"/>
          </p:cNvPicPr>
          <p:nvPr/>
        </p:nvPicPr>
        <p:blipFill>
          <a:blip r:embed="rId3" cstate="print"/>
          <a:srcRect/>
          <a:stretch>
            <a:fillRect/>
          </a:stretch>
        </p:blipFill>
        <p:spPr bwMode="auto">
          <a:xfrm>
            <a:off x="828675" y="2362200"/>
            <a:ext cx="7486650" cy="1914525"/>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sz="quarter" idx="10"/>
          </p:nvPr>
        </p:nvSpPr>
        <p:spPr/>
        <p:txBody>
          <a:bodyPr>
            <a:normAutofit/>
          </a:bodyPr>
          <a:lstStyle/>
          <a:p>
            <a:pPr algn="ctr">
              <a:buNone/>
            </a:pPr>
            <a:endParaRPr lang="en-US" sz="2400" b="1" dirty="0" smtClean="0"/>
          </a:p>
          <a:p>
            <a:pPr algn="ctr">
              <a:buNone/>
            </a:pPr>
            <a:endParaRPr lang="en-US" sz="1400" b="1" dirty="0" smtClean="0"/>
          </a:p>
        </p:txBody>
      </p:sp>
      <p:sp>
        <p:nvSpPr>
          <p:cNvPr id="7" name="TextBox 6"/>
          <p:cNvSpPr txBox="1"/>
          <p:nvPr/>
        </p:nvSpPr>
        <p:spPr>
          <a:xfrm>
            <a:off x="3124200" y="152400"/>
            <a:ext cx="3505200" cy="461665"/>
          </a:xfrm>
          <a:prstGeom prst="rect">
            <a:avLst/>
          </a:prstGeom>
          <a:noFill/>
        </p:spPr>
        <p:txBody>
          <a:bodyPr wrap="square" rtlCol="0">
            <a:spAutoFit/>
          </a:bodyPr>
          <a:lstStyle/>
          <a:p>
            <a:pPr algn="r"/>
            <a:r>
              <a:rPr lang="en-US" sz="2400" b="1" dirty="0" smtClean="0">
                <a:solidFill>
                  <a:prstClr val="black"/>
                </a:solidFill>
              </a:rPr>
              <a:t>Testing Irregularities </a:t>
            </a:r>
            <a:endParaRPr lang="en-US" sz="2400" b="1" dirty="0">
              <a:solidFill>
                <a:prstClr val="black"/>
              </a:solidFill>
            </a:endParaRPr>
          </a:p>
        </p:txBody>
      </p:sp>
      <p:graphicFrame>
        <p:nvGraphicFramePr>
          <p:cNvPr id="8" name="Content Placeholder 4"/>
          <p:cNvGraphicFramePr>
            <a:graphicFrameLocks/>
          </p:cNvGraphicFramePr>
          <p:nvPr/>
        </p:nvGraphicFramePr>
        <p:xfrm>
          <a:off x="685801" y="1447800"/>
          <a:ext cx="7543800" cy="4114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ubtitle 2"/>
          <p:cNvSpPr>
            <a:spLocks noGrp="1"/>
          </p:cNvSpPr>
          <p:nvPr>
            <p:ph type="subTitle" idx="1"/>
          </p:nvPr>
        </p:nvSpPr>
        <p:spPr>
          <a:xfrm>
            <a:off x="609600" y="914400"/>
            <a:ext cx="7924800" cy="1524000"/>
          </a:xfrm>
        </p:spPr>
        <p:txBody>
          <a:bodyPr rtlCol="0"/>
          <a:lstStyle/>
          <a:p>
            <a:pPr eaLnBrk="1" fontAlgn="auto" hangingPunct="1">
              <a:spcBef>
                <a:spcPts val="1200"/>
              </a:spcBef>
              <a:spcAft>
                <a:spcPts val="0"/>
              </a:spcAft>
              <a:defRPr/>
            </a:pPr>
            <a:r>
              <a:rPr lang="en-US" sz="1600" b="1" dirty="0" smtClean="0">
                <a:latin typeface="Verdana" pitchFamily="34" charset="0"/>
              </a:rPr>
              <a:t>STAAR Added to the Data Portals: STAAR in the Teacher Portal - </a:t>
            </a:r>
            <a:r>
              <a:rPr lang="en-US" sz="1600" dirty="0" smtClean="0">
                <a:latin typeface="Verdana" pitchFamily="34" charset="0"/>
              </a:rPr>
              <a:t>The “STAAR” </a:t>
            </a:r>
            <a:r>
              <a:rPr lang="en-US" sz="1600" b="1" dirty="0" smtClean="0">
                <a:latin typeface="Verdana" pitchFamily="34" charset="0"/>
              </a:rPr>
              <a:t>View By </a:t>
            </a:r>
            <a:r>
              <a:rPr lang="en-US" sz="1600" dirty="0" smtClean="0">
                <a:latin typeface="Verdana" pitchFamily="34" charset="0"/>
              </a:rPr>
              <a:t>options set is designed with several data elements to help you find data that you are looking for. Select the assessment to see the student’s detail results. Scale Score and Reporting Categories are displayed.</a:t>
            </a:r>
          </a:p>
        </p:txBody>
      </p:sp>
      <p:sp>
        <p:nvSpPr>
          <p:cNvPr id="34819" name="Title 1"/>
          <p:cNvSpPr>
            <a:spLocks noGrp="1"/>
          </p:cNvSpPr>
          <p:nvPr>
            <p:ph type="ctrTitle" idx="4294967295"/>
          </p:nvPr>
        </p:nvSpPr>
        <p:spPr>
          <a:xfrm>
            <a:off x="361950" y="392113"/>
            <a:ext cx="8629650" cy="598487"/>
          </a:xfrm>
        </p:spPr>
        <p:txBody>
          <a:bodyPr/>
          <a:lstStyle/>
          <a:p>
            <a:pPr eaLnBrk="1" hangingPunct="1"/>
            <a:r>
              <a:rPr lang="en-US" sz="2400" smtClean="0">
                <a:latin typeface="Verdana" pitchFamily="34" charset="0"/>
                <a:cs typeface="Arial" charset="0"/>
              </a:rPr>
              <a:t>STAAR Added to the Data Portals</a:t>
            </a:r>
          </a:p>
        </p:txBody>
      </p:sp>
      <p:pic>
        <p:nvPicPr>
          <p:cNvPr id="30722" name="Picture 2"/>
          <p:cNvPicPr>
            <a:picLocks noChangeAspect="1" noChangeArrowheads="1"/>
          </p:cNvPicPr>
          <p:nvPr/>
        </p:nvPicPr>
        <p:blipFill>
          <a:blip r:embed="rId3" cstate="print"/>
          <a:srcRect/>
          <a:stretch>
            <a:fillRect/>
          </a:stretch>
        </p:blipFill>
        <p:spPr bwMode="auto">
          <a:xfrm>
            <a:off x="685800" y="2282825"/>
            <a:ext cx="5921375" cy="2670175"/>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p:spPr>
      </p:pic>
      <p:pic>
        <p:nvPicPr>
          <p:cNvPr id="30723" name="Picture 3"/>
          <p:cNvPicPr>
            <a:picLocks noChangeAspect="1" noChangeArrowheads="1"/>
          </p:cNvPicPr>
          <p:nvPr/>
        </p:nvPicPr>
        <p:blipFill>
          <a:blip r:embed="rId4" cstate="print"/>
          <a:srcRect/>
          <a:stretch>
            <a:fillRect/>
          </a:stretch>
        </p:blipFill>
        <p:spPr bwMode="auto">
          <a:xfrm>
            <a:off x="2987675" y="3962400"/>
            <a:ext cx="5470525" cy="1790700"/>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p:spPr>
      </p:pic>
      <p:sp>
        <p:nvSpPr>
          <p:cNvPr id="9" name="Rounded Rectangle 8"/>
          <p:cNvSpPr>
            <a:spLocks noChangeArrowheads="1"/>
          </p:cNvSpPr>
          <p:nvPr/>
        </p:nvSpPr>
        <p:spPr bwMode="auto">
          <a:xfrm>
            <a:off x="609600" y="3581400"/>
            <a:ext cx="1066800" cy="381000"/>
          </a:xfrm>
          <a:prstGeom prst="roundRect">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lstStyle/>
          <a:p>
            <a:pPr>
              <a:defRPr/>
            </a:pPr>
            <a:endParaRPr lang="en-US">
              <a:solidFill>
                <a:prstClr val="black"/>
              </a:solidFill>
              <a:ea typeface="MS PGothic" pitchFamily="34" charset="-128"/>
              <a:cs typeface="Arial" charset="0"/>
            </a:endParaRPr>
          </a:p>
        </p:txBody>
      </p:sp>
      <p:sp>
        <p:nvSpPr>
          <p:cNvPr id="11" name="Rounded Rectangle 10"/>
          <p:cNvSpPr>
            <a:spLocks noChangeArrowheads="1"/>
          </p:cNvSpPr>
          <p:nvPr/>
        </p:nvSpPr>
        <p:spPr bwMode="auto">
          <a:xfrm>
            <a:off x="4876800" y="4191000"/>
            <a:ext cx="3657600" cy="381000"/>
          </a:xfrm>
          <a:prstGeom prst="roundRect">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lstStyle/>
          <a:p>
            <a:pPr>
              <a:defRPr/>
            </a:pPr>
            <a:endParaRPr lang="en-US">
              <a:solidFill>
                <a:prstClr val="black"/>
              </a:solidFill>
              <a:ea typeface="MS PGothic" pitchFamily="34" charset="-128"/>
              <a:cs typeface="Arial" charset="0"/>
            </a:endParaRPr>
          </a:p>
        </p:txBody>
      </p:sp>
      <p:sp>
        <p:nvSpPr>
          <p:cNvPr id="8" name="Rounded Rectangle 7"/>
          <p:cNvSpPr>
            <a:spLocks noChangeArrowheads="1"/>
          </p:cNvSpPr>
          <p:nvPr/>
        </p:nvSpPr>
        <p:spPr bwMode="auto">
          <a:xfrm>
            <a:off x="1143000" y="2743200"/>
            <a:ext cx="457200" cy="228600"/>
          </a:xfrm>
          <a:prstGeom prst="roundRect">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lstStyle/>
          <a:p>
            <a:pPr>
              <a:defRPr/>
            </a:pPr>
            <a:endParaRPr lang="en-US">
              <a:solidFill>
                <a:prstClr val="black"/>
              </a:solidFill>
              <a:ea typeface="MS PGothic" pitchFamily="34" charset="-128"/>
              <a:cs typeface="Arial" charset="0"/>
            </a:endParaRPr>
          </a:p>
        </p:txBody>
      </p:sp>
    </p:spTree>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ubtitle 2"/>
          <p:cNvSpPr>
            <a:spLocks noGrp="1"/>
          </p:cNvSpPr>
          <p:nvPr>
            <p:ph type="subTitle" idx="1"/>
          </p:nvPr>
        </p:nvSpPr>
        <p:spPr>
          <a:xfrm>
            <a:off x="609600" y="914400"/>
            <a:ext cx="7924800" cy="4800600"/>
          </a:xfrm>
        </p:spPr>
        <p:txBody>
          <a:bodyPr rtlCol="0"/>
          <a:lstStyle/>
          <a:p>
            <a:pPr eaLnBrk="1" fontAlgn="auto" hangingPunct="1">
              <a:spcBef>
                <a:spcPts val="1200"/>
              </a:spcBef>
              <a:spcAft>
                <a:spcPts val="0"/>
              </a:spcAft>
              <a:defRPr/>
            </a:pPr>
            <a:r>
              <a:rPr lang="en-US" sz="1600" b="1" dirty="0" smtClean="0">
                <a:latin typeface="Verdana" pitchFamily="34" charset="0"/>
              </a:rPr>
              <a:t>STAAR Added to the Data Portals: </a:t>
            </a:r>
            <a:br>
              <a:rPr lang="en-US" sz="1600" b="1" dirty="0" smtClean="0">
                <a:latin typeface="Verdana" pitchFamily="34" charset="0"/>
              </a:rPr>
            </a:br>
            <a:r>
              <a:rPr lang="en-US" sz="1600" b="1" dirty="0" smtClean="0">
                <a:latin typeface="Verdana" pitchFamily="34" charset="0"/>
              </a:rPr>
              <a:t>STAAR in Analytic Reporting – </a:t>
            </a:r>
            <a:br>
              <a:rPr lang="en-US" sz="1600" b="1" dirty="0" smtClean="0">
                <a:latin typeface="Verdana" pitchFamily="34" charset="0"/>
              </a:rPr>
            </a:br>
            <a:r>
              <a:rPr lang="en-US" sz="1600" dirty="0" smtClean="0">
                <a:latin typeface="Verdana" pitchFamily="34" charset="0"/>
              </a:rPr>
              <a:t>The STAAR 3-8 and EOC Longitudinal </a:t>
            </a:r>
            <a:br>
              <a:rPr lang="en-US" sz="1600" dirty="0" smtClean="0">
                <a:latin typeface="Verdana" pitchFamily="34" charset="0"/>
              </a:rPr>
            </a:br>
            <a:r>
              <a:rPr lang="en-US" sz="1600" dirty="0" smtClean="0">
                <a:latin typeface="Verdana" pitchFamily="34" charset="0"/>
              </a:rPr>
              <a:t>Assessment Reports are broken into four </a:t>
            </a:r>
            <a:br>
              <a:rPr lang="en-US" sz="1600" dirty="0" smtClean="0">
                <a:latin typeface="Verdana" pitchFamily="34" charset="0"/>
              </a:rPr>
            </a:br>
            <a:r>
              <a:rPr lang="en-US" sz="1600" dirty="0" smtClean="0">
                <a:latin typeface="Verdana" pitchFamily="34" charset="0"/>
              </a:rPr>
              <a:t>different reports, which can be accessed by </a:t>
            </a:r>
            <a:br>
              <a:rPr lang="en-US" sz="1600" dirty="0" smtClean="0">
                <a:latin typeface="Verdana" pitchFamily="34" charset="0"/>
              </a:rPr>
            </a:br>
            <a:r>
              <a:rPr lang="en-US" sz="1600" dirty="0" smtClean="0">
                <a:latin typeface="Verdana" pitchFamily="34" charset="0"/>
              </a:rPr>
              <a:t>clicking the appropriate tab at the top of the </a:t>
            </a:r>
            <a:br>
              <a:rPr lang="en-US" sz="1600" dirty="0" smtClean="0">
                <a:latin typeface="Verdana" pitchFamily="34" charset="0"/>
              </a:rPr>
            </a:br>
            <a:r>
              <a:rPr lang="en-US" sz="1600" dirty="0" smtClean="0">
                <a:latin typeface="Verdana" pitchFamily="34" charset="0"/>
              </a:rPr>
              <a:t>screen. </a:t>
            </a:r>
          </a:p>
          <a:p>
            <a:pPr eaLnBrk="1" fontAlgn="auto" hangingPunct="1">
              <a:spcBef>
                <a:spcPts val="1200"/>
              </a:spcBef>
              <a:spcAft>
                <a:spcPts val="600"/>
              </a:spcAft>
              <a:defRPr/>
            </a:pPr>
            <a:r>
              <a:rPr lang="en-US" sz="1600" dirty="0" smtClean="0">
                <a:latin typeface="Verdana" pitchFamily="34" charset="0"/>
              </a:rPr>
              <a:t>These reports allow you to view your </a:t>
            </a:r>
            <a:br>
              <a:rPr lang="en-US" sz="1600" dirty="0" smtClean="0">
                <a:latin typeface="Verdana" pitchFamily="34" charset="0"/>
              </a:rPr>
            </a:br>
            <a:r>
              <a:rPr lang="en-US" sz="1600" dirty="0" smtClean="0">
                <a:latin typeface="Verdana" pitchFamily="34" charset="0"/>
              </a:rPr>
              <a:t>organization’s performance by subject, </a:t>
            </a:r>
            <a:br>
              <a:rPr lang="en-US" sz="1600" dirty="0" smtClean="0">
                <a:latin typeface="Verdana" pitchFamily="34" charset="0"/>
              </a:rPr>
            </a:br>
            <a:r>
              <a:rPr lang="en-US" sz="1600" dirty="0" smtClean="0">
                <a:latin typeface="Verdana" pitchFamily="34" charset="0"/>
              </a:rPr>
              <a:t>subgroup, year, and administration in either </a:t>
            </a:r>
            <a:br>
              <a:rPr lang="en-US" sz="1600" dirty="0" smtClean="0">
                <a:latin typeface="Verdana" pitchFamily="34" charset="0"/>
              </a:rPr>
            </a:br>
            <a:r>
              <a:rPr lang="en-US" sz="1600" dirty="0" smtClean="0">
                <a:latin typeface="Verdana" pitchFamily="34" charset="0"/>
              </a:rPr>
              <a:t>STAAR EOC or STAAR L EOC. Data sets that </a:t>
            </a:r>
            <a:br>
              <a:rPr lang="en-US" sz="1600" dirty="0" smtClean="0">
                <a:latin typeface="Verdana" pitchFamily="34" charset="0"/>
              </a:rPr>
            </a:br>
            <a:r>
              <a:rPr lang="en-US" sz="1600" dirty="0" smtClean="0">
                <a:latin typeface="Verdana" pitchFamily="34" charset="0"/>
              </a:rPr>
              <a:t>include fewer than five students will not display in any of the reports. </a:t>
            </a:r>
          </a:p>
          <a:p>
            <a:pPr eaLnBrk="1" fontAlgn="auto" hangingPunct="1">
              <a:spcBef>
                <a:spcPts val="1200"/>
              </a:spcBef>
              <a:spcAft>
                <a:spcPts val="0"/>
              </a:spcAft>
              <a:defRPr/>
            </a:pPr>
            <a:endParaRPr lang="en-US" sz="1600" dirty="0" smtClean="0">
              <a:latin typeface="Verdana" pitchFamily="34" charset="0"/>
            </a:endParaRPr>
          </a:p>
          <a:p>
            <a:pPr eaLnBrk="1" fontAlgn="auto" hangingPunct="1">
              <a:spcBef>
                <a:spcPts val="1200"/>
              </a:spcBef>
              <a:spcAft>
                <a:spcPts val="0"/>
              </a:spcAft>
              <a:defRPr/>
            </a:pPr>
            <a:endParaRPr lang="en-US" sz="1600" dirty="0" smtClean="0">
              <a:latin typeface="Verdana" pitchFamily="34" charset="0"/>
            </a:endParaRPr>
          </a:p>
          <a:p>
            <a:pPr eaLnBrk="1" fontAlgn="auto" hangingPunct="1">
              <a:spcBef>
                <a:spcPts val="1200"/>
              </a:spcBef>
              <a:spcAft>
                <a:spcPts val="0"/>
              </a:spcAft>
              <a:defRPr/>
            </a:pPr>
            <a:r>
              <a:rPr lang="en-US" sz="1600" dirty="0" smtClean="0">
                <a:latin typeface="Verdana" pitchFamily="34" charset="0"/>
              </a:rPr>
              <a:t>All reports for STAAR EOC can be viewed as a graph or table.</a:t>
            </a:r>
            <a:endParaRPr lang="en-US" sz="1600" b="1" dirty="0" smtClean="0">
              <a:latin typeface="Verdana" pitchFamily="34" charset="0"/>
            </a:endParaRPr>
          </a:p>
        </p:txBody>
      </p:sp>
      <p:pic>
        <p:nvPicPr>
          <p:cNvPr id="13" name="Picture 2"/>
          <p:cNvPicPr>
            <a:picLocks noChangeAspect="1" noChangeArrowheads="1"/>
          </p:cNvPicPr>
          <p:nvPr/>
        </p:nvPicPr>
        <p:blipFill>
          <a:blip r:embed="rId3" cstate="print"/>
          <a:srcRect l="16875" t="45000" r="18750" b="45000"/>
          <a:stretch>
            <a:fillRect/>
          </a:stretch>
        </p:blipFill>
        <p:spPr bwMode="auto">
          <a:xfrm>
            <a:off x="773113" y="4191000"/>
            <a:ext cx="7456487" cy="723900"/>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p:spPr>
      </p:pic>
      <p:pic>
        <p:nvPicPr>
          <p:cNvPr id="44037" name="Picture 5"/>
          <p:cNvPicPr>
            <a:picLocks noChangeAspect="1" noChangeArrowheads="1"/>
          </p:cNvPicPr>
          <p:nvPr/>
        </p:nvPicPr>
        <p:blipFill>
          <a:blip r:embed="rId4" cstate="print"/>
          <a:srcRect l="19015" t="49123" r="51104" b="12782"/>
          <a:stretch>
            <a:fillRect/>
          </a:stretch>
        </p:blipFill>
        <p:spPr bwMode="auto">
          <a:xfrm>
            <a:off x="5486400" y="974725"/>
            <a:ext cx="3017838" cy="2606675"/>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p:spPr>
      </p:pic>
      <p:sp>
        <p:nvSpPr>
          <p:cNvPr id="6" name="Rounded Rectangle 5"/>
          <p:cNvSpPr>
            <a:spLocks noChangeArrowheads="1"/>
          </p:cNvSpPr>
          <p:nvPr/>
        </p:nvSpPr>
        <p:spPr bwMode="auto">
          <a:xfrm>
            <a:off x="5638800" y="2057400"/>
            <a:ext cx="2819400" cy="1066800"/>
          </a:xfrm>
          <a:prstGeom prst="roundRect">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lstStyle/>
          <a:p>
            <a:pPr>
              <a:defRPr/>
            </a:pPr>
            <a:endParaRPr lang="en-US">
              <a:solidFill>
                <a:prstClr val="black"/>
              </a:solidFill>
              <a:ea typeface="MS PGothic" pitchFamily="34" charset="-128"/>
              <a:cs typeface="Arial" charset="0"/>
            </a:endParaRPr>
          </a:p>
        </p:txBody>
      </p:sp>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ctrTitle" idx="4294967295"/>
          </p:nvPr>
        </p:nvSpPr>
        <p:spPr>
          <a:xfrm>
            <a:off x="4724400" y="2438400"/>
            <a:ext cx="3352800" cy="609600"/>
          </a:xfrm>
        </p:spPr>
        <p:txBody>
          <a:bodyPr/>
          <a:lstStyle/>
          <a:p>
            <a:pPr eaLnBrk="1" hangingPunct="1"/>
            <a:r>
              <a:rPr lang="en-US" smtClean="0">
                <a:latin typeface="Verdana" pitchFamily="34" charset="0"/>
                <a:cs typeface="Arial" charset="0"/>
              </a:rPr>
              <a:t>Questions?</a:t>
            </a:r>
          </a:p>
        </p:txBody>
      </p:sp>
      <p:pic>
        <p:nvPicPr>
          <p:cNvPr id="36867" name="Picture 2" descr="TheThinker.jpg"/>
          <p:cNvPicPr>
            <a:picLocks noChangeAspect="1"/>
          </p:cNvPicPr>
          <p:nvPr/>
        </p:nvPicPr>
        <p:blipFill>
          <a:blip r:embed="rId2" cstate="print"/>
          <a:srcRect/>
          <a:stretch>
            <a:fillRect/>
          </a:stretch>
        </p:blipFill>
        <p:spPr bwMode="auto">
          <a:xfrm>
            <a:off x="685800" y="1066800"/>
            <a:ext cx="3497263" cy="4572000"/>
          </a:xfrm>
          <a:prstGeom prst="rect">
            <a:avLst/>
          </a:prstGeom>
          <a:noFill/>
          <a:ln w="9525">
            <a:noFill/>
            <a:miter lim="800000"/>
            <a:headEnd/>
            <a:tailEnd/>
          </a:ln>
        </p:spPr>
      </p:pic>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13 Test Materials-Shipping-DIVIDER.jpg"/>
          <p:cNvPicPr>
            <a:picLocks noChangeAspect="1"/>
          </p:cNvPicPr>
          <p:nvPr/>
        </p:nvPicPr>
        <p:blipFill>
          <a:blip r:embed="rId2" cstate="print"/>
          <a:stretch>
            <a:fillRect/>
          </a:stretch>
        </p:blipFill>
        <p:spPr>
          <a:xfrm>
            <a:off x="176784" y="0"/>
            <a:ext cx="8790432" cy="6858000"/>
          </a:xfrm>
          <a:prstGeom prst="rect">
            <a:avLst/>
          </a:prstGeom>
        </p:spPr>
      </p:pic>
    </p:spTree>
    <p:extLst>
      <p:ext uri="{BB962C8B-B14F-4D97-AF65-F5344CB8AC3E}">
        <p14:creationId xmlns:p14="http://schemas.microsoft.com/office/powerpoint/2010/main" val="3580901915"/>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3 Test Materials-Shipping-TEXT.jpg"/>
          <p:cNvPicPr>
            <a:picLocks noChangeAspect="1"/>
          </p:cNvPicPr>
          <p:nvPr/>
        </p:nvPicPr>
        <p:blipFill>
          <a:blip r:embed="rId2" cstate="print"/>
          <a:stretch>
            <a:fillRect/>
          </a:stretch>
        </p:blipFill>
        <p:spPr>
          <a:xfrm>
            <a:off x="170029" y="0"/>
            <a:ext cx="8803942" cy="6858000"/>
          </a:xfrm>
          <a:prstGeom prst="rect">
            <a:avLst/>
          </a:prstGeom>
        </p:spPr>
      </p:pic>
      <p:sp>
        <p:nvSpPr>
          <p:cNvPr id="5" name="Content Placeholder 1"/>
          <p:cNvSpPr>
            <a:spLocks/>
          </p:cNvSpPr>
          <p:nvPr/>
        </p:nvSpPr>
        <p:spPr bwMode="auto">
          <a:xfrm>
            <a:off x="457200" y="838200"/>
            <a:ext cx="8229600" cy="3581400"/>
          </a:xfrm>
          <a:prstGeom prst="rect">
            <a:avLst/>
          </a:prstGeom>
          <a:solidFill>
            <a:schemeClr val="accent1">
              <a:lumMod val="20000"/>
              <a:lumOff val="80000"/>
            </a:schemeClr>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algn="ctr" fontAlgn="base">
              <a:spcBef>
                <a:spcPct val="0"/>
              </a:spcBef>
              <a:spcAft>
                <a:spcPct val="0"/>
              </a:spcAft>
            </a:pPr>
            <a:r>
              <a:rPr lang="en-US" sz="3600" b="1" dirty="0" smtClean="0">
                <a:solidFill>
                  <a:srgbClr val="0070C0"/>
                </a:solidFill>
                <a:latin typeface="Arial" pitchFamily="34" charset="0"/>
                <a:cs typeface="Arial" pitchFamily="34" charset="0"/>
              </a:rPr>
              <a:t>Test Materials</a:t>
            </a:r>
          </a:p>
          <a:p>
            <a:pPr algn="ctr" fontAlgn="base">
              <a:spcBef>
                <a:spcPct val="0"/>
              </a:spcBef>
              <a:spcAft>
                <a:spcPct val="0"/>
              </a:spcAft>
            </a:pPr>
            <a:endParaRPr lang="en-US" sz="3600" b="1" dirty="0" smtClean="0">
              <a:solidFill>
                <a:srgbClr val="0070C0"/>
              </a:solidFill>
              <a:latin typeface="Arial" pitchFamily="34" charset="0"/>
              <a:cs typeface="Arial" pitchFamily="34" charset="0"/>
            </a:endParaRPr>
          </a:p>
          <a:p>
            <a:pPr marL="742950" lvl="1" indent="-285750" eaLnBrk="0" fontAlgn="base" hangingPunct="0">
              <a:spcBef>
                <a:spcPct val="50000"/>
              </a:spcBef>
              <a:spcAft>
                <a:spcPct val="0"/>
              </a:spcAft>
              <a:buFontTx/>
              <a:buChar char="•"/>
            </a:pPr>
            <a:r>
              <a:rPr lang="en-US" sz="2800" dirty="0" smtClean="0">
                <a:solidFill>
                  <a:srgbClr val="000000"/>
                </a:solidFill>
                <a:latin typeface="Arial" pitchFamily="34" charset="0"/>
                <a:cs typeface="Arial" pitchFamily="34" charset="0"/>
              </a:rPr>
              <a:t>Aids/Tools Available</a:t>
            </a:r>
          </a:p>
          <a:p>
            <a:pPr marL="742950" lvl="1" indent="-285750" eaLnBrk="0" fontAlgn="base" hangingPunct="0">
              <a:spcBef>
                <a:spcPct val="50000"/>
              </a:spcBef>
              <a:spcAft>
                <a:spcPct val="0"/>
              </a:spcAft>
              <a:buFontTx/>
              <a:buChar char="•"/>
            </a:pPr>
            <a:r>
              <a:rPr lang="en-US" sz="2800" dirty="0" smtClean="0">
                <a:solidFill>
                  <a:srgbClr val="000000"/>
                </a:solidFill>
                <a:latin typeface="Arial" pitchFamily="34" charset="0"/>
                <a:cs typeface="Arial" pitchFamily="34" charset="0"/>
              </a:rPr>
              <a:t>Distribution Model</a:t>
            </a:r>
          </a:p>
          <a:p>
            <a:pPr marL="742950" lvl="1" indent="-285750" eaLnBrk="0" fontAlgn="base" hangingPunct="0">
              <a:spcBef>
                <a:spcPct val="50000"/>
              </a:spcBef>
              <a:spcAft>
                <a:spcPct val="0"/>
              </a:spcAft>
              <a:buFontTx/>
              <a:buChar char="•"/>
            </a:pPr>
            <a:r>
              <a:rPr lang="en-US" sz="2800" dirty="0" smtClean="0">
                <a:solidFill>
                  <a:srgbClr val="000000"/>
                </a:solidFill>
                <a:latin typeface="Arial" pitchFamily="34" charset="0"/>
                <a:cs typeface="Arial" pitchFamily="34" charset="0"/>
              </a:rPr>
              <a:t>Additional Orders</a:t>
            </a:r>
          </a:p>
          <a:p>
            <a:pPr algn="ctr" fontAlgn="base">
              <a:spcBef>
                <a:spcPct val="0"/>
              </a:spcBef>
              <a:spcAft>
                <a:spcPct val="0"/>
              </a:spcAft>
            </a:pPr>
            <a:endParaRPr lang="en-US" sz="3600" b="1" dirty="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3144010144"/>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3 Test Materials-Shipping-TEXT.jpg"/>
          <p:cNvPicPr>
            <a:picLocks noChangeAspect="1"/>
          </p:cNvPicPr>
          <p:nvPr/>
        </p:nvPicPr>
        <p:blipFill>
          <a:blip r:embed="rId2" cstate="print"/>
          <a:stretch>
            <a:fillRect/>
          </a:stretch>
        </p:blipFill>
        <p:spPr>
          <a:xfrm>
            <a:off x="170029" y="0"/>
            <a:ext cx="8803942" cy="6858000"/>
          </a:xfrm>
          <a:prstGeom prst="rect">
            <a:avLst/>
          </a:prstGeom>
        </p:spPr>
      </p:pic>
      <p:sp>
        <p:nvSpPr>
          <p:cNvPr id="5" name="Content Placeholder 1"/>
          <p:cNvSpPr>
            <a:spLocks/>
          </p:cNvSpPr>
          <p:nvPr/>
        </p:nvSpPr>
        <p:spPr bwMode="auto">
          <a:xfrm>
            <a:off x="457200" y="838200"/>
            <a:ext cx="8229600" cy="4876800"/>
          </a:xfrm>
          <a:prstGeom prst="rect">
            <a:avLst/>
          </a:prstGeom>
          <a:solidFill>
            <a:schemeClr val="accent1">
              <a:lumMod val="20000"/>
              <a:lumOff val="80000"/>
            </a:schemeClr>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algn="ctr" fontAlgn="base">
              <a:spcBef>
                <a:spcPct val="0"/>
              </a:spcBef>
              <a:spcAft>
                <a:spcPct val="0"/>
              </a:spcAft>
            </a:pPr>
            <a:r>
              <a:rPr lang="en-US" sz="3600" b="1" dirty="0" smtClean="0">
                <a:solidFill>
                  <a:srgbClr val="0070C0"/>
                </a:solidFill>
                <a:latin typeface="Arial" pitchFamily="34" charset="0"/>
                <a:cs typeface="Arial" pitchFamily="34" charset="0"/>
              </a:rPr>
              <a:t>Test Materials</a:t>
            </a:r>
          </a:p>
          <a:p>
            <a:pPr marL="342900" indent="-342900" eaLnBrk="0" fontAlgn="base" hangingPunct="0">
              <a:spcBef>
                <a:spcPct val="50000"/>
              </a:spcBef>
              <a:spcAft>
                <a:spcPct val="0"/>
              </a:spcAft>
            </a:pPr>
            <a:r>
              <a:rPr lang="en-US" sz="2400" b="1" dirty="0" smtClean="0">
                <a:solidFill>
                  <a:srgbClr val="000000"/>
                </a:solidFill>
                <a:latin typeface="Arial" pitchFamily="34" charset="0"/>
                <a:cs typeface="Arial" pitchFamily="34" charset="0"/>
              </a:rPr>
              <a:t>	Aids/Tools</a:t>
            </a:r>
          </a:p>
          <a:p>
            <a:pPr marL="742950" lvl="1" indent="-28575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Advance Letters/Materials List</a:t>
            </a:r>
            <a:endParaRPr lang="en-US" sz="2800" dirty="0" smtClean="0">
              <a:solidFill>
                <a:srgbClr val="000000"/>
              </a:solidFill>
              <a:latin typeface="Arial" pitchFamily="34" charset="0"/>
              <a:cs typeface="Arial" pitchFamily="34" charset="0"/>
            </a:endParaRPr>
          </a:p>
          <a:p>
            <a:pPr marL="1143000" lvl="2" indent="-22860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Available approximately one month before each test administration</a:t>
            </a:r>
          </a:p>
          <a:p>
            <a:pPr marL="1143000" lvl="2" indent="-22860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Available online at </a:t>
            </a:r>
            <a:r>
              <a:rPr lang="en-US" sz="2400" dirty="0" smtClean="0">
                <a:solidFill>
                  <a:srgbClr val="000000"/>
                </a:solidFill>
                <a:latin typeface="Arial" pitchFamily="34" charset="0"/>
                <a:cs typeface="Arial" pitchFamily="34" charset="0"/>
                <a:hlinkClick r:id="rId3"/>
              </a:rPr>
              <a:t>http://www.TexasAssessment.com/login</a:t>
            </a:r>
            <a:endParaRPr lang="en-US" sz="2400" dirty="0" smtClean="0">
              <a:solidFill>
                <a:srgbClr val="000000"/>
              </a:solidFill>
              <a:latin typeface="Arial" pitchFamily="34" charset="0"/>
              <a:cs typeface="Arial" pitchFamily="34" charset="0"/>
            </a:endParaRPr>
          </a:p>
          <a:p>
            <a:pPr marL="1143000" lvl="2" indent="-22860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E-mails will be sent to district testing coordinators as soon as the documents are posted to the website above</a:t>
            </a:r>
          </a:p>
          <a:p>
            <a:pPr algn="ctr" fontAlgn="base">
              <a:spcBef>
                <a:spcPct val="0"/>
              </a:spcBef>
              <a:spcAft>
                <a:spcPct val="0"/>
              </a:spcAft>
            </a:pPr>
            <a:endParaRPr lang="en-US" sz="3600" b="1" dirty="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4159245289"/>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3 Test Materials-Shipping-TEXT.jpg"/>
          <p:cNvPicPr>
            <a:picLocks noChangeAspect="1"/>
          </p:cNvPicPr>
          <p:nvPr/>
        </p:nvPicPr>
        <p:blipFill>
          <a:blip r:embed="rId2" cstate="print"/>
          <a:stretch>
            <a:fillRect/>
          </a:stretch>
        </p:blipFill>
        <p:spPr>
          <a:xfrm>
            <a:off x="170029" y="0"/>
            <a:ext cx="8803942" cy="6858000"/>
          </a:xfrm>
          <a:prstGeom prst="rect">
            <a:avLst/>
          </a:prstGeom>
        </p:spPr>
      </p:pic>
      <p:sp>
        <p:nvSpPr>
          <p:cNvPr id="5" name="Content Placeholder 1"/>
          <p:cNvSpPr>
            <a:spLocks/>
          </p:cNvSpPr>
          <p:nvPr/>
        </p:nvSpPr>
        <p:spPr bwMode="auto">
          <a:xfrm>
            <a:off x="457200" y="838200"/>
            <a:ext cx="8229600" cy="3810000"/>
          </a:xfrm>
          <a:prstGeom prst="rect">
            <a:avLst/>
          </a:prstGeom>
          <a:solidFill>
            <a:schemeClr val="accent1">
              <a:lumMod val="20000"/>
              <a:lumOff val="80000"/>
            </a:schemeClr>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algn="ctr" fontAlgn="base">
              <a:spcBef>
                <a:spcPct val="0"/>
              </a:spcBef>
              <a:spcAft>
                <a:spcPct val="0"/>
              </a:spcAft>
            </a:pPr>
            <a:r>
              <a:rPr lang="en-US" sz="3600" b="1" dirty="0" smtClean="0">
                <a:solidFill>
                  <a:srgbClr val="0070C0"/>
                </a:solidFill>
                <a:latin typeface="Arial" pitchFamily="34" charset="0"/>
                <a:cs typeface="Arial" pitchFamily="34" charset="0"/>
              </a:rPr>
              <a:t>Test Materials</a:t>
            </a:r>
          </a:p>
          <a:p>
            <a:pPr marL="342900" indent="-342900" eaLnBrk="0" fontAlgn="base" hangingPunct="0">
              <a:spcBef>
                <a:spcPct val="50000"/>
              </a:spcBef>
              <a:spcAft>
                <a:spcPct val="0"/>
              </a:spcAft>
            </a:pPr>
            <a:r>
              <a:rPr lang="en-US" sz="2400" b="1" dirty="0" smtClean="0">
                <a:solidFill>
                  <a:srgbClr val="000000"/>
                </a:solidFill>
                <a:latin typeface="Arial" pitchFamily="34" charset="0"/>
                <a:cs typeface="Arial" pitchFamily="34" charset="0"/>
              </a:rPr>
              <a:t>	Aids/Tools, Cont.</a:t>
            </a:r>
          </a:p>
          <a:p>
            <a:pPr marL="742950" lvl="1" indent="-28575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Advance Letters/Materials List, Cont.</a:t>
            </a:r>
            <a:endParaRPr lang="en-US" sz="2800" dirty="0" smtClean="0">
              <a:solidFill>
                <a:srgbClr val="000000"/>
              </a:solidFill>
              <a:latin typeface="Arial" pitchFamily="34" charset="0"/>
              <a:cs typeface="Arial" pitchFamily="34" charset="0"/>
            </a:endParaRPr>
          </a:p>
          <a:p>
            <a:pPr marL="1143000" lvl="2" indent="-22860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Instructions for accessing can be found in the </a:t>
            </a:r>
            <a:r>
              <a:rPr lang="en-US" sz="2400" i="1" dirty="0" smtClean="0">
                <a:solidFill>
                  <a:srgbClr val="000000"/>
                </a:solidFill>
                <a:latin typeface="Arial" pitchFamily="34" charset="0"/>
                <a:cs typeface="Arial" pitchFamily="34" charset="0"/>
              </a:rPr>
              <a:t>User’s Guide for the Texas Assessment Management System</a:t>
            </a:r>
            <a:r>
              <a:rPr lang="en-US" sz="2400" dirty="0" smtClean="0">
                <a:solidFill>
                  <a:srgbClr val="000000"/>
                </a:solidFill>
                <a:latin typeface="Arial" pitchFamily="34" charset="0"/>
                <a:cs typeface="Arial" pitchFamily="34" charset="0"/>
              </a:rPr>
              <a:t> located under Resources at </a:t>
            </a:r>
            <a:r>
              <a:rPr lang="en-US" sz="2400" dirty="0" smtClean="0">
                <a:solidFill>
                  <a:srgbClr val="000000"/>
                </a:solidFill>
                <a:latin typeface="Arial" pitchFamily="34" charset="0"/>
                <a:cs typeface="Arial" pitchFamily="34" charset="0"/>
                <a:hlinkClick r:id="rId3"/>
              </a:rPr>
              <a:t>http://www.TexasAssessment.com/guide</a:t>
            </a:r>
            <a:endParaRPr lang="en-US" sz="2400" dirty="0" smtClean="0">
              <a:solidFill>
                <a:srgbClr val="000000"/>
              </a:solidFill>
              <a:latin typeface="Arial" pitchFamily="34" charset="0"/>
              <a:cs typeface="Arial" pitchFamily="34" charset="0"/>
            </a:endParaRPr>
          </a:p>
          <a:p>
            <a:pPr marL="1143000" lvl="2" indent="-228600" eaLnBrk="0" fontAlgn="base" hangingPunct="0">
              <a:spcBef>
                <a:spcPct val="50000"/>
              </a:spcBef>
              <a:spcAft>
                <a:spcPct val="0"/>
              </a:spcAft>
            </a:pPr>
            <a:endParaRPr lang="en-US" sz="2400" dirty="0" smtClean="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075562589"/>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3 Test Materials-Shipping-TEXT.jpg"/>
          <p:cNvPicPr>
            <a:picLocks noChangeAspect="1"/>
          </p:cNvPicPr>
          <p:nvPr/>
        </p:nvPicPr>
        <p:blipFill>
          <a:blip r:embed="rId2" cstate="print"/>
          <a:stretch>
            <a:fillRect/>
          </a:stretch>
        </p:blipFill>
        <p:spPr>
          <a:xfrm>
            <a:off x="170029" y="0"/>
            <a:ext cx="8803942" cy="6858000"/>
          </a:xfrm>
          <a:prstGeom prst="rect">
            <a:avLst/>
          </a:prstGeom>
        </p:spPr>
      </p:pic>
      <p:sp>
        <p:nvSpPr>
          <p:cNvPr id="5" name="Content Placeholder 1"/>
          <p:cNvSpPr>
            <a:spLocks/>
          </p:cNvSpPr>
          <p:nvPr/>
        </p:nvSpPr>
        <p:spPr bwMode="auto">
          <a:xfrm>
            <a:off x="457200" y="838200"/>
            <a:ext cx="8229600" cy="5334000"/>
          </a:xfrm>
          <a:prstGeom prst="rect">
            <a:avLst/>
          </a:prstGeom>
          <a:solidFill>
            <a:schemeClr val="accent1">
              <a:lumMod val="20000"/>
              <a:lumOff val="80000"/>
            </a:schemeClr>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algn="ctr" fontAlgn="base">
              <a:spcBef>
                <a:spcPct val="0"/>
              </a:spcBef>
              <a:spcAft>
                <a:spcPct val="0"/>
              </a:spcAft>
            </a:pPr>
            <a:r>
              <a:rPr lang="en-US" sz="3600" b="1" dirty="0" smtClean="0">
                <a:solidFill>
                  <a:srgbClr val="0070C0"/>
                </a:solidFill>
                <a:latin typeface="Arial" pitchFamily="34" charset="0"/>
                <a:cs typeface="Arial" pitchFamily="34" charset="0"/>
              </a:rPr>
              <a:t>Test Materials</a:t>
            </a:r>
          </a:p>
          <a:p>
            <a:pPr marL="342900" indent="-342900" eaLnBrk="0" fontAlgn="base" hangingPunct="0">
              <a:spcBef>
                <a:spcPct val="50000"/>
              </a:spcBef>
              <a:spcAft>
                <a:spcPct val="0"/>
              </a:spcAft>
            </a:pPr>
            <a:r>
              <a:rPr lang="en-US" sz="2400" b="1" dirty="0" smtClean="0">
                <a:solidFill>
                  <a:srgbClr val="000000"/>
                </a:solidFill>
                <a:latin typeface="Arial" pitchFamily="34" charset="0"/>
                <a:cs typeface="Arial" pitchFamily="34" charset="0"/>
              </a:rPr>
              <a:t>	Aids/Tools, Cont.</a:t>
            </a:r>
          </a:p>
          <a:p>
            <a:pPr marL="742950" lvl="1" indent="-28575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Advance Letters/Materials List, Cont.</a:t>
            </a:r>
          </a:p>
          <a:p>
            <a:pPr marL="1143000" lvl="2" indent="-22860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District Level</a:t>
            </a:r>
          </a:p>
          <a:p>
            <a:pPr marL="1600200" lvl="3" indent="-228600" eaLnBrk="0" fontAlgn="base" hangingPunct="0">
              <a:spcBef>
                <a:spcPct val="50000"/>
              </a:spcBef>
              <a:spcAft>
                <a:spcPct val="0"/>
              </a:spcAft>
              <a:buFontTx/>
              <a:buChar char="•"/>
            </a:pPr>
            <a:r>
              <a:rPr lang="en-US" sz="2000" dirty="0" smtClean="0">
                <a:solidFill>
                  <a:srgbClr val="000000"/>
                </a:solidFill>
                <a:latin typeface="Arial" pitchFamily="34" charset="0"/>
                <a:cs typeface="Arial" pitchFamily="34" charset="0"/>
              </a:rPr>
              <a:t>Two types of Materials Lists</a:t>
            </a:r>
          </a:p>
          <a:p>
            <a:pPr marL="2057400" lvl="4" indent="-228600" eaLnBrk="0" fontAlgn="base" hangingPunct="0">
              <a:spcBef>
                <a:spcPct val="50000"/>
              </a:spcBef>
              <a:spcAft>
                <a:spcPct val="0"/>
              </a:spcAft>
              <a:buFontTx/>
              <a:buChar char="•"/>
            </a:pPr>
            <a:r>
              <a:rPr lang="en-US" sz="2000" dirty="0" smtClean="0">
                <a:solidFill>
                  <a:srgbClr val="000000"/>
                </a:solidFill>
                <a:latin typeface="Arial" pitchFamily="34" charset="0"/>
                <a:cs typeface="Arial" pitchFamily="34" charset="0"/>
              </a:rPr>
              <a:t>Total number of materials being shipped to the district (includes campus counts and district overage)</a:t>
            </a:r>
          </a:p>
          <a:p>
            <a:pPr marL="2057400" lvl="4" indent="-228600" eaLnBrk="0" fontAlgn="base" hangingPunct="0">
              <a:spcBef>
                <a:spcPct val="50000"/>
              </a:spcBef>
              <a:spcAft>
                <a:spcPct val="0"/>
              </a:spcAft>
              <a:buFontTx/>
              <a:buChar char="•"/>
            </a:pPr>
            <a:r>
              <a:rPr lang="en-US" sz="2000" dirty="0" smtClean="0">
                <a:solidFill>
                  <a:srgbClr val="000000"/>
                </a:solidFill>
                <a:latin typeface="Arial" pitchFamily="34" charset="0"/>
                <a:cs typeface="Arial" pitchFamily="34" charset="0"/>
              </a:rPr>
              <a:t>Amount of district overage being shipped to the Central Office</a:t>
            </a:r>
          </a:p>
          <a:p>
            <a:pPr marL="1600200" lvl="3" indent="-228600" eaLnBrk="0" fontAlgn="base" hangingPunct="0">
              <a:spcBef>
                <a:spcPct val="50000"/>
              </a:spcBef>
              <a:spcAft>
                <a:spcPct val="0"/>
              </a:spcAft>
              <a:buFontTx/>
              <a:buChar char="•"/>
            </a:pPr>
            <a:r>
              <a:rPr lang="en-US" sz="2000" dirty="0" smtClean="0">
                <a:solidFill>
                  <a:srgbClr val="000000"/>
                </a:solidFill>
                <a:latin typeface="Arial" pitchFamily="34" charset="0"/>
                <a:cs typeface="Arial" pitchFamily="34" charset="0"/>
              </a:rPr>
              <a:t>Numbers are based directly on the participation counts submitted during the fall and January update periods</a:t>
            </a:r>
            <a:endParaRPr lang="en-US" sz="16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426219921"/>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3 Test Materials-Shipping-TEXT.jpg"/>
          <p:cNvPicPr>
            <a:picLocks noChangeAspect="1"/>
          </p:cNvPicPr>
          <p:nvPr/>
        </p:nvPicPr>
        <p:blipFill>
          <a:blip r:embed="rId2" cstate="print"/>
          <a:stretch>
            <a:fillRect/>
          </a:stretch>
        </p:blipFill>
        <p:spPr>
          <a:xfrm>
            <a:off x="170029" y="0"/>
            <a:ext cx="8803942" cy="6858000"/>
          </a:xfrm>
          <a:prstGeom prst="rect">
            <a:avLst/>
          </a:prstGeom>
        </p:spPr>
      </p:pic>
      <p:sp>
        <p:nvSpPr>
          <p:cNvPr id="5" name="Content Placeholder 1"/>
          <p:cNvSpPr>
            <a:spLocks/>
          </p:cNvSpPr>
          <p:nvPr/>
        </p:nvSpPr>
        <p:spPr bwMode="auto">
          <a:xfrm>
            <a:off x="457200" y="838200"/>
            <a:ext cx="8229600" cy="4038600"/>
          </a:xfrm>
          <a:prstGeom prst="rect">
            <a:avLst/>
          </a:prstGeom>
          <a:solidFill>
            <a:schemeClr val="accent1">
              <a:lumMod val="20000"/>
              <a:lumOff val="80000"/>
            </a:schemeClr>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algn="ctr" fontAlgn="base">
              <a:spcBef>
                <a:spcPct val="0"/>
              </a:spcBef>
              <a:spcAft>
                <a:spcPct val="0"/>
              </a:spcAft>
            </a:pPr>
            <a:r>
              <a:rPr lang="en-US" sz="3600" b="1" dirty="0" smtClean="0">
                <a:solidFill>
                  <a:srgbClr val="0070C0"/>
                </a:solidFill>
                <a:latin typeface="Arial" pitchFamily="34" charset="0"/>
                <a:cs typeface="Arial" pitchFamily="34" charset="0"/>
              </a:rPr>
              <a:t>Test Materials</a:t>
            </a:r>
          </a:p>
          <a:p>
            <a:pPr marL="342900" indent="-342900" eaLnBrk="0" fontAlgn="base" hangingPunct="0">
              <a:spcBef>
                <a:spcPct val="50000"/>
              </a:spcBef>
              <a:spcAft>
                <a:spcPct val="0"/>
              </a:spcAft>
            </a:pPr>
            <a:r>
              <a:rPr lang="en-US" sz="2400" b="1" dirty="0" smtClean="0">
                <a:solidFill>
                  <a:srgbClr val="000000"/>
                </a:solidFill>
                <a:latin typeface="Arial" pitchFamily="34" charset="0"/>
                <a:cs typeface="Arial" pitchFamily="34" charset="0"/>
              </a:rPr>
              <a:t>	Aids/Tools, Cont.</a:t>
            </a:r>
          </a:p>
          <a:p>
            <a:pPr marL="742950" lvl="1" indent="-28575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Advance Letters/Materials List, Cont.</a:t>
            </a:r>
          </a:p>
          <a:p>
            <a:pPr marL="1143000" lvl="2" indent="-22860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Campus Level</a:t>
            </a:r>
          </a:p>
          <a:p>
            <a:pPr marL="1600200" lvl="3" indent="-228600" eaLnBrk="0" fontAlgn="base" hangingPunct="0">
              <a:spcBef>
                <a:spcPct val="50000"/>
              </a:spcBef>
              <a:spcAft>
                <a:spcPct val="0"/>
              </a:spcAft>
              <a:buFontTx/>
              <a:buChar char="•"/>
            </a:pPr>
            <a:r>
              <a:rPr lang="en-US" sz="2000" dirty="0" smtClean="0">
                <a:solidFill>
                  <a:srgbClr val="000000"/>
                </a:solidFill>
                <a:latin typeface="Arial" pitchFamily="34" charset="0"/>
                <a:cs typeface="Arial" pitchFamily="34" charset="0"/>
              </a:rPr>
              <a:t>Quantities show number of materials being shipped for individual campuses</a:t>
            </a:r>
          </a:p>
          <a:p>
            <a:pPr marL="1600200" lvl="3" indent="-228600" eaLnBrk="0" fontAlgn="base" hangingPunct="0">
              <a:spcBef>
                <a:spcPct val="50000"/>
              </a:spcBef>
              <a:spcAft>
                <a:spcPct val="0"/>
              </a:spcAft>
              <a:buFontTx/>
              <a:buChar char="•"/>
            </a:pPr>
            <a:r>
              <a:rPr lang="en-US" sz="2000" dirty="0" smtClean="0">
                <a:solidFill>
                  <a:srgbClr val="000000"/>
                </a:solidFill>
                <a:latin typeface="Arial" pitchFamily="34" charset="0"/>
                <a:cs typeface="Arial" pitchFamily="34" charset="0"/>
              </a:rPr>
              <a:t>Numbers are based directly on the participation counts submitted during the fall and January update periods</a:t>
            </a:r>
            <a:endParaRPr lang="en-US" sz="20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444985751"/>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3 Test Materials-Shipping-TEXT.jpg"/>
          <p:cNvPicPr>
            <a:picLocks noChangeAspect="1"/>
          </p:cNvPicPr>
          <p:nvPr/>
        </p:nvPicPr>
        <p:blipFill>
          <a:blip r:embed="rId2" cstate="print"/>
          <a:stretch>
            <a:fillRect/>
          </a:stretch>
        </p:blipFill>
        <p:spPr>
          <a:xfrm>
            <a:off x="170029" y="0"/>
            <a:ext cx="8803942" cy="6858000"/>
          </a:xfrm>
          <a:prstGeom prst="rect">
            <a:avLst/>
          </a:prstGeom>
        </p:spPr>
      </p:pic>
      <p:sp>
        <p:nvSpPr>
          <p:cNvPr id="5" name="Content Placeholder 1"/>
          <p:cNvSpPr>
            <a:spLocks/>
          </p:cNvSpPr>
          <p:nvPr/>
        </p:nvSpPr>
        <p:spPr bwMode="auto">
          <a:xfrm>
            <a:off x="457200" y="838200"/>
            <a:ext cx="8229600" cy="4724400"/>
          </a:xfrm>
          <a:prstGeom prst="rect">
            <a:avLst/>
          </a:prstGeom>
          <a:solidFill>
            <a:schemeClr val="accent1">
              <a:lumMod val="20000"/>
              <a:lumOff val="80000"/>
            </a:schemeClr>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algn="ctr" fontAlgn="base">
              <a:spcBef>
                <a:spcPct val="0"/>
              </a:spcBef>
              <a:spcAft>
                <a:spcPct val="0"/>
              </a:spcAft>
            </a:pPr>
            <a:r>
              <a:rPr lang="en-US" sz="3600" b="1" dirty="0" smtClean="0">
                <a:solidFill>
                  <a:srgbClr val="0070C0"/>
                </a:solidFill>
                <a:latin typeface="Arial" pitchFamily="34" charset="0"/>
                <a:cs typeface="Arial" pitchFamily="34" charset="0"/>
              </a:rPr>
              <a:t>Test Materials</a:t>
            </a:r>
          </a:p>
          <a:p>
            <a:pPr marL="342900" indent="-342900" eaLnBrk="0" fontAlgn="base" hangingPunct="0">
              <a:spcBef>
                <a:spcPct val="50000"/>
              </a:spcBef>
              <a:spcAft>
                <a:spcPct val="0"/>
              </a:spcAft>
            </a:pPr>
            <a:r>
              <a:rPr lang="en-US" sz="2400" b="1" dirty="0" smtClean="0">
                <a:solidFill>
                  <a:srgbClr val="000000"/>
                </a:solidFill>
                <a:latin typeface="Arial" pitchFamily="34" charset="0"/>
                <a:cs typeface="Arial" pitchFamily="34" charset="0"/>
              </a:rPr>
              <a:t>	Aids/Tools, Cont.</a:t>
            </a:r>
          </a:p>
          <a:p>
            <a:pPr marL="742950" lvl="1" indent="-28575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Advance Letters/Materials List, Cont.</a:t>
            </a:r>
          </a:p>
          <a:p>
            <a:pPr marL="1143000" lvl="2" indent="-22860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Campus Level, Cont.</a:t>
            </a:r>
          </a:p>
          <a:p>
            <a:pPr marL="1600200" lvl="3" indent="-228600" eaLnBrk="0" fontAlgn="base" hangingPunct="0">
              <a:spcBef>
                <a:spcPct val="50000"/>
              </a:spcBef>
              <a:spcAft>
                <a:spcPct val="0"/>
              </a:spcAft>
              <a:buFontTx/>
              <a:buChar char="•"/>
            </a:pPr>
            <a:r>
              <a:rPr lang="en-US" sz="2000" dirty="0" smtClean="0">
                <a:solidFill>
                  <a:srgbClr val="000000"/>
                </a:solidFill>
                <a:latin typeface="Arial" pitchFamily="34" charset="0"/>
                <a:cs typeface="Arial" pitchFamily="34" charset="0"/>
              </a:rPr>
              <a:t>Can be downloaded individually by campus and </a:t>
            </a:r>
          </a:p>
          <a:p>
            <a:pPr marL="2057400" lvl="4" indent="-228600" eaLnBrk="0" fontAlgn="base" hangingPunct="0">
              <a:spcBef>
                <a:spcPct val="50000"/>
              </a:spcBef>
              <a:spcAft>
                <a:spcPct val="0"/>
              </a:spcAft>
              <a:buFontTx/>
              <a:buChar char="•"/>
            </a:pPr>
            <a:r>
              <a:rPr lang="en-US" sz="2000" dirty="0" smtClean="0">
                <a:solidFill>
                  <a:srgbClr val="000000"/>
                </a:solidFill>
                <a:latin typeface="Arial" pitchFamily="34" charset="0"/>
                <a:cs typeface="Arial" pitchFamily="34" charset="0"/>
              </a:rPr>
              <a:t>forwarded electronically </a:t>
            </a:r>
            <a:r>
              <a:rPr lang="en-US" sz="2000" b="1" dirty="0" smtClean="0">
                <a:solidFill>
                  <a:srgbClr val="000000"/>
                </a:solidFill>
                <a:latin typeface="Arial" pitchFamily="34" charset="0"/>
                <a:cs typeface="Arial" pitchFamily="34" charset="0"/>
              </a:rPr>
              <a:t>OR</a:t>
            </a:r>
            <a:endParaRPr lang="en-US" sz="2000" dirty="0" smtClean="0">
              <a:solidFill>
                <a:srgbClr val="000000"/>
              </a:solidFill>
              <a:latin typeface="Arial" pitchFamily="34" charset="0"/>
              <a:cs typeface="Arial" pitchFamily="34" charset="0"/>
            </a:endParaRPr>
          </a:p>
          <a:p>
            <a:pPr marL="2057400" lvl="4" indent="-228600" eaLnBrk="0" fontAlgn="base" hangingPunct="0">
              <a:spcBef>
                <a:spcPct val="50000"/>
              </a:spcBef>
              <a:spcAft>
                <a:spcPct val="0"/>
              </a:spcAft>
              <a:buFontTx/>
              <a:buChar char="•"/>
            </a:pPr>
            <a:r>
              <a:rPr lang="en-US" sz="2000" dirty="0" smtClean="0">
                <a:solidFill>
                  <a:srgbClr val="000000"/>
                </a:solidFill>
                <a:latin typeface="Arial" pitchFamily="34" charset="0"/>
                <a:cs typeface="Arial" pitchFamily="34" charset="0"/>
              </a:rPr>
              <a:t>printed and distributed by campus</a:t>
            </a:r>
          </a:p>
          <a:p>
            <a:pPr marL="1600200" lvl="3" indent="-228600" eaLnBrk="0" fontAlgn="base" hangingPunct="0">
              <a:spcBef>
                <a:spcPct val="50000"/>
              </a:spcBef>
              <a:spcAft>
                <a:spcPct val="0"/>
              </a:spcAft>
              <a:buFontTx/>
              <a:buChar char="•"/>
            </a:pPr>
            <a:r>
              <a:rPr lang="en-US" sz="2000" dirty="0" smtClean="0">
                <a:solidFill>
                  <a:srgbClr val="000000"/>
                </a:solidFill>
                <a:latin typeface="Arial" pitchFamily="34" charset="0"/>
                <a:cs typeface="Arial" pitchFamily="34" charset="0"/>
              </a:rPr>
              <a:t>Use to compile list of additional materials needed for each campus and the entire district</a:t>
            </a:r>
            <a:endParaRPr lang="en-US" sz="20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570527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3 Welcome-Intro-DIVIDER.jpg"/>
          <p:cNvPicPr>
            <a:picLocks noChangeAspect="1"/>
          </p:cNvPicPr>
          <p:nvPr/>
        </p:nvPicPr>
        <p:blipFill>
          <a:blip r:embed="rId2" cstate="print"/>
          <a:stretch>
            <a:fillRect/>
          </a:stretch>
        </p:blipFill>
        <p:spPr>
          <a:xfrm>
            <a:off x="1" y="0"/>
            <a:ext cx="9153180" cy="6858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sz="quarter" idx="10"/>
          </p:nvPr>
        </p:nvSpPr>
        <p:spPr/>
        <p:txBody>
          <a:bodyPr>
            <a:normAutofit/>
          </a:bodyPr>
          <a:lstStyle/>
          <a:p>
            <a:pPr algn="ctr">
              <a:buNone/>
            </a:pPr>
            <a:endParaRPr lang="en-US" sz="2400" b="1" dirty="0" smtClean="0"/>
          </a:p>
          <a:p>
            <a:pPr algn="ctr">
              <a:buNone/>
            </a:pPr>
            <a:endParaRPr lang="en-US" sz="1400" b="1" dirty="0" smtClean="0"/>
          </a:p>
        </p:txBody>
      </p:sp>
      <p:sp>
        <p:nvSpPr>
          <p:cNvPr id="4" name="Rectangle 3"/>
          <p:cNvSpPr/>
          <p:nvPr/>
        </p:nvSpPr>
        <p:spPr>
          <a:xfrm>
            <a:off x="1143000" y="914400"/>
            <a:ext cx="7202079" cy="1432874"/>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dirty="0" smtClean="0">
                <a:solidFill>
                  <a:prstClr val="white"/>
                </a:solidFill>
              </a:rPr>
              <a:t>2011 – 2012 Incident Reports</a:t>
            </a:r>
          </a:p>
          <a:p>
            <a:pPr algn="ctr"/>
            <a:r>
              <a:rPr lang="en-US" sz="3200" b="1" dirty="0" smtClean="0">
                <a:solidFill>
                  <a:prstClr val="white"/>
                </a:solidFill>
              </a:rPr>
              <a:t>		</a:t>
            </a:r>
            <a:r>
              <a:rPr lang="en-US" sz="2400" b="1" dirty="0" smtClean="0">
                <a:solidFill>
                  <a:prstClr val="white"/>
                </a:solidFill>
              </a:rPr>
              <a:t>(approximate numbers)</a:t>
            </a:r>
            <a:r>
              <a:rPr lang="en-US" sz="3200" b="1" dirty="0" smtClean="0">
                <a:solidFill>
                  <a:prstClr val="white"/>
                </a:solidFill>
              </a:rPr>
              <a:t> </a:t>
            </a:r>
          </a:p>
        </p:txBody>
      </p:sp>
      <p:sp>
        <p:nvSpPr>
          <p:cNvPr id="6" name="Rectangle 5"/>
          <p:cNvSpPr/>
          <p:nvPr/>
        </p:nvSpPr>
        <p:spPr>
          <a:xfrm>
            <a:off x="1143000" y="2590800"/>
            <a:ext cx="7192651" cy="2931737"/>
          </a:xfrm>
          <a:prstGeom prst="rect">
            <a:avLst/>
          </a:prstGeom>
          <a:solidFill>
            <a:schemeClr val="accent1">
              <a:lumMod val="40000"/>
              <a:lumOff val="60000"/>
            </a:schemeClr>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spcBef>
                <a:spcPts val="1200"/>
              </a:spcBef>
            </a:pPr>
            <a:r>
              <a:rPr lang="en-US" sz="3200" b="1" dirty="0" smtClean="0">
                <a:solidFill>
                  <a:prstClr val="black"/>
                </a:solidFill>
              </a:rPr>
              <a:t>Serious 		      </a:t>
            </a:r>
            <a:r>
              <a:rPr lang="en-US" sz="3200" b="1" u="sng" dirty="0" smtClean="0">
                <a:solidFill>
                  <a:prstClr val="black"/>
                </a:solidFill>
              </a:rPr>
              <a:t>150</a:t>
            </a:r>
          </a:p>
          <a:p>
            <a:pPr algn="ctr">
              <a:spcBef>
                <a:spcPts val="1200"/>
              </a:spcBef>
            </a:pPr>
            <a:r>
              <a:rPr lang="en-US" sz="800" b="1" dirty="0" smtClean="0">
                <a:solidFill>
                  <a:prstClr val="black"/>
                </a:solidFill>
              </a:rPr>
              <a:t>	</a:t>
            </a:r>
          </a:p>
          <a:p>
            <a:pPr algn="ctr">
              <a:spcBef>
                <a:spcPts val="1200"/>
              </a:spcBef>
            </a:pPr>
            <a:r>
              <a:rPr lang="en-US" sz="3200" b="1" dirty="0" smtClean="0">
                <a:solidFill>
                  <a:prstClr val="black"/>
                </a:solidFill>
              </a:rPr>
              <a:t>Procedural 	    </a:t>
            </a:r>
            <a:r>
              <a:rPr lang="en-US" sz="3200" b="1" u="sng" dirty="0" smtClean="0">
                <a:solidFill>
                  <a:prstClr val="black"/>
                </a:solidFill>
              </a:rPr>
              <a:t>3980</a:t>
            </a:r>
          </a:p>
          <a:p>
            <a:pPr algn="ctr">
              <a:spcBef>
                <a:spcPts val="1200"/>
              </a:spcBef>
            </a:pPr>
            <a:r>
              <a:rPr lang="en-US" sz="2000" b="1" dirty="0" smtClean="0">
                <a:solidFill>
                  <a:prstClr val="black"/>
                </a:solidFill>
              </a:rPr>
              <a:t>	</a:t>
            </a:r>
          </a:p>
          <a:p>
            <a:pPr algn="ctr"/>
            <a:r>
              <a:rPr lang="en-US" sz="3200" b="1" dirty="0" smtClean="0">
                <a:solidFill>
                  <a:prstClr val="black"/>
                </a:solidFill>
              </a:rPr>
              <a:t>Total 		    </a:t>
            </a:r>
            <a:r>
              <a:rPr lang="en-US" sz="3200" b="1" u="sng" dirty="0" smtClean="0">
                <a:solidFill>
                  <a:prstClr val="black"/>
                </a:solidFill>
              </a:rPr>
              <a:t>4130</a:t>
            </a:r>
            <a:endParaRPr lang="en-US" sz="3200" u="sng" dirty="0" smtClean="0">
              <a:solidFill>
                <a:prstClr val="black"/>
              </a:solidFill>
            </a:endParaRPr>
          </a:p>
        </p:txBody>
      </p:sp>
      <p:sp>
        <p:nvSpPr>
          <p:cNvPr id="8" name="TextBox 7"/>
          <p:cNvSpPr txBox="1"/>
          <p:nvPr/>
        </p:nvSpPr>
        <p:spPr>
          <a:xfrm>
            <a:off x="3124200" y="152400"/>
            <a:ext cx="3505200" cy="461665"/>
          </a:xfrm>
          <a:prstGeom prst="rect">
            <a:avLst/>
          </a:prstGeom>
          <a:noFill/>
        </p:spPr>
        <p:txBody>
          <a:bodyPr wrap="square" rtlCol="0">
            <a:spAutoFit/>
          </a:bodyPr>
          <a:lstStyle/>
          <a:p>
            <a:pPr algn="r"/>
            <a:r>
              <a:rPr lang="en-US" sz="2400" b="1" dirty="0" smtClean="0">
                <a:solidFill>
                  <a:prstClr val="black"/>
                </a:solidFill>
              </a:rPr>
              <a:t>Testing Irregularities </a:t>
            </a:r>
            <a:endParaRPr lang="en-US" sz="2400" b="1" dirty="0">
              <a:solidFill>
                <a:prstClr val="black"/>
              </a:solidFill>
            </a:endParaRP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3 Test Materials-Shipping-TEXT.jpg"/>
          <p:cNvPicPr>
            <a:picLocks noChangeAspect="1"/>
          </p:cNvPicPr>
          <p:nvPr/>
        </p:nvPicPr>
        <p:blipFill>
          <a:blip r:embed="rId2" cstate="print"/>
          <a:stretch>
            <a:fillRect/>
          </a:stretch>
        </p:blipFill>
        <p:spPr>
          <a:xfrm>
            <a:off x="170029" y="0"/>
            <a:ext cx="8803942" cy="6858000"/>
          </a:xfrm>
          <a:prstGeom prst="rect">
            <a:avLst/>
          </a:prstGeom>
        </p:spPr>
      </p:pic>
      <p:sp>
        <p:nvSpPr>
          <p:cNvPr id="5" name="Content Placeholder 1"/>
          <p:cNvSpPr>
            <a:spLocks/>
          </p:cNvSpPr>
          <p:nvPr/>
        </p:nvSpPr>
        <p:spPr bwMode="auto">
          <a:xfrm>
            <a:off x="457200" y="838200"/>
            <a:ext cx="8229600" cy="4267200"/>
          </a:xfrm>
          <a:prstGeom prst="rect">
            <a:avLst/>
          </a:prstGeom>
          <a:solidFill>
            <a:schemeClr val="accent1">
              <a:lumMod val="20000"/>
              <a:lumOff val="80000"/>
            </a:schemeClr>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algn="ctr" fontAlgn="base">
              <a:spcBef>
                <a:spcPct val="0"/>
              </a:spcBef>
              <a:spcAft>
                <a:spcPct val="0"/>
              </a:spcAft>
            </a:pPr>
            <a:r>
              <a:rPr lang="en-US" sz="3600" b="1" dirty="0" smtClean="0">
                <a:solidFill>
                  <a:srgbClr val="0070C0"/>
                </a:solidFill>
                <a:latin typeface="Arial" pitchFamily="34" charset="0"/>
                <a:cs typeface="Arial" pitchFamily="34" charset="0"/>
              </a:rPr>
              <a:t>Test Materials</a:t>
            </a:r>
          </a:p>
          <a:p>
            <a:pPr marL="342900" indent="-342900" eaLnBrk="0" fontAlgn="base" hangingPunct="0">
              <a:spcBef>
                <a:spcPct val="50000"/>
              </a:spcBef>
              <a:spcAft>
                <a:spcPct val="0"/>
              </a:spcAft>
            </a:pPr>
            <a:r>
              <a:rPr lang="en-US" sz="2400" b="1" dirty="0" smtClean="0">
                <a:solidFill>
                  <a:srgbClr val="000000"/>
                </a:solidFill>
                <a:latin typeface="Arial" pitchFamily="34" charset="0"/>
                <a:cs typeface="Arial" pitchFamily="34" charset="0"/>
              </a:rPr>
              <a:t>	Aids/Tools, Cont.</a:t>
            </a:r>
          </a:p>
          <a:p>
            <a:pPr marL="742950" lvl="1" indent="-28575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White Boxes</a:t>
            </a:r>
          </a:p>
          <a:p>
            <a:pPr marL="1143000" lvl="2" indent="-22860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First box in shipment will always be white</a:t>
            </a:r>
          </a:p>
          <a:p>
            <a:pPr marL="1143000" lvl="2" indent="-22860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Easy to find</a:t>
            </a:r>
          </a:p>
          <a:p>
            <a:pPr marL="1143000" lvl="2" indent="-22860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Contains packing lists</a:t>
            </a:r>
          </a:p>
          <a:p>
            <a:pPr marL="1143000" lvl="2" indent="-22860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Contains District Coordinator Packet</a:t>
            </a:r>
            <a:endParaRPr lang="en-US" sz="20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983821894"/>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3 Test Materials-Shipping-TEXT.jpg"/>
          <p:cNvPicPr>
            <a:picLocks noChangeAspect="1"/>
          </p:cNvPicPr>
          <p:nvPr/>
        </p:nvPicPr>
        <p:blipFill>
          <a:blip r:embed="rId2" cstate="print"/>
          <a:stretch>
            <a:fillRect/>
          </a:stretch>
        </p:blipFill>
        <p:spPr>
          <a:xfrm>
            <a:off x="170029" y="0"/>
            <a:ext cx="8803942" cy="6858000"/>
          </a:xfrm>
          <a:prstGeom prst="rect">
            <a:avLst/>
          </a:prstGeom>
        </p:spPr>
      </p:pic>
      <p:sp>
        <p:nvSpPr>
          <p:cNvPr id="5" name="Content Placeholder 1"/>
          <p:cNvSpPr>
            <a:spLocks/>
          </p:cNvSpPr>
          <p:nvPr/>
        </p:nvSpPr>
        <p:spPr bwMode="auto">
          <a:xfrm>
            <a:off x="457200" y="838200"/>
            <a:ext cx="8229600" cy="4267200"/>
          </a:xfrm>
          <a:prstGeom prst="rect">
            <a:avLst/>
          </a:prstGeom>
          <a:solidFill>
            <a:schemeClr val="accent1">
              <a:lumMod val="20000"/>
              <a:lumOff val="80000"/>
            </a:schemeClr>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algn="ctr" fontAlgn="base">
              <a:spcBef>
                <a:spcPct val="0"/>
              </a:spcBef>
              <a:spcAft>
                <a:spcPct val="0"/>
              </a:spcAft>
            </a:pPr>
            <a:r>
              <a:rPr lang="en-US" sz="3600" b="1" dirty="0" smtClean="0">
                <a:solidFill>
                  <a:srgbClr val="0070C0"/>
                </a:solidFill>
                <a:latin typeface="Arial" pitchFamily="34" charset="0"/>
                <a:cs typeface="Arial" pitchFamily="34" charset="0"/>
              </a:rPr>
              <a:t>Test Materials</a:t>
            </a:r>
          </a:p>
          <a:p>
            <a:pPr marL="342900" indent="-342900" eaLnBrk="0" fontAlgn="base" hangingPunct="0">
              <a:spcBef>
                <a:spcPct val="50000"/>
              </a:spcBef>
              <a:spcAft>
                <a:spcPct val="0"/>
              </a:spcAft>
            </a:pPr>
            <a:r>
              <a:rPr lang="en-US" sz="2400" b="1" dirty="0" smtClean="0">
                <a:solidFill>
                  <a:srgbClr val="000000"/>
                </a:solidFill>
                <a:latin typeface="Arial" pitchFamily="34" charset="0"/>
                <a:cs typeface="Arial" pitchFamily="34" charset="0"/>
              </a:rPr>
              <a:t>	Aids/Tools, Cont.</a:t>
            </a:r>
          </a:p>
          <a:p>
            <a:pPr marL="742950" lvl="1" indent="-28575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Schools Boxed Separately</a:t>
            </a:r>
          </a:p>
          <a:p>
            <a:pPr marL="1143000" lvl="2" indent="-22860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Schools will always be boxed separately from one another </a:t>
            </a:r>
            <a:r>
              <a:rPr lang="en-US" sz="2400" dirty="0" smtClean="0">
                <a:solidFill>
                  <a:srgbClr val="FF0000"/>
                </a:solidFill>
                <a:latin typeface="Arial" pitchFamily="34" charset="0"/>
                <a:cs typeface="Arial" pitchFamily="34" charset="0"/>
              </a:rPr>
              <a:t>*</a:t>
            </a:r>
          </a:p>
          <a:p>
            <a:pPr marL="1143000" lvl="2" indent="-22860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No need to open at district office</a:t>
            </a:r>
          </a:p>
          <a:p>
            <a:pPr marL="1143000" lvl="2" indent="-22860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Forward directly to school to inventory</a:t>
            </a:r>
          </a:p>
          <a:p>
            <a:pPr marL="342900" indent="-342900" eaLnBrk="0" fontAlgn="base" hangingPunct="0">
              <a:spcBef>
                <a:spcPct val="50000"/>
              </a:spcBef>
              <a:spcAft>
                <a:spcPct val="0"/>
              </a:spcAft>
            </a:pPr>
            <a:r>
              <a:rPr lang="en-US" dirty="0" smtClean="0">
                <a:solidFill>
                  <a:srgbClr val="FF0000"/>
                </a:solidFill>
                <a:latin typeface="Arial" pitchFamily="34" charset="0"/>
                <a:cs typeface="Arial" pitchFamily="34" charset="0"/>
              </a:rPr>
              <a:t>* Exceptions – very small schools</a:t>
            </a:r>
            <a:endParaRPr lang="en-US"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203880697"/>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3 Test Materials-Shipping-TEXT.jpg"/>
          <p:cNvPicPr>
            <a:picLocks noChangeAspect="1"/>
          </p:cNvPicPr>
          <p:nvPr/>
        </p:nvPicPr>
        <p:blipFill>
          <a:blip r:embed="rId2" cstate="print"/>
          <a:stretch>
            <a:fillRect/>
          </a:stretch>
        </p:blipFill>
        <p:spPr>
          <a:xfrm>
            <a:off x="170029" y="0"/>
            <a:ext cx="8803942" cy="6858000"/>
          </a:xfrm>
          <a:prstGeom prst="rect">
            <a:avLst/>
          </a:prstGeom>
        </p:spPr>
      </p:pic>
      <p:sp>
        <p:nvSpPr>
          <p:cNvPr id="5" name="Content Placeholder 1"/>
          <p:cNvSpPr>
            <a:spLocks/>
          </p:cNvSpPr>
          <p:nvPr/>
        </p:nvSpPr>
        <p:spPr bwMode="auto">
          <a:xfrm>
            <a:off x="457200" y="838200"/>
            <a:ext cx="8229600" cy="4572000"/>
          </a:xfrm>
          <a:prstGeom prst="rect">
            <a:avLst/>
          </a:prstGeom>
          <a:solidFill>
            <a:schemeClr val="accent1">
              <a:lumMod val="20000"/>
              <a:lumOff val="80000"/>
            </a:schemeClr>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algn="ctr" fontAlgn="base">
              <a:spcBef>
                <a:spcPct val="0"/>
              </a:spcBef>
              <a:spcAft>
                <a:spcPct val="0"/>
              </a:spcAft>
            </a:pPr>
            <a:r>
              <a:rPr lang="en-US" sz="3600" b="1" dirty="0" smtClean="0">
                <a:solidFill>
                  <a:srgbClr val="0070C0"/>
                </a:solidFill>
                <a:latin typeface="Arial" pitchFamily="34" charset="0"/>
                <a:cs typeface="Arial" pitchFamily="34" charset="0"/>
              </a:rPr>
              <a:t>Test Materials</a:t>
            </a:r>
          </a:p>
          <a:p>
            <a:pPr marL="342900" indent="-342900" eaLnBrk="0" fontAlgn="base" hangingPunct="0">
              <a:spcBef>
                <a:spcPct val="50000"/>
              </a:spcBef>
              <a:spcAft>
                <a:spcPct val="0"/>
              </a:spcAft>
            </a:pPr>
            <a:r>
              <a:rPr lang="en-US" sz="2400" b="1" dirty="0" smtClean="0">
                <a:solidFill>
                  <a:srgbClr val="000000"/>
                </a:solidFill>
                <a:latin typeface="Arial" pitchFamily="34" charset="0"/>
                <a:cs typeface="Arial" pitchFamily="34" charset="0"/>
              </a:rPr>
              <a:t>	Aids/Tools, Cont.</a:t>
            </a:r>
          </a:p>
          <a:p>
            <a:pPr marL="742950" lvl="1" indent="-28575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Packing Lists</a:t>
            </a:r>
          </a:p>
          <a:p>
            <a:pPr marL="1143000" lvl="2" indent="-22860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Packing lists indicate materials in each box</a:t>
            </a:r>
          </a:p>
          <a:p>
            <a:pPr marL="1143000" lvl="2" indent="-22860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Detailed materials descriptions</a:t>
            </a:r>
          </a:p>
          <a:p>
            <a:pPr marL="1143000" lvl="2" indent="-22860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Pallet Detail Report indicates box numbers and </a:t>
            </a:r>
            <a:br>
              <a:rPr lang="en-US" sz="2400" dirty="0" smtClean="0">
                <a:solidFill>
                  <a:srgbClr val="000000"/>
                </a:solidFill>
                <a:latin typeface="Arial" pitchFamily="34" charset="0"/>
                <a:cs typeface="Arial" pitchFamily="34" charset="0"/>
              </a:rPr>
            </a:br>
            <a:r>
              <a:rPr lang="en-US" sz="2400" dirty="0" smtClean="0">
                <a:solidFill>
                  <a:srgbClr val="000000"/>
                </a:solidFill>
                <a:latin typeface="Arial" pitchFamily="34" charset="0"/>
                <a:cs typeface="Arial" pitchFamily="34" charset="0"/>
              </a:rPr>
              <a:t>the number of boxes for each campus</a:t>
            </a:r>
          </a:p>
        </p:txBody>
      </p:sp>
    </p:spTree>
    <p:extLst>
      <p:ext uri="{BB962C8B-B14F-4D97-AF65-F5344CB8AC3E}">
        <p14:creationId xmlns:p14="http://schemas.microsoft.com/office/powerpoint/2010/main" val="3577807274"/>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3 Test Materials-Shipping-TEXT.jpg"/>
          <p:cNvPicPr>
            <a:picLocks noChangeAspect="1"/>
          </p:cNvPicPr>
          <p:nvPr/>
        </p:nvPicPr>
        <p:blipFill>
          <a:blip r:embed="rId2" cstate="print"/>
          <a:stretch>
            <a:fillRect/>
          </a:stretch>
        </p:blipFill>
        <p:spPr>
          <a:xfrm>
            <a:off x="170029" y="0"/>
            <a:ext cx="8803942" cy="6858000"/>
          </a:xfrm>
          <a:prstGeom prst="rect">
            <a:avLst/>
          </a:prstGeom>
        </p:spPr>
      </p:pic>
      <p:sp>
        <p:nvSpPr>
          <p:cNvPr id="5" name="Content Placeholder 1"/>
          <p:cNvSpPr>
            <a:spLocks/>
          </p:cNvSpPr>
          <p:nvPr/>
        </p:nvSpPr>
        <p:spPr bwMode="auto">
          <a:xfrm>
            <a:off x="457200" y="838200"/>
            <a:ext cx="8229600" cy="3886200"/>
          </a:xfrm>
          <a:prstGeom prst="rect">
            <a:avLst/>
          </a:prstGeom>
          <a:solidFill>
            <a:schemeClr val="accent1">
              <a:lumMod val="20000"/>
              <a:lumOff val="80000"/>
            </a:schemeClr>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algn="ctr" fontAlgn="base">
              <a:spcBef>
                <a:spcPct val="0"/>
              </a:spcBef>
              <a:spcAft>
                <a:spcPct val="0"/>
              </a:spcAft>
            </a:pPr>
            <a:r>
              <a:rPr lang="en-US" sz="3600" b="1" dirty="0" smtClean="0">
                <a:solidFill>
                  <a:srgbClr val="0070C0"/>
                </a:solidFill>
                <a:latin typeface="Arial" pitchFamily="34" charset="0"/>
                <a:cs typeface="Arial" pitchFamily="34" charset="0"/>
              </a:rPr>
              <a:t>Test Materials</a:t>
            </a:r>
          </a:p>
          <a:p>
            <a:pPr marL="342900" indent="-342900" eaLnBrk="0" fontAlgn="base" hangingPunct="0">
              <a:spcBef>
                <a:spcPct val="50000"/>
              </a:spcBef>
              <a:spcAft>
                <a:spcPct val="0"/>
              </a:spcAft>
            </a:pPr>
            <a:r>
              <a:rPr lang="en-US" sz="2400" b="1" dirty="0" smtClean="0">
                <a:solidFill>
                  <a:srgbClr val="000000"/>
                </a:solidFill>
                <a:latin typeface="Arial" pitchFamily="34" charset="0"/>
                <a:cs typeface="Arial" pitchFamily="34" charset="0"/>
              </a:rPr>
              <a:t>	Aids/Tools, Cont.</a:t>
            </a:r>
          </a:p>
          <a:p>
            <a:pPr marL="685800" lvl="1" indent="-22860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Materials Management Modules</a:t>
            </a:r>
          </a:p>
          <a:p>
            <a:pPr marL="1143000" lvl="2" indent="-22860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Available online at </a:t>
            </a:r>
            <a:r>
              <a:rPr lang="en-US" sz="2400" dirty="0" smtClean="0">
                <a:solidFill>
                  <a:srgbClr val="000000"/>
                </a:solidFill>
                <a:latin typeface="Arial" pitchFamily="34" charset="0"/>
                <a:cs typeface="Arial" pitchFamily="34" charset="0"/>
                <a:hlinkClick r:id="rId3"/>
              </a:rPr>
              <a:t>http://TexasAssessment.com/Resources</a:t>
            </a:r>
            <a:endParaRPr lang="en-US" sz="2400" dirty="0" smtClean="0">
              <a:solidFill>
                <a:srgbClr val="000000"/>
              </a:solidFill>
              <a:latin typeface="Arial" pitchFamily="34" charset="0"/>
              <a:cs typeface="Arial" pitchFamily="34" charset="0"/>
            </a:endParaRPr>
          </a:p>
          <a:p>
            <a:pPr marL="1600200" lvl="3" indent="-22860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Click on Training, then Staff Training, then Materials Management</a:t>
            </a:r>
            <a:endParaRPr lang="en-US" sz="24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526427083"/>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3 Test Materials-Shipping-TEXT.jpg"/>
          <p:cNvPicPr>
            <a:picLocks noChangeAspect="1"/>
          </p:cNvPicPr>
          <p:nvPr/>
        </p:nvPicPr>
        <p:blipFill>
          <a:blip r:embed="rId2" cstate="print"/>
          <a:stretch>
            <a:fillRect/>
          </a:stretch>
        </p:blipFill>
        <p:spPr>
          <a:xfrm>
            <a:off x="170029" y="0"/>
            <a:ext cx="8803942" cy="6858000"/>
          </a:xfrm>
          <a:prstGeom prst="rect">
            <a:avLst/>
          </a:prstGeom>
        </p:spPr>
      </p:pic>
      <p:sp>
        <p:nvSpPr>
          <p:cNvPr id="5" name="Content Placeholder 1"/>
          <p:cNvSpPr>
            <a:spLocks/>
          </p:cNvSpPr>
          <p:nvPr/>
        </p:nvSpPr>
        <p:spPr bwMode="auto">
          <a:xfrm>
            <a:off x="457200" y="838200"/>
            <a:ext cx="8229600" cy="4343400"/>
          </a:xfrm>
          <a:prstGeom prst="rect">
            <a:avLst/>
          </a:prstGeom>
          <a:solidFill>
            <a:schemeClr val="accent1">
              <a:lumMod val="20000"/>
              <a:lumOff val="80000"/>
            </a:schemeClr>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algn="ctr" fontAlgn="base">
              <a:spcBef>
                <a:spcPct val="0"/>
              </a:spcBef>
              <a:spcAft>
                <a:spcPct val="0"/>
              </a:spcAft>
            </a:pPr>
            <a:r>
              <a:rPr lang="en-US" sz="3600" b="1" dirty="0" smtClean="0">
                <a:solidFill>
                  <a:srgbClr val="0070C0"/>
                </a:solidFill>
                <a:latin typeface="Arial" pitchFamily="34" charset="0"/>
                <a:cs typeface="Arial" pitchFamily="34" charset="0"/>
              </a:rPr>
              <a:t>Test Materials</a:t>
            </a:r>
          </a:p>
          <a:p>
            <a:pPr marL="342900" indent="-342900" eaLnBrk="0" fontAlgn="base" hangingPunct="0">
              <a:spcBef>
                <a:spcPct val="50000"/>
              </a:spcBef>
              <a:spcAft>
                <a:spcPct val="0"/>
              </a:spcAft>
            </a:pPr>
            <a:r>
              <a:rPr lang="en-US" sz="2400" b="1" dirty="0" smtClean="0">
                <a:solidFill>
                  <a:srgbClr val="000000"/>
                </a:solidFill>
                <a:latin typeface="Arial" pitchFamily="34" charset="0"/>
                <a:cs typeface="Arial" pitchFamily="34" charset="0"/>
              </a:rPr>
              <a:t>	Distribution Model</a:t>
            </a:r>
          </a:p>
          <a:p>
            <a:pPr marL="742950" lvl="1" indent="-28575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All initial distributions are combined shipments</a:t>
            </a:r>
          </a:p>
          <a:p>
            <a:pPr marL="742950" lvl="1" indent="-285750" eaLnBrk="0" fontAlgn="base" hangingPunct="0">
              <a:spcBef>
                <a:spcPct val="50000"/>
              </a:spcBef>
              <a:spcAft>
                <a:spcPct val="0"/>
              </a:spcAft>
              <a:buFontTx/>
              <a:buChar char="•"/>
            </a:pPr>
            <a:r>
              <a:rPr lang="en-US" sz="2400" dirty="0" err="1" smtClean="0">
                <a:solidFill>
                  <a:srgbClr val="000000"/>
                </a:solidFill>
                <a:latin typeface="Arial" pitchFamily="34" charset="0"/>
                <a:cs typeface="Arial" pitchFamily="34" charset="0"/>
              </a:rPr>
              <a:t>Nonsecure</a:t>
            </a:r>
            <a:r>
              <a:rPr lang="en-US" sz="2400" dirty="0" smtClean="0">
                <a:solidFill>
                  <a:srgbClr val="000000"/>
                </a:solidFill>
                <a:latin typeface="Arial" pitchFamily="34" charset="0"/>
                <a:cs typeface="Arial" pitchFamily="34" charset="0"/>
              </a:rPr>
              <a:t> and secure materials are packed together in one shipment</a:t>
            </a:r>
          </a:p>
          <a:p>
            <a:pPr marL="742950" lvl="1" indent="-285750" eaLnBrk="0" fontAlgn="base" hangingPunct="0">
              <a:spcBef>
                <a:spcPct val="50000"/>
              </a:spcBef>
              <a:spcAft>
                <a:spcPct val="0"/>
              </a:spcAft>
              <a:buFontTx/>
              <a:buChar char="•"/>
            </a:pPr>
            <a:r>
              <a:rPr lang="en-US" sz="2400" dirty="0" err="1" smtClean="0">
                <a:solidFill>
                  <a:srgbClr val="000000"/>
                </a:solidFill>
                <a:latin typeface="Arial" pitchFamily="34" charset="0"/>
                <a:cs typeface="Arial" pitchFamily="34" charset="0"/>
              </a:rPr>
              <a:t>Precoded</a:t>
            </a:r>
            <a:r>
              <a:rPr lang="en-US" sz="2400" dirty="0" smtClean="0">
                <a:solidFill>
                  <a:srgbClr val="000000"/>
                </a:solidFill>
                <a:latin typeface="Arial" pitchFamily="34" charset="0"/>
                <a:cs typeface="Arial" pitchFamily="34" charset="0"/>
              </a:rPr>
              <a:t> materials will be shipped separately for most administrations</a:t>
            </a:r>
            <a:endParaRPr lang="en-US" sz="24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4101459645"/>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3 Test Materials-Shipping-TEXT.jpg"/>
          <p:cNvPicPr>
            <a:picLocks noChangeAspect="1"/>
          </p:cNvPicPr>
          <p:nvPr/>
        </p:nvPicPr>
        <p:blipFill>
          <a:blip r:embed="rId2" cstate="print"/>
          <a:stretch>
            <a:fillRect/>
          </a:stretch>
        </p:blipFill>
        <p:spPr>
          <a:xfrm>
            <a:off x="170029" y="0"/>
            <a:ext cx="8803942" cy="6858000"/>
          </a:xfrm>
          <a:prstGeom prst="rect">
            <a:avLst/>
          </a:prstGeom>
        </p:spPr>
      </p:pic>
      <p:sp>
        <p:nvSpPr>
          <p:cNvPr id="5" name="Content Placeholder 1"/>
          <p:cNvSpPr>
            <a:spLocks/>
          </p:cNvSpPr>
          <p:nvPr/>
        </p:nvSpPr>
        <p:spPr bwMode="auto">
          <a:xfrm>
            <a:off x="457200" y="838200"/>
            <a:ext cx="8229600" cy="5105400"/>
          </a:xfrm>
          <a:prstGeom prst="rect">
            <a:avLst/>
          </a:prstGeom>
          <a:solidFill>
            <a:schemeClr val="accent1">
              <a:lumMod val="20000"/>
              <a:lumOff val="80000"/>
            </a:schemeClr>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algn="ctr" fontAlgn="base">
              <a:spcBef>
                <a:spcPct val="0"/>
              </a:spcBef>
              <a:spcAft>
                <a:spcPct val="0"/>
              </a:spcAft>
            </a:pPr>
            <a:r>
              <a:rPr lang="en-US" sz="3600" b="1" dirty="0" smtClean="0">
                <a:solidFill>
                  <a:srgbClr val="0070C0"/>
                </a:solidFill>
                <a:latin typeface="Arial" pitchFamily="34" charset="0"/>
                <a:cs typeface="Arial" pitchFamily="34" charset="0"/>
              </a:rPr>
              <a:t>Test Materials</a:t>
            </a:r>
          </a:p>
          <a:p>
            <a:pPr marL="342900" indent="-342900" eaLnBrk="0" fontAlgn="base" hangingPunct="0">
              <a:spcBef>
                <a:spcPct val="50000"/>
              </a:spcBef>
              <a:spcAft>
                <a:spcPct val="0"/>
              </a:spcAft>
            </a:pPr>
            <a:r>
              <a:rPr lang="en-US" sz="2400" b="1" dirty="0" smtClean="0">
                <a:solidFill>
                  <a:srgbClr val="000000"/>
                </a:solidFill>
                <a:latin typeface="Arial" pitchFamily="34" charset="0"/>
                <a:cs typeface="Arial" pitchFamily="34" charset="0"/>
              </a:rPr>
              <a:t>	Distribution Model (cont.)</a:t>
            </a:r>
          </a:p>
          <a:p>
            <a:pPr marL="742950" lvl="1" indent="-285750" eaLnBrk="0" fontAlgn="base" hangingPunct="0">
              <a:spcBef>
                <a:spcPct val="50000"/>
              </a:spcBef>
              <a:spcAft>
                <a:spcPct val="0"/>
              </a:spcAft>
              <a:buFontTx/>
              <a:buChar char="•"/>
            </a:pPr>
            <a:r>
              <a:rPr lang="en-US" sz="2400" dirty="0" err="1" smtClean="0">
                <a:solidFill>
                  <a:srgbClr val="000000"/>
                </a:solidFill>
                <a:latin typeface="Arial" pitchFamily="34" charset="0"/>
                <a:cs typeface="Arial" pitchFamily="34" charset="0"/>
              </a:rPr>
              <a:t>Precoded</a:t>
            </a:r>
            <a:r>
              <a:rPr lang="en-US" sz="2400" dirty="0" smtClean="0">
                <a:solidFill>
                  <a:srgbClr val="000000"/>
                </a:solidFill>
                <a:latin typeface="Arial" pitchFamily="34" charset="0"/>
                <a:cs typeface="Arial" pitchFamily="34" charset="0"/>
              </a:rPr>
              <a:t> materials for most </a:t>
            </a:r>
            <a:r>
              <a:rPr lang="en-US" sz="2400" u="sng" dirty="0" smtClean="0">
                <a:solidFill>
                  <a:srgbClr val="000000"/>
                </a:solidFill>
                <a:latin typeface="Arial" pitchFamily="34" charset="0"/>
                <a:cs typeface="Arial" pitchFamily="34" charset="0"/>
              </a:rPr>
              <a:t>retest</a:t>
            </a:r>
            <a:r>
              <a:rPr lang="en-US" sz="2400" dirty="0" smtClean="0">
                <a:solidFill>
                  <a:srgbClr val="000000"/>
                </a:solidFill>
                <a:latin typeface="Arial" pitchFamily="34" charset="0"/>
                <a:cs typeface="Arial" pitchFamily="34" charset="0"/>
              </a:rPr>
              <a:t> administrations will arrive in the shipment of testing materials, not as a separate shipment</a:t>
            </a:r>
          </a:p>
          <a:p>
            <a:pPr marL="1200150" lvl="2" indent="-285750" eaLnBrk="0" fontAlgn="base" hangingPunct="0">
              <a:spcBef>
                <a:spcPct val="50000"/>
              </a:spcBef>
              <a:spcAft>
                <a:spcPct val="0"/>
              </a:spcAft>
              <a:buFontTx/>
              <a:buChar char="•"/>
            </a:pPr>
            <a:r>
              <a:rPr lang="en-US" sz="2000" dirty="0" smtClean="0">
                <a:solidFill>
                  <a:srgbClr val="000000"/>
                </a:solidFill>
                <a:latin typeface="Arial" pitchFamily="34" charset="0"/>
                <a:cs typeface="Arial" pitchFamily="34" charset="0"/>
              </a:rPr>
              <a:t>Exception: Summer EOC will be shipped separately</a:t>
            </a:r>
          </a:p>
          <a:p>
            <a:pPr marL="742950" lvl="1" indent="-285750" eaLnBrk="0" fontAlgn="base" hangingPunct="0">
              <a:spcBef>
                <a:spcPct val="50000"/>
              </a:spcBef>
              <a:spcAft>
                <a:spcPct val="0"/>
              </a:spcAft>
            </a:pPr>
            <a:r>
              <a:rPr lang="en-US" sz="2400" b="1" dirty="0" smtClean="0">
                <a:solidFill>
                  <a:srgbClr val="FF0000"/>
                </a:solidFill>
                <a:latin typeface="Arial" pitchFamily="34" charset="0"/>
                <a:cs typeface="Arial" pitchFamily="34" charset="0"/>
              </a:rPr>
              <a:t>Important Reminder:</a:t>
            </a:r>
            <a:endParaRPr lang="en-US" sz="2400" dirty="0" smtClean="0">
              <a:solidFill>
                <a:srgbClr val="FF0000"/>
              </a:solidFill>
              <a:latin typeface="Arial" pitchFamily="34" charset="0"/>
              <a:cs typeface="Arial" pitchFamily="34" charset="0"/>
            </a:endParaRPr>
          </a:p>
          <a:p>
            <a:pPr marL="742950" lvl="1" indent="-285750" eaLnBrk="0" fontAlgn="base" hangingPunct="0">
              <a:spcBef>
                <a:spcPct val="50000"/>
              </a:spcBef>
              <a:spcAft>
                <a:spcPct val="0"/>
              </a:spcAft>
            </a:pPr>
            <a:r>
              <a:rPr lang="en-US" sz="2000" dirty="0" smtClean="0">
                <a:solidFill>
                  <a:srgbClr val="FF0000"/>
                </a:solidFill>
                <a:latin typeface="Arial" pitchFamily="34" charset="0"/>
                <a:cs typeface="Arial" pitchFamily="34" charset="0"/>
              </a:rPr>
              <a:t>	</a:t>
            </a:r>
            <a:r>
              <a:rPr lang="en-US" sz="2000" dirty="0" err="1" smtClean="0">
                <a:solidFill>
                  <a:srgbClr val="FF0000"/>
                </a:solidFill>
                <a:latin typeface="Arial" pitchFamily="34" charset="0"/>
                <a:cs typeface="Arial" pitchFamily="34" charset="0"/>
              </a:rPr>
              <a:t>Precoding</a:t>
            </a:r>
            <a:r>
              <a:rPr lang="en-US" sz="2000" dirty="0" smtClean="0">
                <a:solidFill>
                  <a:srgbClr val="FF0000"/>
                </a:solidFill>
                <a:latin typeface="Arial" pitchFamily="34" charset="0"/>
                <a:cs typeface="Arial" pitchFamily="34" charset="0"/>
              </a:rPr>
              <a:t> files have no impact or connection to the quantity of materials shipped to a district or campus. Distribution numbers are based directly on the participation counts submitted during the fall and January update periods</a:t>
            </a:r>
            <a:endParaRPr lang="en-US" sz="2000" dirty="0">
              <a:solidFill>
                <a:srgbClr val="800080"/>
              </a:solidFill>
              <a:latin typeface="Arial" pitchFamily="34" charset="0"/>
              <a:cs typeface="Arial" pitchFamily="34" charset="0"/>
            </a:endParaRPr>
          </a:p>
        </p:txBody>
      </p:sp>
    </p:spTree>
    <p:extLst>
      <p:ext uri="{BB962C8B-B14F-4D97-AF65-F5344CB8AC3E}">
        <p14:creationId xmlns:p14="http://schemas.microsoft.com/office/powerpoint/2010/main" val="2357009319"/>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3 Test Materials-Shipping-TEXT.jpg"/>
          <p:cNvPicPr>
            <a:picLocks noChangeAspect="1"/>
          </p:cNvPicPr>
          <p:nvPr/>
        </p:nvPicPr>
        <p:blipFill>
          <a:blip r:embed="rId2" cstate="print"/>
          <a:stretch>
            <a:fillRect/>
          </a:stretch>
        </p:blipFill>
        <p:spPr>
          <a:xfrm>
            <a:off x="170029" y="0"/>
            <a:ext cx="8803942" cy="6858000"/>
          </a:xfrm>
          <a:prstGeom prst="rect">
            <a:avLst/>
          </a:prstGeom>
        </p:spPr>
      </p:pic>
      <p:sp>
        <p:nvSpPr>
          <p:cNvPr id="5" name="Content Placeholder 1"/>
          <p:cNvSpPr>
            <a:spLocks/>
          </p:cNvSpPr>
          <p:nvPr/>
        </p:nvSpPr>
        <p:spPr bwMode="auto">
          <a:xfrm>
            <a:off x="457200" y="838200"/>
            <a:ext cx="8229600" cy="4953000"/>
          </a:xfrm>
          <a:prstGeom prst="rect">
            <a:avLst/>
          </a:prstGeom>
          <a:solidFill>
            <a:schemeClr val="accent1">
              <a:lumMod val="20000"/>
              <a:lumOff val="80000"/>
            </a:schemeClr>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algn="ctr" fontAlgn="base">
              <a:spcBef>
                <a:spcPct val="0"/>
              </a:spcBef>
              <a:spcAft>
                <a:spcPct val="0"/>
              </a:spcAft>
            </a:pPr>
            <a:r>
              <a:rPr lang="en-US" sz="3600" b="1" dirty="0" smtClean="0">
                <a:solidFill>
                  <a:srgbClr val="0070C0"/>
                </a:solidFill>
                <a:latin typeface="Arial" pitchFamily="34" charset="0"/>
                <a:cs typeface="Arial" pitchFamily="34" charset="0"/>
              </a:rPr>
              <a:t>Test Materials</a:t>
            </a:r>
          </a:p>
          <a:p>
            <a:pPr marL="342900" indent="-342900" eaLnBrk="0" fontAlgn="base" hangingPunct="0">
              <a:spcBef>
                <a:spcPct val="50000"/>
              </a:spcBef>
              <a:spcAft>
                <a:spcPct val="0"/>
              </a:spcAft>
            </a:pPr>
            <a:r>
              <a:rPr lang="en-US" sz="2400" b="1" dirty="0" smtClean="0">
                <a:solidFill>
                  <a:srgbClr val="000000"/>
                </a:solidFill>
                <a:latin typeface="Arial" pitchFamily="34" charset="0"/>
                <a:cs typeface="Arial" pitchFamily="34" charset="0"/>
              </a:rPr>
              <a:t>	</a:t>
            </a:r>
            <a:r>
              <a:rPr lang="en-US" sz="2400" b="1" dirty="0" smtClean="0">
                <a:solidFill>
                  <a:srgbClr val="000000"/>
                </a:solidFill>
                <a:cs typeface="Arial" charset="0"/>
              </a:rPr>
              <a:t>Additional Orders</a:t>
            </a:r>
          </a:p>
          <a:p>
            <a:pPr marL="800100" lvl="1" indent="-342900" eaLnBrk="0" fontAlgn="base" hangingPunct="0">
              <a:spcBef>
                <a:spcPct val="50000"/>
              </a:spcBef>
              <a:spcAft>
                <a:spcPct val="0"/>
              </a:spcAft>
              <a:buFontTx/>
              <a:buChar char="•"/>
            </a:pPr>
            <a:r>
              <a:rPr lang="en-US" sz="2400" dirty="0" smtClean="0">
                <a:solidFill>
                  <a:srgbClr val="000000"/>
                </a:solidFill>
                <a:cs typeface="Arial" charset="0"/>
              </a:rPr>
              <a:t>Must be submitted via the online system</a:t>
            </a:r>
          </a:p>
          <a:p>
            <a:pPr marL="800100" lvl="1" indent="-342900" eaLnBrk="0" fontAlgn="base" hangingPunct="0">
              <a:spcBef>
                <a:spcPct val="50000"/>
              </a:spcBef>
              <a:spcAft>
                <a:spcPct val="0"/>
              </a:spcAft>
              <a:buFontTx/>
              <a:buChar char="•"/>
            </a:pPr>
            <a:r>
              <a:rPr lang="en-US" sz="2400" dirty="0" smtClean="0">
                <a:solidFill>
                  <a:srgbClr val="000000"/>
                </a:solidFill>
                <a:cs typeface="Arial" charset="0"/>
              </a:rPr>
              <a:t>Access through the Texas Assessment Management System website at </a:t>
            </a:r>
            <a:r>
              <a:rPr lang="en-US" sz="2400" dirty="0" smtClean="0">
                <a:solidFill>
                  <a:srgbClr val="000000"/>
                </a:solidFill>
                <a:cs typeface="Arial" charset="0"/>
                <a:hlinkClick r:id="rId3"/>
              </a:rPr>
              <a:t>http://www.TexasAssessment.com/login</a:t>
            </a:r>
            <a:endParaRPr lang="en-US" sz="2400" dirty="0" smtClean="0">
              <a:solidFill>
                <a:srgbClr val="000000"/>
              </a:solidFill>
              <a:cs typeface="Arial" charset="0"/>
            </a:endParaRPr>
          </a:p>
          <a:p>
            <a:pPr marL="800100" lvl="1" indent="-342900" eaLnBrk="0" fontAlgn="base" hangingPunct="0">
              <a:spcBef>
                <a:spcPct val="50000"/>
              </a:spcBef>
              <a:spcAft>
                <a:spcPct val="0"/>
              </a:spcAft>
              <a:buFontTx/>
              <a:buChar char="•"/>
            </a:pPr>
            <a:r>
              <a:rPr lang="en-US" sz="2400" dirty="0" smtClean="0">
                <a:solidFill>
                  <a:srgbClr val="000000"/>
                </a:solidFill>
                <a:cs typeface="Arial" charset="0"/>
              </a:rPr>
              <a:t>Instructions for accessing</a:t>
            </a:r>
            <a:r>
              <a:rPr lang="en-US" sz="2400" dirty="0" smtClean="0">
                <a:solidFill>
                  <a:srgbClr val="000000"/>
                </a:solidFill>
                <a:latin typeface="Arial" pitchFamily="34" charset="0"/>
                <a:cs typeface="Arial" pitchFamily="34" charset="0"/>
              </a:rPr>
              <a:t> </a:t>
            </a:r>
            <a:r>
              <a:rPr lang="en-US" sz="2400" dirty="0" smtClean="0">
                <a:solidFill>
                  <a:srgbClr val="000000"/>
                </a:solidFill>
                <a:cs typeface="Arial" pitchFamily="34" charset="0"/>
              </a:rPr>
              <a:t>can be found in the </a:t>
            </a:r>
            <a:r>
              <a:rPr lang="en-US" sz="2400" i="1" dirty="0" smtClean="0">
                <a:solidFill>
                  <a:srgbClr val="000000"/>
                </a:solidFill>
                <a:cs typeface="Arial" pitchFamily="34" charset="0"/>
              </a:rPr>
              <a:t>User’s Guide for the Texas Assessment Management System</a:t>
            </a:r>
            <a:r>
              <a:rPr lang="en-US" sz="2400" dirty="0" smtClean="0">
                <a:solidFill>
                  <a:srgbClr val="000000"/>
                </a:solidFill>
                <a:cs typeface="Arial" pitchFamily="34" charset="0"/>
              </a:rPr>
              <a:t> located under Resources at </a:t>
            </a:r>
            <a:r>
              <a:rPr lang="en-US" sz="2400" dirty="0" smtClean="0">
                <a:solidFill>
                  <a:srgbClr val="000000"/>
                </a:solidFill>
                <a:cs typeface="Arial" pitchFamily="34" charset="0"/>
                <a:hlinkClick r:id="rId4"/>
              </a:rPr>
              <a:t>http://www.TexasAssessment.com/guide</a:t>
            </a:r>
            <a:endParaRPr lang="en-US" sz="2400" dirty="0" smtClean="0">
              <a:solidFill>
                <a:srgbClr val="000000"/>
              </a:solidFill>
              <a:cs typeface="Arial" pitchFamily="34" charset="0"/>
            </a:endParaRPr>
          </a:p>
          <a:p>
            <a:pPr marL="800100" lvl="1" indent="-342900" eaLnBrk="0" fontAlgn="base" hangingPunct="0">
              <a:spcBef>
                <a:spcPct val="50000"/>
              </a:spcBef>
              <a:spcAft>
                <a:spcPct val="0"/>
              </a:spcAft>
            </a:pPr>
            <a:r>
              <a:rPr lang="en-US" sz="2400" dirty="0" smtClean="0">
                <a:solidFill>
                  <a:srgbClr val="000000"/>
                </a:solidFill>
                <a:cs typeface="Arial" pitchFamily="34" charset="0"/>
              </a:rPr>
              <a:t> </a:t>
            </a:r>
            <a:endParaRPr lang="en-US" sz="2400" dirty="0">
              <a:solidFill>
                <a:srgbClr val="000000"/>
              </a:solidFill>
              <a:cs typeface="Arial" charset="0"/>
            </a:endParaRPr>
          </a:p>
        </p:txBody>
      </p:sp>
    </p:spTree>
    <p:extLst>
      <p:ext uri="{BB962C8B-B14F-4D97-AF65-F5344CB8AC3E}">
        <p14:creationId xmlns:p14="http://schemas.microsoft.com/office/powerpoint/2010/main" val="415634007"/>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3 Test Materials-Shipping-TEXT.jpg"/>
          <p:cNvPicPr>
            <a:picLocks noChangeAspect="1"/>
          </p:cNvPicPr>
          <p:nvPr/>
        </p:nvPicPr>
        <p:blipFill>
          <a:blip r:embed="rId2" cstate="print"/>
          <a:stretch>
            <a:fillRect/>
          </a:stretch>
        </p:blipFill>
        <p:spPr>
          <a:xfrm>
            <a:off x="170029" y="0"/>
            <a:ext cx="8803942" cy="6858000"/>
          </a:xfrm>
          <a:prstGeom prst="rect">
            <a:avLst/>
          </a:prstGeom>
        </p:spPr>
      </p:pic>
      <p:sp>
        <p:nvSpPr>
          <p:cNvPr id="5" name="Content Placeholder 1"/>
          <p:cNvSpPr>
            <a:spLocks/>
          </p:cNvSpPr>
          <p:nvPr/>
        </p:nvSpPr>
        <p:spPr bwMode="auto">
          <a:xfrm>
            <a:off x="457200" y="838200"/>
            <a:ext cx="8229600" cy="3733800"/>
          </a:xfrm>
          <a:prstGeom prst="rect">
            <a:avLst/>
          </a:prstGeom>
          <a:solidFill>
            <a:schemeClr val="accent1">
              <a:lumMod val="20000"/>
              <a:lumOff val="80000"/>
            </a:schemeClr>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algn="ctr" fontAlgn="base">
              <a:spcBef>
                <a:spcPct val="0"/>
              </a:spcBef>
              <a:spcAft>
                <a:spcPct val="0"/>
              </a:spcAft>
            </a:pPr>
            <a:r>
              <a:rPr lang="en-US" sz="3600" b="1" dirty="0" smtClean="0">
                <a:solidFill>
                  <a:srgbClr val="0070C0"/>
                </a:solidFill>
                <a:latin typeface="Arial" pitchFamily="34" charset="0"/>
                <a:cs typeface="Arial" pitchFamily="34" charset="0"/>
              </a:rPr>
              <a:t>Test Materials</a:t>
            </a:r>
          </a:p>
          <a:p>
            <a:pPr marL="342900" indent="-342900" eaLnBrk="0" fontAlgn="base" hangingPunct="0">
              <a:spcBef>
                <a:spcPct val="50000"/>
              </a:spcBef>
              <a:spcAft>
                <a:spcPct val="0"/>
              </a:spcAft>
            </a:pPr>
            <a:r>
              <a:rPr lang="en-US" sz="2400" b="1" dirty="0" smtClean="0">
                <a:solidFill>
                  <a:srgbClr val="000000"/>
                </a:solidFill>
                <a:latin typeface="Arial" pitchFamily="34" charset="0"/>
                <a:cs typeface="Arial" pitchFamily="34" charset="0"/>
              </a:rPr>
              <a:t>	Additional Orders, Cont.</a:t>
            </a:r>
          </a:p>
          <a:p>
            <a:pPr marL="342900" indent="-34290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Many items will be available in packages</a:t>
            </a:r>
          </a:p>
          <a:p>
            <a:pPr marL="742950" lvl="1" indent="-28575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Read order form carefully to ensure ordering the right amount of material</a:t>
            </a:r>
          </a:p>
          <a:p>
            <a:pPr marL="342900" indent="-34290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Assessment Management System allows districts to view and track all orders </a:t>
            </a:r>
            <a:endParaRPr lang="en-US" sz="24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001198176"/>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3 Test Materials-Shipping-TEXT.jpg"/>
          <p:cNvPicPr>
            <a:picLocks noChangeAspect="1"/>
          </p:cNvPicPr>
          <p:nvPr/>
        </p:nvPicPr>
        <p:blipFill>
          <a:blip r:embed="rId2" cstate="print"/>
          <a:stretch>
            <a:fillRect/>
          </a:stretch>
        </p:blipFill>
        <p:spPr>
          <a:xfrm>
            <a:off x="170029" y="0"/>
            <a:ext cx="8803942" cy="6858000"/>
          </a:xfrm>
          <a:prstGeom prst="rect">
            <a:avLst/>
          </a:prstGeom>
        </p:spPr>
      </p:pic>
      <p:sp>
        <p:nvSpPr>
          <p:cNvPr id="5" name="Content Placeholder 1"/>
          <p:cNvSpPr>
            <a:spLocks/>
          </p:cNvSpPr>
          <p:nvPr/>
        </p:nvSpPr>
        <p:spPr bwMode="auto">
          <a:xfrm>
            <a:off x="457200" y="838200"/>
            <a:ext cx="8229600" cy="2971800"/>
          </a:xfrm>
          <a:prstGeom prst="rect">
            <a:avLst/>
          </a:prstGeom>
          <a:solidFill>
            <a:schemeClr val="accent1">
              <a:lumMod val="20000"/>
              <a:lumOff val="80000"/>
            </a:schemeClr>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algn="ctr" fontAlgn="base">
              <a:spcBef>
                <a:spcPct val="0"/>
              </a:spcBef>
              <a:spcAft>
                <a:spcPct val="0"/>
              </a:spcAft>
            </a:pPr>
            <a:r>
              <a:rPr lang="en-US" sz="3600" b="1" dirty="0" smtClean="0">
                <a:solidFill>
                  <a:srgbClr val="0070C0"/>
                </a:solidFill>
                <a:latin typeface="Arial" pitchFamily="34" charset="0"/>
                <a:cs typeface="Arial" pitchFamily="34" charset="0"/>
              </a:rPr>
              <a:t>Test Materials</a:t>
            </a:r>
          </a:p>
          <a:p>
            <a:pPr marL="342900" indent="-342900" eaLnBrk="0" fontAlgn="base" hangingPunct="0">
              <a:spcBef>
                <a:spcPct val="50000"/>
              </a:spcBef>
              <a:spcAft>
                <a:spcPct val="0"/>
              </a:spcAft>
            </a:pPr>
            <a:r>
              <a:rPr lang="en-US" sz="2400" b="1" dirty="0" smtClean="0">
                <a:solidFill>
                  <a:srgbClr val="000000"/>
                </a:solidFill>
                <a:latin typeface="Arial" pitchFamily="34" charset="0"/>
                <a:cs typeface="Arial" pitchFamily="34" charset="0"/>
              </a:rPr>
              <a:t>	Additional Orders, Cont.</a:t>
            </a:r>
          </a:p>
          <a:p>
            <a:pPr marL="342900" indent="-34290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E-mails containing shipping information will continue to be sent out the day after the order leaves Pearson</a:t>
            </a:r>
          </a:p>
          <a:p>
            <a:pPr marL="342900" indent="-34290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Back-order capability for items temporarily out-of-stock</a:t>
            </a:r>
            <a:endParaRPr lang="en-US" sz="24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840605481"/>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3 Test Materials-Shipping-TEXT.jpg"/>
          <p:cNvPicPr>
            <a:picLocks noChangeAspect="1"/>
          </p:cNvPicPr>
          <p:nvPr/>
        </p:nvPicPr>
        <p:blipFill>
          <a:blip r:embed="rId2" cstate="print"/>
          <a:stretch>
            <a:fillRect/>
          </a:stretch>
        </p:blipFill>
        <p:spPr>
          <a:xfrm>
            <a:off x="170029" y="0"/>
            <a:ext cx="8803942" cy="6858000"/>
          </a:xfrm>
          <a:prstGeom prst="rect">
            <a:avLst/>
          </a:prstGeom>
        </p:spPr>
      </p:pic>
      <p:sp>
        <p:nvSpPr>
          <p:cNvPr id="5" name="Content Placeholder 1"/>
          <p:cNvSpPr>
            <a:spLocks/>
          </p:cNvSpPr>
          <p:nvPr/>
        </p:nvSpPr>
        <p:spPr bwMode="auto">
          <a:xfrm>
            <a:off x="457200" y="838200"/>
            <a:ext cx="8229600" cy="4038600"/>
          </a:xfrm>
          <a:prstGeom prst="rect">
            <a:avLst/>
          </a:prstGeom>
          <a:solidFill>
            <a:schemeClr val="accent1">
              <a:lumMod val="20000"/>
              <a:lumOff val="80000"/>
            </a:schemeClr>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algn="ctr" fontAlgn="base">
              <a:spcBef>
                <a:spcPct val="0"/>
              </a:spcBef>
              <a:spcAft>
                <a:spcPct val="0"/>
              </a:spcAft>
            </a:pPr>
            <a:r>
              <a:rPr lang="en-US" sz="3600" b="1" dirty="0" smtClean="0">
                <a:solidFill>
                  <a:srgbClr val="0070C0"/>
                </a:solidFill>
                <a:latin typeface="Arial" pitchFamily="34" charset="0"/>
                <a:cs typeface="Arial" pitchFamily="34" charset="0"/>
              </a:rPr>
              <a:t>Test Materials</a:t>
            </a:r>
          </a:p>
          <a:p>
            <a:pPr marL="342900" indent="-342900" eaLnBrk="0" fontAlgn="base" hangingPunct="0">
              <a:spcBef>
                <a:spcPct val="50000"/>
              </a:spcBef>
              <a:spcAft>
                <a:spcPct val="0"/>
              </a:spcAft>
            </a:pPr>
            <a:r>
              <a:rPr lang="en-US" sz="2400" b="1" dirty="0" smtClean="0">
                <a:solidFill>
                  <a:srgbClr val="000000"/>
                </a:solidFill>
                <a:latin typeface="Arial" pitchFamily="34" charset="0"/>
                <a:cs typeface="Arial" pitchFamily="34" charset="0"/>
              </a:rPr>
              <a:t>	Additional Orders, Cont.</a:t>
            </a:r>
          </a:p>
          <a:p>
            <a:pPr marL="742950" lvl="1" indent="-28575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Braille orders</a:t>
            </a:r>
          </a:p>
          <a:p>
            <a:pPr marL="1143000" lvl="2" indent="-228600" eaLnBrk="0" fontAlgn="base" hangingPunct="0">
              <a:spcBef>
                <a:spcPct val="50000"/>
              </a:spcBef>
              <a:spcAft>
                <a:spcPct val="0"/>
              </a:spcAft>
              <a:buFontTx/>
              <a:buChar char="•"/>
            </a:pPr>
            <a:r>
              <a:rPr lang="en-US" sz="2000" dirty="0" smtClean="0">
                <a:solidFill>
                  <a:srgbClr val="000000"/>
                </a:solidFill>
                <a:latin typeface="Arial" pitchFamily="34" charset="0"/>
                <a:cs typeface="Arial" pitchFamily="34" charset="0"/>
              </a:rPr>
              <a:t>2013 Braille Ordering broadcast email sent to districts on January 4</a:t>
            </a:r>
            <a:r>
              <a:rPr lang="en-US" sz="2000" baseline="30000" dirty="0" smtClean="0">
                <a:solidFill>
                  <a:srgbClr val="000000"/>
                </a:solidFill>
                <a:latin typeface="Arial" pitchFamily="34" charset="0"/>
                <a:cs typeface="Arial" pitchFamily="34" charset="0"/>
              </a:rPr>
              <a:t>th</a:t>
            </a:r>
            <a:r>
              <a:rPr lang="en-US" sz="2000" dirty="0" smtClean="0">
                <a:solidFill>
                  <a:srgbClr val="000000"/>
                </a:solidFill>
                <a:latin typeface="Arial" pitchFamily="34" charset="0"/>
                <a:cs typeface="Arial" pitchFamily="34" charset="0"/>
              </a:rPr>
              <a:t>, 2013</a:t>
            </a:r>
          </a:p>
          <a:p>
            <a:pPr marL="1600200" lvl="3" indent="-228600" eaLnBrk="0" fontAlgn="base" hangingPunct="0">
              <a:spcBef>
                <a:spcPct val="50000"/>
              </a:spcBef>
              <a:spcAft>
                <a:spcPct val="0"/>
              </a:spcAft>
              <a:buFontTx/>
              <a:buChar char="–"/>
            </a:pPr>
            <a:r>
              <a:rPr lang="en-US" dirty="0" smtClean="0">
                <a:solidFill>
                  <a:srgbClr val="000000"/>
                </a:solidFill>
                <a:latin typeface="Arial" pitchFamily="34" charset="0"/>
                <a:cs typeface="Arial" pitchFamily="34" charset="0"/>
              </a:rPr>
              <a:t>Posted under Communications in the Resource section of the Assessment Management System website</a:t>
            </a:r>
            <a:endParaRPr lang="en-US"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6459151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p:cNvSpPr>
          <p:nvPr/>
        </p:nvSpPr>
        <p:spPr bwMode="auto">
          <a:xfrm>
            <a:off x="457200" y="838200"/>
            <a:ext cx="8229600" cy="5105400"/>
          </a:xfrm>
          <a:prstGeom prst="rect">
            <a:avLst/>
          </a:prstGeom>
          <a:solidFill>
            <a:srgbClr val="DCE6F2"/>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endParaRPr lang="en-US" sz="800" b="1" dirty="0" smtClean="0">
              <a:solidFill>
                <a:srgbClr val="000000"/>
              </a:solidFill>
              <a:ea typeface="Arial" pitchFamily="-72" charset="0"/>
              <a:cs typeface="Arial" pitchFamily="-72" charset="0"/>
            </a:endParaRPr>
          </a:p>
          <a:p>
            <a:r>
              <a:rPr lang="en-US" sz="2400" b="1" dirty="0" smtClean="0">
                <a:solidFill>
                  <a:srgbClr val="000000"/>
                </a:solidFill>
                <a:ea typeface="Arial" pitchFamily="-72" charset="0"/>
                <a:cs typeface="Arial" pitchFamily="-72" charset="0"/>
              </a:rPr>
              <a:t>Serious Irregularities</a:t>
            </a:r>
          </a:p>
          <a:p>
            <a:endParaRPr lang="en-US" sz="1600" b="1" dirty="0" smtClean="0">
              <a:solidFill>
                <a:srgbClr val="000000"/>
              </a:solidFill>
              <a:ea typeface="Arial" pitchFamily="-72" charset="0"/>
              <a:cs typeface="Arial" pitchFamily="-72" charset="0"/>
            </a:endParaRPr>
          </a:p>
          <a:p>
            <a:r>
              <a:rPr lang="en-US" sz="2400" dirty="0" smtClean="0">
                <a:solidFill>
                  <a:srgbClr val="000000"/>
                </a:solidFill>
                <a:ea typeface="Arial" pitchFamily="-72" charset="0"/>
                <a:cs typeface="Arial" pitchFamily="-72" charset="0"/>
              </a:rPr>
              <a:t>    -  constitute severe violations of test security or confidentiality</a:t>
            </a:r>
          </a:p>
          <a:p>
            <a:endParaRPr lang="en-US" sz="1050" dirty="0" smtClean="0">
              <a:solidFill>
                <a:srgbClr val="000000"/>
              </a:solidFill>
              <a:ea typeface="Arial" pitchFamily="-72" charset="0"/>
              <a:cs typeface="Arial" pitchFamily="-72" charset="0"/>
            </a:endParaRPr>
          </a:p>
          <a:p>
            <a:r>
              <a:rPr lang="en-US" sz="2400" dirty="0" smtClean="0">
                <a:solidFill>
                  <a:srgbClr val="000000"/>
                </a:solidFill>
                <a:ea typeface="Arial" pitchFamily="-72" charset="0"/>
                <a:cs typeface="Arial" pitchFamily="-72" charset="0"/>
              </a:rPr>
              <a:t>    -  can result in the individual(s) responsible being referred to  </a:t>
            </a:r>
          </a:p>
          <a:p>
            <a:r>
              <a:rPr lang="en-US" sz="2400" dirty="0" smtClean="0">
                <a:solidFill>
                  <a:srgbClr val="000000"/>
                </a:solidFill>
                <a:ea typeface="Arial" pitchFamily="-72" charset="0"/>
                <a:cs typeface="Arial" pitchFamily="-72" charset="0"/>
              </a:rPr>
              <a:t>        the TEA Educator Certification and Standards Division for </a:t>
            </a:r>
          </a:p>
          <a:p>
            <a:r>
              <a:rPr lang="en-US" sz="2400" dirty="0" smtClean="0">
                <a:solidFill>
                  <a:srgbClr val="000000"/>
                </a:solidFill>
                <a:ea typeface="Arial" pitchFamily="-72" charset="0"/>
                <a:cs typeface="Arial" pitchFamily="-72" charset="0"/>
              </a:rPr>
              <a:t>        consideration of disciplinary action </a:t>
            </a:r>
          </a:p>
          <a:p>
            <a:endParaRPr lang="en-US" sz="1200" dirty="0" smtClean="0">
              <a:solidFill>
                <a:srgbClr val="000000"/>
              </a:solidFill>
              <a:ea typeface="Arial" pitchFamily="-72" charset="0"/>
              <a:cs typeface="Arial" pitchFamily="-72" charset="0"/>
            </a:endParaRPr>
          </a:p>
          <a:p>
            <a:r>
              <a:rPr lang="en-US" sz="2400" dirty="0" smtClean="0">
                <a:solidFill>
                  <a:srgbClr val="000000"/>
                </a:solidFill>
                <a:ea typeface="Arial" pitchFamily="-72" charset="0"/>
                <a:cs typeface="Arial" pitchFamily="-72" charset="0"/>
              </a:rPr>
              <a:t>     -  must be reported to TEA as soon as the district coordinator    </a:t>
            </a:r>
          </a:p>
          <a:p>
            <a:r>
              <a:rPr lang="en-US" sz="2400" dirty="0" smtClean="0">
                <a:solidFill>
                  <a:srgbClr val="000000"/>
                </a:solidFill>
                <a:ea typeface="Arial" pitchFamily="-72" charset="0"/>
                <a:cs typeface="Arial" pitchFamily="-72" charset="0"/>
              </a:rPr>
              <a:t>        is made aware of situation</a:t>
            </a:r>
          </a:p>
          <a:p>
            <a:endParaRPr lang="en-US" sz="1600" dirty="0" smtClean="0">
              <a:solidFill>
                <a:srgbClr val="000000"/>
              </a:solidFill>
              <a:ea typeface="Arial" pitchFamily="-72" charset="0"/>
              <a:cs typeface="Arial" pitchFamily="-72" charset="0"/>
            </a:endParaRPr>
          </a:p>
          <a:p>
            <a:r>
              <a:rPr lang="en-US" sz="2400" dirty="0" smtClean="0">
                <a:solidFill>
                  <a:srgbClr val="000000"/>
                </a:solidFill>
                <a:ea typeface="Arial" pitchFamily="-72" charset="0"/>
                <a:cs typeface="Arial" pitchFamily="-72" charset="0"/>
              </a:rPr>
              <a:t>     -  must be investigated by coordinator immediately, an </a:t>
            </a:r>
          </a:p>
          <a:p>
            <a:r>
              <a:rPr lang="en-US" sz="2400" dirty="0" smtClean="0">
                <a:solidFill>
                  <a:srgbClr val="000000"/>
                </a:solidFill>
                <a:ea typeface="Arial" pitchFamily="-72" charset="0"/>
                <a:cs typeface="Arial" pitchFamily="-72" charset="0"/>
              </a:rPr>
              <a:t>        incident report must be filed, and required documentation </a:t>
            </a:r>
          </a:p>
          <a:p>
            <a:r>
              <a:rPr lang="en-US" sz="2400" dirty="0" smtClean="0">
                <a:solidFill>
                  <a:srgbClr val="000000"/>
                </a:solidFill>
                <a:ea typeface="Arial" pitchFamily="-72" charset="0"/>
                <a:cs typeface="Arial" pitchFamily="-72" charset="0"/>
              </a:rPr>
              <a:t>        must be submitted in a timely manner</a:t>
            </a:r>
            <a:endParaRPr lang="en-US" sz="2400" dirty="0">
              <a:solidFill>
                <a:prstClr val="black"/>
              </a:solidFill>
            </a:endParaRPr>
          </a:p>
        </p:txBody>
      </p:sp>
      <p:sp>
        <p:nvSpPr>
          <p:cNvPr id="4" name="TextBox 3"/>
          <p:cNvSpPr txBox="1"/>
          <p:nvPr/>
        </p:nvSpPr>
        <p:spPr>
          <a:xfrm>
            <a:off x="3124200" y="152400"/>
            <a:ext cx="3505200" cy="461665"/>
          </a:xfrm>
          <a:prstGeom prst="rect">
            <a:avLst/>
          </a:prstGeom>
          <a:noFill/>
        </p:spPr>
        <p:txBody>
          <a:bodyPr wrap="square" rtlCol="0">
            <a:spAutoFit/>
          </a:bodyPr>
          <a:lstStyle/>
          <a:p>
            <a:pPr algn="r"/>
            <a:r>
              <a:rPr lang="en-US" sz="2400" b="1" dirty="0" smtClean="0">
                <a:solidFill>
                  <a:prstClr val="black"/>
                </a:solidFill>
              </a:rPr>
              <a:t>Testing Irregularities </a:t>
            </a:r>
            <a:endParaRPr lang="en-US" sz="2400" b="1" dirty="0">
              <a:solidFill>
                <a:prstClr val="black"/>
              </a:solidFill>
            </a:endParaRP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3 Test Materials-Shipping-TEXT.jpg"/>
          <p:cNvPicPr>
            <a:picLocks noChangeAspect="1"/>
          </p:cNvPicPr>
          <p:nvPr/>
        </p:nvPicPr>
        <p:blipFill>
          <a:blip r:embed="rId2" cstate="print"/>
          <a:stretch>
            <a:fillRect/>
          </a:stretch>
        </p:blipFill>
        <p:spPr>
          <a:xfrm>
            <a:off x="170029" y="0"/>
            <a:ext cx="8803942" cy="6858000"/>
          </a:xfrm>
          <a:prstGeom prst="rect">
            <a:avLst/>
          </a:prstGeom>
        </p:spPr>
      </p:pic>
      <p:sp>
        <p:nvSpPr>
          <p:cNvPr id="5" name="Content Placeholder 1"/>
          <p:cNvSpPr>
            <a:spLocks/>
          </p:cNvSpPr>
          <p:nvPr/>
        </p:nvSpPr>
        <p:spPr bwMode="auto">
          <a:xfrm>
            <a:off x="457200" y="838200"/>
            <a:ext cx="8229600" cy="4343400"/>
          </a:xfrm>
          <a:prstGeom prst="rect">
            <a:avLst/>
          </a:prstGeom>
          <a:solidFill>
            <a:schemeClr val="accent1">
              <a:lumMod val="20000"/>
              <a:lumOff val="80000"/>
            </a:schemeClr>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algn="ctr" fontAlgn="base">
              <a:spcBef>
                <a:spcPct val="0"/>
              </a:spcBef>
              <a:spcAft>
                <a:spcPct val="0"/>
              </a:spcAft>
            </a:pPr>
            <a:r>
              <a:rPr lang="en-US" sz="3600" b="1" dirty="0" smtClean="0">
                <a:solidFill>
                  <a:srgbClr val="0070C0"/>
                </a:solidFill>
                <a:latin typeface="Arial" pitchFamily="34" charset="0"/>
                <a:cs typeface="Arial" pitchFamily="34" charset="0"/>
              </a:rPr>
              <a:t>Test Materials</a:t>
            </a:r>
          </a:p>
          <a:p>
            <a:pPr marL="342900" indent="-342900" eaLnBrk="0" fontAlgn="base" hangingPunct="0">
              <a:spcBef>
                <a:spcPct val="50000"/>
              </a:spcBef>
              <a:spcAft>
                <a:spcPct val="0"/>
              </a:spcAft>
            </a:pPr>
            <a:r>
              <a:rPr lang="en-US" sz="2400" b="1" dirty="0" smtClean="0">
                <a:solidFill>
                  <a:srgbClr val="000000"/>
                </a:solidFill>
                <a:latin typeface="Arial" pitchFamily="34" charset="0"/>
                <a:cs typeface="Arial" pitchFamily="34" charset="0"/>
              </a:rPr>
              <a:t>	Additional Orders, Cont.</a:t>
            </a:r>
          </a:p>
          <a:p>
            <a:pPr marL="742950" lvl="1" indent="-285750" eaLnBrk="0" fontAlgn="base" hangingPunct="0">
              <a:spcBef>
                <a:spcPct val="50000"/>
              </a:spcBef>
              <a:spcAft>
                <a:spcPct val="0"/>
              </a:spcAft>
              <a:buFontTx/>
              <a:buChar char="•"/>
            </a:pPr>
            <a:r>
              <a:rPr lang="en-US" sz="2000" dirty="0" smtClean="0">
                <a:solidFill>
                  <a:srgbClr val="000000"/>
                </a:solidFill>
                <a:latin typeface="Arial" pitchFamily="34" charset="0"/>
                <a:cs typeface="Arial" pitchFamily="34" charset="0"/>
              </a:rPr>
              <a:t>Braille orders. Cont.</a:t>
            </a:r>
          </a:p>
          <a:p>
            <a:pPr marL="1143000" lvl="2" indent="-228600" eaLnBrk="0" fontAlgn="base" hangingPunct="0">
              <a:spcBef>
                <a:spcPct val="50000"/>
              </a:spcBef>
              <a:spcAft>
                <a:spcPct val="0"/>
              </a:spcAft>
              <a:buFontTx/>
              <a:buChar char="•"/>
            </a:pPr>
            <a:r>
              <a:rPr lang="en-US" dirty="0" smtClean="0">
                <a:solidFill>
                  <a:srgbClr val="000000"/>
                </a:solidFill>
                <a:latin typeface="Arial" pitchFamily="34" charset="0"/>
                <a:cs typeface="Arial" pitchFamily="34" charset="0"/>
              </a:rPr>
              <a:t>Deadline to submit initial orders for 2013 Spring administrations is January 25, 2013</a:t>
            </a:r>
          </a:p>
          <a:p>
            <a:pPr marL="1143000" lvl="2" indent="-228600" eaLnBrk="0" fontAlgn="base" hangingPunct="0">
              <a:spcBef>
                <a:spcPct val="50000"/>
              </a:spcBef>
              <a:spcAft>
                <a:spcPct val="0"/>
              </a:spcAft>
              <a:buFontTx/>
              <a:buChar char="•"/>
            </a:pPr>
            <a:r>
              <a:rPr lang="en-US" dirty="0" smtClean="0">
                <a:solidFill>
                  <a:srgbClr val="000000"/>
                </a:solidFill>
                <a:latin typeface="Arial" pitchFamily="34" charset="0"/>
                <a:cs typeface="Arial" pitchFamily="34" charset="0"/>
              </a:rPr>
              <a:t>Districts will have an opportunity to order additional materials and change </a:t>
            </a:r>
            <a:r>
              <a:rPr lang="en-US" dirty="0" err="1" smtClean="0">
                <a:solidFill>
                  <a:srgbClr val="000000"/>
                </a:solidFill>
                <a:latin typeface="Arial" pitchFamily="34" charset="0"/>
                <a:cs typeface="Arial" pitchFamily="34" charset="0"/>
              </a:rPr>
              <a:t>braille</a:t>
            </a:r>
            <a:r>
              <a:rPr lang="en-US" dirty="0" smtClean="0">
                <a:solidFill>
                  <a:srgbClr val="000000"/>
                </a:solidFill>
                <a:latin typeface="Arial" pitchFamily="34" charset="0"/>
                <a:cs typeface="Arial" pitchFamily="34" charset="0"/>
              </a:rPr>
              <a:t> order information during an update period before each administration</a:t>
            </a:r>
          </a:p>
          <a:p>
            <a:pPr marL="1143000" lvl="2" indent="-228600" eaLnBrk="0" fontAlgn="base" hangingPunct="0">
              <a:spcBef>
                <a:spcPct val="50000"/>
              </a:spcBef>
              <a:spcAft>
                <a:spcPct val="0"/>
              </a:spcAft>
              <a:buFontTx/>
              <a:buChar char="•"/>
            </a:pPr>
            <a:r>
              <a:rPr lang="en-US" dirty="0" smtClean="0">
                <a:solidFill>
                  <a:srgbClr val="000000"/>
                </a:solidFill>
                <a:latin typeface="Arial" pitchFamily="34" charset="0"/>
                <a:cs typeface="Arial" pitchFamily="34" charset="0"/>
              </a:rPr>
              <a:t>Deadline for updating orders for </a:t>
            </a:r>
            <a:r>
              <a:rPr lang="en-US" dirty="0" err="1" smtClean="0">
                <a:solidFill>
                  <a:srgbClr val="000000"/>
                </a:solidFill>
                <a:latin typeface="Arial" pitchFamily="34" charset="0"/>
                <a:cs typeface="Arial" pitchFamily="34" charset="0"/>
              </a:rPr>
              <a:t>braille</a:t>
            </a:r>
            <a:r>
              <a:rPr lang="en-US" dirty="0" smtClean="0">
                <a:solidFill>
                  <a:srgbClr val="000000"/>
                </a:solidFill>
                <a:latin typeface="Arial" pitchFamily="34" charset="0"/>
                <a:cs typeface="Arial" pitchFamily="34" charset="0"/>
              </a:rPr>
              <a:t> for the March administrations is February 18, 2013</a:t>
            </a:r>
            <a:endParaRPr lang="en-US"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076312035"/>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3 Test Materials-Shipping-TEXT.jpg"/>
          <p:cNvPicPr>
            <a:picLocks noChangeAspect="1"/>
          </p:cNvPicPr>
          <p:nvPr/>
        </p:nvPicPr>
        <p:blipFill>
          <a:blip r:embed="rId2" cstate="print"/>
          <a:stretch>
            <a:fillRect/>
          </a:stretch>
        </p:blipFill>
        <p:spPr>
          <a:xfrm>
            <a:off x="170029" y="0"/>
            <a:ext cx="8803942" cy="6858000"/>
          </a:xfrm>
          <a:prstGeom prst="rect">
            <a:avLst/>
          </a:prstGeom>
        </p:spPr>
      </p:pic>
      <p:sp>
        <p:nvSpPr>
          <p:cNvPr id="5" name="Content Placeholder 1"/>
          <p:cNvSpPr>
            <a:spLocks/>
          </p:cNvSpPr>
          <p:nvPr/>
        </p:nvSpPr>
        <p:spPr bwMode="auto">
          <a:xfrm>
            <a:off x="457200" y="838200"/>
            <a:ext cx="8229600" cy="4648200"/>
          </a:xfrm>
          <a:prstGeom prst="rect">
            <a:avLst/>
          </a:prstGeom>
          <a:solidFill>
            <a:schemeClr val="accent1">
              <a:lumMod val="20000"/>
              <a:lumOff val="80000"/>
            </a:schemeClr>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algn="ctr" fontAlgn="base">
              <a:spcBef>
                <a:spcPct val="0"/>
              </a:spcBef>
              <a:spcAft>
                <a:spcPct val="0"/>
              </a:spcAft>
            </a:pPr>
            <a:r>
              <a:rPr lang="en-US" sz="3600" b="1" dirty="0" smtClean="0">
                <a:solidFill>
                  <a:srgbClr val="0070C0"/>
                </a:solidFill>
                <a:latin typeface="Arial" pitchFamily="34" charset="0"/>
                <a:cs typeface="Arial" pitchFamily="34" charset="0"/>
              </a:rPr>
              <a:t>Test Materials</a:t>
            </a:r>
          </a:p>
          <a:p>
            <a:pPr marL="342900" indent="-342900" eaLnBrk="0" fontAlgn="base" hangingPunct="0">
              <a:spcBef>
                <a:spcPct val="50000"/>
              </a:spcBef>
              <a:spcAft>
                <a:spcPct val="0"/>
              </a:spcAft>
            </a:pPr>
            <a:r>
              <a:rPr lang="en-US" sz="2400" b="1" dirty="0" smtClean="0">
                <a:solidFill>
                  <a:srgbClr val="000000"/>
                </a:solidFill>
                <a:latin typeface="Arial" pitchFamily="34" charset="0"/>
                <a:cs typeface="Arial" pitchFamily="34" charset="0"/>
              </a:rPr>
              <a:t>	Additional Orders, Cont.</a:t>
            </a:r>
          </a:p>
          <a:p>
            <a:pPr marL="742950" lvl="1" indent="-285750" eaLnBrk="0" fontAlgn="base" hangingPunct="0">
              <a:spcBef>
                <a:spcPct val="50000"/>
              </a:spcBef>
              <a:spcAft>
                <a:spcPct val="0"/>
              </a:spcAft>
              <a:buFontTx/>
              <a:buChar char="•"/>
            </a:pPr>
            <a:r>
              <a:rPr lang="en-US" sz="2200" dirty="0" smtClean="0">
                <a:solidFill>
                  <a:srgbClr val="000000"/>
                </a:solidFill>
                <a:latin typeface="Arial" pitchFamily="34" charset="0"/>
                <a:cs typeface="Arial" pitchFamily="34" charset="0"/>
              </a:rPr>
              <a:t>When To Order</a:t>
            </a:r>
          </a:p>
          <a:p>
            <a:pPr marL="1143000" lvl="2" indent="-228600" eaLnBrk="0" fontAlgn="base" hangingPunct="0">
              <a:spcBef>
                <a:spcPct val="50000"/>
              </a:spcBef>
              <a:spcAft>
                <a:spcPct val="0"/>
              </a:spcAft>
              <a:buFontTx/>
              <a:buChar char="•"/>
            </a:pPr>
            <a:r>
              <a:rPr lang="en-US" sz="2200" dirty="0" smtClean="0">
                <a:solidFill>
                  <a:srgbClr val="000000"/>
                </a:solidFill>
                <a:latin typeface="Arial" pitchFamily="34" charset="0"/>
                <a:cs typeface="Arial" pitchFamily="34" charset="0"/>
              </a:rPr>
              <a:t>As early as possible</a:t>
            </a:r>
          </a:p>
          <a:p>
            <a:pPr marL="1143000" lvl="2" indent="-228600" eaLnBrk="0" fontAlgn="base" hangingPunct="0">
              <a:spcBef>
                <a:spcPct val="50000"/>
              </a:spcBef>
              <a:spcAft>
                <a:spcPct val="0"/>
              </a:spcAft>
              <a:buFontTx/>
              <a:buChar char="•"/>
            </a:pPr>
            <a:r>
              <a:rPr lang="en-US" sz="2200" dirty="0" smtClean="0">
                <a:solidFill>
                  <a:srgbClr val="000000"/>
                </a:solidFill>
                <a:latin typeface="Arial" pitchFamily="34" charset="0"/>
                <a:cs typeface="Arial" pitchFamily="34" charset="0"/>
              </a:rPr>
              <a:t>Review the Advance Letter and Materials List as soon as it is available</a:t>
            </a:r>
          </a:p>
          <a:p>
            <a:pPr marL="1143000" lvl="2" indent="-228600" eaLnBrk="0" fontAlgn="base" hangingPunct="0">
              <a:spcBef>
                <a:spcPct val="50000"/>
              </a:spcBef>
              <a:spcAft>
                <a:spcPct val="0"/>
              </a:spcAft>
              <a:buFontTx/>
              <a:buChar char="•"/>
            </a:pPr>
            <a:r>
              <a:rPr lang="en-US" sz="2200" dirty="0" smtClean="0">
                <a:solidFill>
                  <a:srgbClr val="000000"/>
                </a:solidFill>
                <a:latin typeface="Arial" pitchFamily="34" charset="0"/>
                <a:cs typeface="Arial" pitchFamily="34" charset="0"/>
              </a:rPr>
              <a:t>Distribute Campus Materials Lists to individual campuses for their review</a:t>
            </a:r>
          </a:p>
          <a:p>
            <a:pPr marL="1143000" lvl="2" indent="-228600" eaLnBrk="0" fontAlgn="base" hangingPunct="0">
              <a:spcBef>
                <a:spcPct val="50000"/>
              </a:spcBef>
              <a:spcAft>
                <a:spcPct val="0"/>
              </a:spcAft>
              <a:buFontTx/>
              <a:buChar char="•"/>
            </a:pPr>
            <a:r>
              <a:rPr lang="en-US" sz="2200" dirty="0" smtClean="0">
                <a:solidFill>
                  <a:srgbClr val="000000"/>
                </a:solidFill>
                <a:latin typeface="Arial" pitchFamily="34" charset="0"/>
                <a:cs typeface="Arial" pitchFamily="34" charset="0"/>
              </a:rPr>
              <a:t>Fill shortages from district overage materials first</a:t>
            </a:r>
            <a:endParaRPr lang="en-US" sz="22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257065751"/>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3 Test Materials-Shipping-TEXT.jpg"/>
          <p:cNvPicPr>
            <a:picLocks noChangeAspect="1"/>
          </p:cNvPicPr>
          <p:nvPr/>
        </p:nvPicPr>
        <p:blipFill>
          <a:blip r:embed="rId2" cstate="print"/>
          <a:stretch>
            <a:fillRect/>
          </a:stretch>
        </p:blipFill>
        <p:spPr>
          <a:xfrm>
            <a:off x="170029" y="0"/>
            <a:ext cx="8803942" cy="6858000"/>
          </a:xfrm>
          <a:prstGeom prst="rect">
            <a:avLst/>
          </a:prstGeom>
        </p:spPr>
      </p:pic>
      <p:sp>
        <p:nvSpPr>
          <p:cNvPr id="5" name="Content Placeholder 1"/>
          <p:cNvSpPr>
            <a:spLocks/>
          </p:cNvSpPr>
          <p:nvPr/>
        </p:nvSpPr>
        <p:spPr bwMode="auto">
          <a:xfrm>
            <a:off x="457200" y="838200"/>
            <a:ext cx="8229600" cy="4648200"/>
          </a:xfrm>
          <a:prstGeom prst="rect">
            <a:avLst/>
          </a:prstGeom>
          <a:solidFill>
            <a:schemeClr val="accent1">
              <a:lumMod val="20000"/>
              <a:lumOff val="80000"/>
            </a:schemeClr>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algn="ctr" fontAlgn="base">
              <a:spcBef>
                <a:spcPct val="0"/>
              </a:spcBef>
              <a:spcAft>
                <a:spcPct val="0"/>
              </a:spcAft>
            </a:pPr>
            <a:r>
              <a:rPr lang="en-US" sz="3600" b="1" dirty="0" smtClean="0">
                <a:solidFill>
                  <a:srgbClr val="0070C0"/>
                </a:solidFill>
                <a:latin typeface="Arial" pitchFamily="34" charset="0"/>
                <a:cs typeface="Arial" pitchFamily="34" charset="0"/>
              </a:rPr>
              <a:t>Test Materials</a:t>
            </a:r>
          </a:p>
          <a:p>
            <a:pPr marL="342900" indent="-342900" eaLnBrk="0" fontAlgn="base" hangingPunct="0">
              <a:spcBef>
                <a:spcPct val="50000"/>
              </a:spcBef>
              <a:spcAft>
                <a:spcPct val="0"/>
              </a:spcAft>
            </a:pPr>
            <a:r>
              <a:rPr lang="en-US" sz="2400" b="1" dirty="0" smtClean="0">
                <a:solidFill>
                  <a:srgbClr val="000000"/>
                </a:solidFill>
                <a:latin typeface="Arial" pitchFamily="34" charset="0"/>
                <a:cs typeface="Arial" pitchFamily="34" charset="0"/>
              </a:rPr>
              <a:t>	Additional Orders, Cont.</a:t>
            </a:r>
          </a:p>
          <a:p>
            <a:pPr marL="742950" lvl="1" indent="-285750" eaLnBrk="0" fontAlgn="base" hangingPunct="0">
              <a:spcBef>
                <a:spcPct val="50000"/>
              </a:spcBef>
              <a:spcAft>
                <a:spcPct val="0"/>
              </a:spcAft>
              <a:buFontTx/>
              <a:buChar char="•"/>
            </a:pPr>
            <a:r>
              <a:rPr lang="en-US" sz="2200" dirty="0" smtClean="0">
                <a:solidFill>
                  <a:srgbClr val="000000"/>
                </a:solidFill>
                <a:latin typeface="Arial" pitchFamily="34" charset="0"/>
                <a:cs typeface="Arial" pitchFamily="34" charset="0"/>
              </a:rPr>
              <a:t>When To Order, Cont.</a:t>
            </a:r>
          </a:p>
          <a:p>
            <a:pPr marL="1143000" lvl="2" indent="-228600" eaLnBrk="0" fontAlgn="base" hangingPunct="0">
              <a:spcBef>
                <a:spcPct val="50000"/>
              </a:spcBef>
              <a:spcAft>
                <a:spcPct val="0"/>
              </a:spcAft>
              <a:buFontTx/>
              <a:buChar char="•"/>
            </a:pPr>
            <a:r>
              <a:rPr lang="en-US" sz="2200" dirty="0" smtClean="0">
                <a:solidFill>
                  <a:srgbClr val="000000"/>
                </a:solidFill>
                <a:latin typeface="Arial" pitchFamily="34" charset="0"/>
                <a:cs typeface="Arial" pitchFamily="34" charset="0"/>
              </a:rPr>
              <a:t>Compile additional district needs and submit one order per test administration</a:t>
            </a:r>
          </a:p>
          <a:p>
            <a:pPr marL="1143000" lvl="2" indent="-228600" eaLnBrk="0" fontAlgn="base" hangingPunct="0">
              <a:spcBef>
                <a:spcPct val="50000"/>
              </a:spcBef>
              <a:spcAft>
                <a:spcPct val="0"/>
              </a:spcAft>
              <a:buFontTx/>
              <a:buChar char="•"/>
            </a:pPr>
            <a:r>
              <a:rPr lang="en-US" sz="2200" dirty="0" smtClean="0">
                <a:solidFill>
                  <a:srgbClr val="000000"/>
                </a:solidFill>
                <a:latin typeface="Arial" pitchFamily="34" charset="0"/>
                <a:cs typeface="Arial" pitchFamily="34" charset="0"/>
              </a:rPr>
              <a:t>Do NOT wait until the materials have arrived and been inventoried to submit additional order</a:t>
            </a:r>
          </a:p>
          <a:p>
            <a:pPr marL="1143000" lvl="2" indent="-228600" eaLnBrk="0" fontAlgn="base" hangingPunct="0">
              <a:spcBef>
                <a:spcPct val="50000"/>
              </a:spcBef>
              <a:spcAft>
                <a:spcPct val="0"/>
              </a:spcAft>
              <a:buFontTx/>
              <a:buChar char="•"/>
            </a:pPr>
            <a:r>
              <a:rPr lang="en-US" sz="2200" dirty="0" smtClean="0">
                <a:solidFill>
                  <a:srgbClr val="000000"/>
                </a:solidFill>
                <a:latin typeface="Arial" pitchFamily="34" charset="0"/>
                <a:cs typeface="Arial" pitchFamily="34" charset="0"/>
              </a:rPr>
              <a:t>If materials are missing from a shipment, submit a separate order form</a:t>
            </a:r>
            <a:endParaRPr lang="en-US" sz="22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810449674"/>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3 Test Materials-Shipping-TEXT.jpg"/>
          <p:cNvPicPr>
            <a:picLocks noChangeAspect="1"/>
          </p:cNvPicPr>
          <p:nvPr/>
        </p:nvPicPr>
        <p:blipFill>
          <a:blip r:embed="rId2" cstate="print"/>
          <a:stretch>
            <a:fillRect/>
          </a:stretch>
        </p:blipFill>
        <p:spPr>
          <a:xfrm>
            <a:off x="170029" y="0"/>
            <a:ext cx="8803942" cy="6858000"/>
          </a:xfrm>
          <a:prstGeom prst="rect">
            <a:avLst/>
          </a:prstGeom>
        </p:spPr>
      </p:pic>
      <p:sp>
        <p:nvSpPr>
          <p:cNvPr id="5" name="Content Placeholder 1"/>
          <p:cNvSpPr>
            <a:spLocks/>
          </p:cNvSpPr>
          <p:nvPr/>
        </p:nvSpPr>
        <p:spPr bwMode="auto">
          <a:xfrm>
            <a:off x="457200" y="838200"/>
            <a:ext cx="8229600" cy="3810000"/>
          </a:xfrm>
          <a:prstGeom prst="rect">
            <a:avLst/>
          </a:prstGeom>
          <a:solidFill>
            <a:schemeClr val="accent1">
              <a:lumMod val="20000"/>
              <a:lumOff val="80000"/>
            </a:schemeClr>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algn="ctr" fontAlgn="base">
              <a:spcBef>
                <a:spcPct val="0"/>
              </a:spcBef>
              <a:spcAft>
                <a:spcPct val="0"/>
              </a:spcAft>
            </a:pPr>
            <a:r>
              <a:rPr lang="en-US" sz="3600" b="1" dirty="0" smtClean="0">
                <a:solidFill>
                  <a:srgbClr val="0070C0"/>
                </a:solidFill>
                <a:latin typeface="Arial" pitchFamily="34" charset="0"/>
                <a:cs typeface="Arial" pitchFamily="34" charset="0"/>
              </a:rPr>
              <a:t>Test Materials</a:t>
            </a:r>
          </a:p>
          <a:p>
            <a:pPr marL="342900" indent="-342900" eaLnBrk="0" fontAlgn="base" hangingPunct="0">
              <a:spcBef>
                <a:spcPct val="50000"/>
              </a:spcBef>
              <a:spcAft>
                <a:spcPct val="0"/>
              </a:spcAft>
            </a:pPr>
            <a:r>
              <a:rPr lang="en-US" sz="2400" b="1" dirty="0" smtClean="0">
                <a:solidFill>
                  <a:srgbClr val="000000"/>
                </a:solidFill>
                <a:latin typeface="Arial" pitchFamily="34" charset="0"/>
                <a:cs typeface="Arial" pitchFamily="34" charset="0"/>
              </a:rPr>
              <a:t>	Additional Orders, Cont.</a:t>
            </a:r>
          </a:p>
          <a:p>
            <a:pPr marL="742950" lvl="1" indent="-28575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When To Order, Cont.</a:t>
            </a:r>
          </a:p>
          <a:p>
            <a:pPr marL="1143000" lvl="2" indent="-22860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Consult Calendar of Events for deadlines for ordering.</a:t>
            </a:r>
          </a:p>
          <a:p>
            <a:pPr marL="1143000" lvl="2" indent="-22860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Delivery of test materials orders placed after the published deadline cannot be guaranteed</a:t>
            </a:r>
            <a:endParaRPr lang="en-US" sz="24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43865091"/>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3 Test Materials-Shipping-TEXT.jpg"/>
          <p:cNvPicPr>
            <a:picLocks noChangeAspect="1"/>
          </p:cNvPicPr>
          <p:nvPr/>
        </p:nvPicPr>
        <p:blipFill>
          <a:blip r:embed="rId2" cstate="print"/>
          <a:stretch>
            <a:fillRect/>
          </a:stretch>
        </p:blipFill>
        <p:spPr>
          <a:xfrm>
            <a:off x="170029" y="0"/>
            <a:ext cx="8803942" cy="6858000"/>
          </a:xfrm>
          <a:prstGeom prst="rect">
            <a:avLst/>
          </a:prstGeom>
        </p:spPr>
      </p:pic>
      <p:sp>
        <p:nvSpPr>
          <p:cNvPr id="5" name="Content Placeholder 1"/>
          <p:cNvSpPr>
            <a:spLocks/>
          </p:cNvSpPr>
          <p:nvPr/>
        </p:nvSpPr>
        <p:spPr bwMode="auto">
          <a:xfrm>
            <a:off x="457200" y="838200"/>
            <a:ext cx="8229600" cy="4800600"/>
          </a:xfrm>
          <a:prstGeom prst="rect">
            <a:avLst/>
          </a:prstGeom>
          <a:solidFill>
            <a:schemeClr val="accent1">
              <a:lumMod val="20000"/>
              <a:lumOff val="80000"/>
            </a:schemeClr>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algn="ctr" fontAlgn="base">
              <a:spcBef>
                <a:spcPct val="0"/>
              </a:spcBef>
              <a:spcAft>
                <a:spcPct val="0"/>
              </a:spcAft>
            </a:pPr>
            <a:r>
              <a:rPr lang="en-US" sz="3600" b="1" dirty="0" smtClean="0">
                <a:solidFill>
                  <a:srgbClr val="0070C0"/>
                </a:solidFill>
                <a:latin typeface="Arial" pitchFamily="34" charset="0"/>
                <a:cs typeface="Arial" pitchFamily="34" charset="0"/>
              </a:rPr>
              <a:t>Test Materials</a:t>
            </a:r>
          </a:p>
          <a:p>
            <a:pPr marL="342900" indent="-342900" eaLnBrk="0" fontAlgn="base" hangingPunct="0">
              <a:spcBef>
                <a:spcPct val="50000"/>
              </a:spcBef>
              <a:spcAft>
                <a:spcPct val="0"/>
              </a:spcAft>
            </a:pPr>
            <a:r>
              <a:rPr lang="en-US" sz="2400" b="1" dirty="0" smtClean="0">
                <a:solidFill>
                  <a:srgbClr val="000000"/>
                </a:solidFill>
                <a:latin typeface="Arial" pitchFamily="34" charset="0"/>
                <a:cs typeface="Arial" pitchFamily="34" charset="0"/>
              </a:rPr>
              <a:t>	Additional Orders, Cont.</a:t>
            </a:r>
          </a:p>
          <a:p>
            <a:pPr marL="742950" lvl="1" indent="-28575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How to Avoid Last Minute Orders</a:t>
            </a:r>
          </a:p>
          <a:p>
            <a:pPr marL="1143000" lvl="2" indent="-22860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Provide accurate counts during fall participation counts period</a:t>
            </a:r>
          </a:p>
          <a:p>
            <a:pPr marL="1143000" lvl="2" indent="-22860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Provide updated information during the January update period</a:t>
            </a:r>
          </a:p>
          <a:p>
            <a:pPr marL="1143000" lvl="2" indent="-228600" eaLnBrk="0" fontAlgn="base" hangingPunct="0">
              <a:spcBef>
                <a:spcPct val="50000"/>
              </a:spcBef>
              <a:spcAft>
                <a:spcPct val="0"/>
              </a:spcAft>
              <a:buFontTx/>
              <a:buChar char="•"/>
            </a:pPr>
            <a:r>
              <a:rPr lang="en-US" sz="2400" dirty="0" smtClean="0">
                <a:solidFill>
                  <a:srgbClr val="000000"/>
                </a:solidFill>
                <a:latin typeface="Arial" pitchFamily="34" charset="0"/>
                <a:cs typeface="Arial" pitchFamily="34" charset="0"/>
              </a:rPr>
              <a:t>Review counts of materials being shipped as soon as they are available</a:t>
            </a:r>
            <a:endParaRPr lang="en-US" sz="24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542022456"/>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3 Test Materials-Shipping-TEXT.jpg"/>
          <p:cNvPicPr>
            <a:picLocks noChangeAspect="1"/>
          </p:cNvPicPr>
          <p:nvPr/>
        </p:nvPicPr>
        <p:blipFill>
          <a:blip r:embed="rId2" cstate="print"/>
          <a:stretch>
            <a:fillRect/>
          </a:stretch>
        </p:blipFill>
        <p:spPr>
          <a:xfrm>
            <a:off x="170029" y="0"/>
            <a:ext cx="8803942" cy="6858000"/>
          </a:xfrm>
          <a:prstGeom prst="rect">
            <a:avLst/>
          </a:prstGeom>
        </p:spPr>
      </p:pic>
      <p:sp>
        <p:nvSpPr>
          <p:cNvPr id="5" name="Content Placeholder 1"/>
          <p:cNvSpPr>
            <a:spLocks/>
          </p:cNvSpPr>
          <p:nvPr/>
        </p:nvSpPr>
        <p:spPr bwMode="auto">
          <a:xfrm>
            <a:off x="457200" y="838200"/>
            <a:ext cx="8229600" cy="5105400"/>
          </a:xfrm>
          <a:prstGeom prst="rect">
            <a:avLst/>
          </a:prstGeom>
          <a:solidFill>
            <a:schemeClr val="accent1">
              <a:lumMod val="20000"/>
              <a:lumOff val="80000"/>
            </a:schemeClr>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algn="ctr" fontAlgn="base">
              <a:spcBef>
                <a:spcPct val="0"/>
              </a:spcBef>
              <a:spcAft>
                <a:spcPct val="0"/>
              </a:spcAft>
            </a:pPr>
            <a:endParaRPr lang="en-US" sz="4800" b="1" dirty="0" smtClean="0">
              <a:solidFill>
                <a:srgbClr val="0070C0"/>
              </a:solidFill>
              <a:latin typeface="Arial" pitchFamily="34" charset="0"/>
              <a:ea typeface="ヒラギノ角ゴ Pro W3" pitchFamily="1" charset="-128"/>
              <a:cs typeface="Arial" pitchFamily="34" charset="0"/>
            </a:endParaRPr>
          </a:p>
          <a:p>
            <a:pPr algn="ctr" fontAlgn="base">
              <a:spcBef>
                <a:spcPct val="0"/>
              </a:spcBef>
              <a:spcAft>
                <a:spcPct val="0"/>
              </a:spcAft>
            </a:pPr>
            <a:endParaRPr lang="en-US" sz="4800" b="1" dirty="0" smtClean="0">
              <a:solidFill>
                <a:srgbClr val="0070C0"/>
              </a:solidFill>
              <a:latin typeface="Arial" pitchFamily="34" charset="0"/>
              <a:ea typeface="ヒラギノ角ゴ Pro W3" pitchFamily="1" charset="-128"/>
              <a:cs typeface="Arial" pitchFamily="34" charset="0"/>
            </a:endParaRPr>
          </a:p>
          <a:p>
            <a:pPr algn="ctr" fontAlgn="base">
              <a:spcBef>
                <a:spcPct val="0"/>
              </a:spcBef>
              <a:spcAft>
                <a:spcPct val="0"/>
              </a:spcAft>
            </a:pPr>
            <a:r>
              <a:rPr lang="en-US" sz="5400" b="1" dirty="0" smtClean="0">
                <a:solidFill>
                  <a:srgbClr val="0070C0"/>
                </a:solidFill>
                <a:latin typeface="Arial" pitchFamily="34" charset="0"/>
                <a:ea typeface="ヒラギノ角ゴ Pro W3" pitchFamily="1" charset="-128"/>
                <a:cs typeface="Arial" pitchFamily="34" charset="0"/>
              </a:rPr>
              <a:t>Shipping</a:t>
            </a:r>
            <a:endParaRPr lang="en-US" sz="5400" dirty="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2129638508"/>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3 Test Materials-Shipping-TEXT.jpg"/>
          <p:cNvPicPr>
            <a:picLocks noChangeAspect="1"/>
          </p:cNvPicPr>
          <p:nvPr/>
        </p:nvPicPr>
        <p:blipFill>
          <a:blip r:embed="rId2" cstate="print"/>
          <a:stretch>
            <a:fillRect/>
          </a:stretch>
        </p:blipFill>
        <p:spPr>
          <a:xfrm>
            <a:off x="170029" y="0"/>
            <a:ext cx="8803942" cy="6858000"/>
          </a:xfrm>
          <a:prstGeom prst="rect">
            <a:avLst/>
          </a:prstGeom>
        </p:spPr>
      </p:pic>
      <p:sp>
        <p:nvSpPr>
          <p:cNvPr id="5" name="Content Placeholder 1"/>
          <p:cNvSpPr>
            <a:spLocks/>
          </p:cNvSpPr>
          <p:nvPr/>
        </p:nvSpPr>
        <p:spPr bwMode="auto">
          <a:xfrm>
            <a:off x="457200" y="838200"/>
            <a:ext cx="8229600" cy="4267200"/>
          </a:xfrm>
          <a:prstGeom prst="rect">
            <a:avLst/>
          </a:prstGeom>
          <a:solidFill>
            <a:schemeClr val="accent1">
              <a:lumMod val="20000"/>
              <a:lumOff val="80000"/>
            </a:schemeClr>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algn="ctr" fontAlgn="base">
              <a:spcBef>
                <a:spcPct val="0"/>
              </a:spcBef>
              <a:spcAft>
                <a:spcPct val="0"/>
              </a:spcAft>
            </a:pPr>
            <a:r>
              <a:rPr lang="en-US" sz="3600" b="1" dirty="0" smtClean="0">
                <a:solidFill>
                  <a:srgbClr val="0070C0"/>
                </a:solidFill>
                <a:latin typeface="Arial" pitchFamily="34" charset="0"/>
                <a:cs typeface="Arial" pitchFamily="34" charset="0"/>
              </a:rPr>
              <a:t>Shipping</a:t>
            </a:r>
          </a:p>
          <a:p>
            <a:pPr algn="ctr" fontAlgn="base">
              <a:spcBef>
                <a:spcPct val="0"/>
              </a:spcBef>
              <a:spcAft>
                <a:spcPct val="0"/>
              </a:spcAft>
            </a:pPr>
            <a:endParaRPr lang="en-US" sz="3600" b="1" dirty="0" smtClean="0">
              <a:solidFill>
                <a:srgbClr val="0070C0"/>
              </a:solidFill>
              <a:latin typeface="Arial" pitchFamily="34" charset="0"/>
              <a:cs typeface="Arial" pitchFamily="34" charset="0"/>
            </a:endParaRPr>
          </a:p>
          <a:p>
            <a:pPr marL="342900" indent="-342900" fontAlgn="base">
              <a:spcBef>
                <a:spcPct val="30000"/>
              </a:spcBef>
              <a:spcAft>
                <a:spcPct val="30000"/>
              </a:spcAft>
              <a:buFontTx/>
              <a:buChar char="•"/>
            </a:pPr>
            <a:r>
              <a:rPr lang="en-US" sz="2400" dirty="0" smtClean="0">
                <a:solidFill>
                  <a:srgbClr val="000000"/>
                </a:solidFill>
                <a:latin typeface="Arial" pitchFamily="34" charset="0"/>
                <a:cs typeface="Arial" pitchFamily="34" charset="0"/>
              </a:rPr>
              <a:t>UPS is the primary parcel carrier for Pearson</a:t>
            </a:r>
          </a:p>
          <a:p>
            <a:pPr marL="742950" lvl="1" indent="-285750" fontAlgn="base">
              <a:spcBef>
                <a:spcPct val="30000"/>
              </a:spcBef>
              <a:spcAft>
                <a:spcPct val="30000"/>
              </a:spcAft>
              <a:buFontTx/>
              <a:buChar char="–"/>
            </a:pPr>
            <a:r>
              <a:rPr lang="en-US" sz="2000" dirty="0" smtClean="0">
                <a:solidFill>
                  <a:srgbClr val="000000"/>
                </a:solidFill>
                <a:latin typeface="Arial" pitchFamily="34" charset="0"/>
                <a:cs typeface="Arial" pitchFamily="34" charset="0"/>
              </a:rPr>
              <a:t>UPS Next Day Air used for some </a:t>
            </a:r>
            <a:r>
              <a:rPr lang="en-US" sz="2000" dirty="0" err="1" smtClean="0">
                <a:solidFill>
                  <a:srgbClr val="000000"/>
                </a:solidFill>
                <a:latin typeface="Arial" pitchFamily="34" charset="0"/>
                <a:cs typeface="Arial" pitchFamily="34" charset="0"/>
              </a:rPr>
              <a:t>scorable</a:t>
            </a:r>
            <a:r>
              <a:rPr lang="en-US" sz="2000" dirty="0" smtClean="0">
                <a:solidFill>
                  <a:srgbClr val="000000"/>
                </a:solidFill>
                <a:latin typeface="Arial" pitchFamily="34" charset="0"/>
                <a:cs typeface="Arial" pitchFamily="34" charset="0"/>
              </a:rPr>
              <a:t> shipments</a:t>
            </a:r>
          </a:p>
          <a:p>
            <a:pPr marL="742950" lvl="1" indent="-285750" fontAlgn="base">
              <a:spcBef>
                <a:spcPct val="30000"/>
              </a:spcBef>
              <a:spcAft>
                <a:spcPct val="30000"/>
              </a:spcAft>
              <a:buFontTx/>
              <a:buChar char="–"/>
            </a:pPr>
            <a:r>
              <a:rPr lang="en-US" sz="2000" dirty="0" smtClean="0">
                <a:solidFill>
                  <a:srgbClr val="000000"/>
                </a:solidFill>
                <a:latin typeface="Arial" pitchFamily="34" charset="0"/>
                <a:cs typeface="Arial" pitchFamily="34" charset="0"/>
              </a:rPr>
              <a:t>UPS Ground used for some </a:t>
            </a:r>
            <a:r>
              <a:rPr lang="en-US" sz="2000" dirty="0" err="1" smtClean="0">
                <a:solidFill>
                  <a:srgbClr val="000000"/>
                </a:solidFill>
                <a:latin typeface="Arial" pitchFamily="34" charset="0"/>
                <a:cs typeface="Arial" pitchFamily="34" charset="0"/>
              </a:rPr>
              <a:t>scorable</a:t>
            </a:r>
            <a:r>
              <a:rPr lang="en-US" sz="2000" dirty="0" smtClean="0">
                <a:solidFill>
                  <a:srgbClr val="000000"/>
                </a:solidFill>
                <a:latin typeface="Arial" pitchFamily="34" charset="0"/>
                <a:cs typeface="Arial" pitchFamily="34" charset="0"/>
              </a:rPr>
              <a:t> and </a:t>
            </a:r>
            <a:r>
              <a:rPr lang="en-US" sz="2000" dirty="0" err="1" smtClean="0">
                <a:solidFill>
                  <a:srgbClr val="000000"/>
                </a:solidFill>
                <a:latin typeface="Arial" pitchFamily="34" charset="0"/>
                <a:cs typeface="Arial" pitchFamily="34" charset="0"/>
              </a:rPr>
              <a:t>nonscorable</a:t>
            </a:r>
            <a:r>
              <a:rPr lang="en-US" sz="2000" dirty="0" smtClean="0">
                <a:solidFill>
                  <a:srgbClr val="000000"/>
                </a:solidFill>
                <a:latin typeface="Arial" pitchFamily="34" charset="0"/>
                <a:cs typeface="Arial" pitchFamily="34" charset="0"/>
              </a:rPr>
              <a:t> shipments</a:t>
            </a:r>
          </a:p>
          <a:p>
            <a:pPr marL="342900" indent="-342900" fontAlgn="base">
              <a:spcBef>
                <a:spcPct val="30000"/>
              </a:spcBef>
              <a:spcAft>
                <a:spcPct val="30000"/>
              </a:spcAft>
              <a:buFontTx/>
              <a:buChar char="•"/>
            </a:pPr>
            <a:r>
              <a:rPr lang="en-US" sz="2400" dirty="0" smtClean="0">
                <a:solidFill>
                  <a:srgbClr val="000000"/>
                </a:solidFill>
                <a:latin typeface="Arial" pitchFamily="34" charset="0"/>
                <a:cs typeface="Arial" pitchFamily="34" charset="0"/>
              </a:rPr>
              <a:t>Motor freight carriers will continue to be used for large shipments</a:t>
            </a:r>
            <a:endParaRPr lang="en-US" sz="24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883745043"/>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3 Test Materials-Shipping-TEXT.jpg"/>
          <p:cNvPicPr>
            <a:picLocks noChangeAspect="1"/>
          </p:cNvPicPr>
          <p:nvPr/>
        </p:nvPicPr>
        <p:blipFill>
          <a:blip r:embed="rId2" cstate="print"/>
          <a:stretch>
            <a:fillRect/>
          </a:stretch>
        </p:blipFill>
        <p:spPr>
          <a:xfrm>
            <a:off x="170029" y="0"/>
            <a:ext cx="8803942" cy="6858000"/>
          </a:xfrm>
          <a:prstGeom prst="rect">
            <a:avLst/>
          </a:prstGeom>
        </p:spPr>
      </p:pic>
      <p:sp>
        <p:nvSpPr>
          <p:cNvPr id="5" name="Content Placeholder 1"/>
          <p:cNvSpPr>
            <a:spLocks/>
          </p:cNvSpPr>
          <p:nvPr/>
        </p:nvSpPr>
        <p:spPr bwMode="auto">
          <a:xfrm>
            <a:off x="457200" y="838200"/>
            <a:ext cx="8229600" cy="5334000"/>
          </a:xfrm>
          <a:prstGeom prst="rect">
            <a:avLst/>
          </a:prstGeom>
          <a:solidFill>
            <a:schemeClr val="accent1">
              <a:lumMod val="20000"/>
              <a:lumOff val="80000"/>
            </a:schemeClr>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algn="ctr" fontAlgn="base">
              <a:spcBef>
                <a:spcPct val="0"/>
              </a:spcBef>
              <a:spcAft>
                <a:spcPct val="0"/>
              </a:spcAft>
            </a:pPr>
            <a:r>
              <a:rPr lang="en-US" sz="3600" b="1" dirty="0" smtClean="0">
                <a:solidFill>
                  <a:srgbClr val="0070C0"/>
                </a:solidFill>
                <a:latin typeface="Arial" pitchFamily="34" charset="0"/>
                <a:cs typeface="Arial" pitchFamily="34" charset="0"/>
              </a:rPr>
              <a:t>Shipping</a:t>
            </a:r>
          </a:p>
          <a:p>
            <a:pPr marL="342900" indent="-342900" fontAlgn="base">
              <a:spcBef>
                <a:spcPct val="30000"/>
              </a:spcBef>
              <a:spcAft>
                <a:spcPct val="30000"/>
              </a:spcAft>
              <a:buFontTx/>
              <a:buChar char="•"/>
            </a:pPr>
            <a:r>
              <a:rPr lang="en-US" dirty="0" smtClean="0">
                <a:solidFill>
                  <a:srgbClr val="000000"/>
                </a:solidFill>
                <a:latin typeface="Arial" pitchFamily="34" charset="0"/>
                <a:cs typeface="Arial" pitchFamily="34" charset="0"/>
              </a:rPr>
              <a:t>To schedule pickup through UPS</a:t>
            </a:r>
          </a:p>
          <a:p>
            <a:pPr marL="742950" lvl="1" indent="-285750" fontAlgn="base">
              <a:spcBef>
                <a:spcPct val="30000"/>
              </a:spcBef>
              <a:spcAft>
                <a:spcPct val="30000"/>
              </a:spcAft>
              <a:buFontTx/>
              <a:buChar char="–"/>
            </a:pPr>
            <a:r>
              <a:rPr lang="en-US" dirty="0" smtClean="0">
                <a:solidFill>
                  <a:srgbClr val="000000"/>
                </a:solidFill>
                <a:latin typeface="Arial" pitchFamily="34" charset="0"/>
                <a:cs typeface="Arial" pitchFamily="34" charset="0"/>
              </a:rPr>
              <a:t>Call 1-800-823-7459</a:t>
            </a:r>
          </a:p>
          <a:p>
            <a:pPr marL="742950" lvl="1" indent="-285750" fontAlgn="base">
              <a:spcBef>
                <a:spcPct val="30000"/>
              </a:spcBef>
              <a:spcAft>
                <a:spcPct val="30000"/>
              </a:spcAft>
              <a:buFontTx/>
              <a:buChar char="–"/>
            </a:pPr>
            <a:r>
              <a:rPr lang="en-US" dirty="0" smtClean="0">
                <a:solidFill>
                  <a:srgbClr val="000000"/>
                </a:solidFill>
                <a:latin typeface="Arial" pitchFamily="34" charset="0"/>
                <a:cs typeface="Arial" pitchFamily="34" charset="0"/>
              </a:rPr>
              <a:t>Inform the UPS Representative that you are calling in a pick up request for Pearson and will be using their ‘Return Service’</a:t>
            </a:r>
          </a:p>
          <a:p>
            <a:pPr marL="742950" lvl="1" indent="-285750" fontAlgn="base">
              <a:spcBef>
                <a:spcPct val="30000"/>
              </a:spcBef>
              <a:spcAft>
                <a:spcPct val="30000"/>
              </a:spcAft>
              <a:buFontTx/>
              <a:buChar char="–"/>
            </a:pPr>
            <a:r>
              <a:rPr lang="en-US" dirty="0" smtClean="0">
                <a:solidFill>
                  <a:srgbClr val="000000"/>
                </a:solidFill>
                <a:latin typeface="Arial" pitchFamily="34" charset="0"/>
                <a:cs typeface="Arial" pitchFamily="34" charset="0"/>
              </a:rPr>
              <a:t>Provide the following information to UPS</a:t>
            </a:r>
          </a:p>
          <a:p>
            <a:pPr marL="1143000" lvl="2" indent="-228600" fontAlgn="base">
              <a:spcBef>
                <a:spcPct val="30000"/>
              </a:spcBef>
              <a:spcAft>
                <a:spcPct val="30000"/>
              </a:spcAft>
              <a:buFontTx/>
              <a:buChar char="•"/>
            </a:pPr>
            <a:r>
              <a:rPr lang="en-US" dirty="0" smtClean="0">
                <a:solidFill>
                  <a:srgbClr val="000000"/>
                </a:solidFill>
                <a:latin typeface="Arial" pitchFamily="34" charset="0"/>
                <a:cs typeface="Arial" pitchFamily="34" charset="0"/>
              </a:rPr>
              <a:t>Account number from the return label</a:t>
            </a:r>
          </a:p>
          <a:p>
            <a:pPr marL="1143000" lvl="2" indent="-228600" fontAlgn="base">
              <a:spcBef>
                <a:spcPct val="30000"/>
              </a:spcBef>
              <a:spcAft>
                <a:spcPct val="30000"/>
              </a:spcAft>
              <a:buFontTx/>
              <a:buChar char="•"/>
            </a:pPr>
            <a:r>
              <a:rPr lang="en-US" dirty="0" smtClean="0">
                <a:solidFill>
                  <a:srgbClr val="000000"/>
                </a:solidFill>
                <a:latin typeface="Arial" pitchFamily="34" charset="0"/>
                <a:cs typeface="Arial" pitchFamily="34" charset="0"/>
              </a:rPr>
              <a:t>Physical location (address) where packages will be picked up</a:t>
            </a:r>
          </a:p>
          <a:p>
            <a:pPr marL="1143000" lvl="2" indent="-228600" fontAlgn="base">
              <a:spcBef>
                <a:spcPct val="30000"/>
              </a:spcBef>
              <a:spcAft>
                <a:spcPct val="30000"/>
              </a:spcAft>
              <a:buFontTx/>
              <a:buChar char="•"/>
            </a:pPr>
            <a:r>
              <a:rPr lang="en-US" dirty="0" smtClean="0">
                <a:solidFill>
                  <a:srgbClr val="000000"/>
                </a:solidFill>
                <a:latin typeface="Arial" pitchFamily="34" charset="0"/>
                <a:cs typeface="Arial" pitchFamily="34" charset="0"/>
              </a:rPr>
              <a:t>Estimated number of packages to be picked up</a:t>
            </a:r>
            <a:endParaRPr lang="en-US"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084764622"/>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3 Test Materials-Shipping-TEXT.jpg"/>
          <p:cNvPicPr>
            <a:picLocks noChangeAspect="1"/>
          </p:cNvPicPr>
          <p:nvPr/>
        </p:nvPicPr>
        <p:blipFill>
          <a:blip r:embed="rId2" cstate="print"/>
          <a:stretch>
            <a:fillRect/>
          </a:stretch>
        </p:blipFill>
        <p:spPr>
          <a:xfrm>
            <a:off x="170029" y="0"/>
            <a:ext cx="8803942" cy="6858000"/>
          </a:xfrm>
          <a:prstGeom prst="rect">
            <a:avLst/>
          </a:prstGeom>
        </p:spPr>
      </p:pic>
      <p:sp>
        <p:nvSpPr>
          <p:cNvPr id="5" name="Content Placeholder 1"/>
          <p:cNvSpPr>
            <a:spLocks/>
          </p:cNvSpPr>
          <p:nvPr/>
        </p:nvSpPr>
        <p:spPr bwMode="auto">
          <a:xfrm>
            <a:off x="457200" y="838200"/>
            <a:ext cx="8229600" cy="5334000"/>
          </a:xfrm>
          <a:prstGeom prst="rect">
            <a:avLst/>
          </a:prstGeom>
          <a:solidFill>
            <a:schemeClr val="accent1">
              <a:lumMod val="20000"/>
              <a:lumOff val="80000"/>
            </a:schemeClr>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algn="ctr" fontAlgn="base">
              <a:spcBef>
                <a:spcPct val="0"/>
              </a:spcBef>
              <a:spcAft>
                <a:spcPct val="0"/>
              </a:spcAft>
            </a:pPr>
            <a:r>
              <a:rPr lang="en-US" sz="3600" b="1" dirty="0" smtClean="0">
                <a:solidFill>
                  <a:srgbClr val="0070C0"/>
                </a:solidFill>
                <a:latin typeface="Arial" pitchFamily="34" charset="0"/>
                <a:cs typeface="Arial" pitchFamily="34" charset="0"/>
              </a:rPr>
              <a:t>Shipping</a:t>
            </a:r>
          </a:p>
          <a:p>
            <a:pPr marL="342900" indent="-342900" fontAlgn="base">
              <a:spcBef>
                <a:spcPct val="30000"/>
              </a:spcBef>
              <a:spcAft>
                <a:spcPct val="30000"/>
              </a:spcAft>
            </a:pPr>
            <a:endParaRPr lang="en-US" sz="1600" dirty="0" smtClean="0">
              <a:solidFill>
                <a:srgbClr val="000000"/>
              </a:solidFill>
              <a:latin typeface="Arial" pitchFamily="34" charset="0"/>
              <a:cs typeface="Arial" pitchFamily="34" charset="0"/>
            </a:endParaRPr>
          </a:p>
          <a:p>
            <a:pPr marL="342900" indent="-342900" fontAlgn="base">
              <a:spcBef>
                <a:spcPct val="30000"/>
              </a:spcBef>
              <a:spcAft>
                <a:spcPct val="30000"/>
              </a:spcAft>
            </a:pPr>
            <a:r>
              <a:rPr lang="en-US" sz="1600" dirty="0" smtClean="0">
                <a:solidFill>
                  <a:srgbClr val="000000"/>
                </a:solidFill>
                <a:latin typeface="Arial" pitchFamily="34" charset="0"/>
                <a:cs typeface="Arial" pitchFamily="34" charset="0"/>
              </a:rPr>
              <a:t>Provide the following information to UPS (cont.)</a:t>
            </a:r>
          </a:p>
          <a:p>
            <a:pPr marL="1143000" lvl="2" indent="-228600" fontAlgn="base">
              <a:spcBef>
                <a:spcPct val="30000"/>
              </a:spcBef>
              <a:spcAft>
                <a:spcPct val="30000"/>
              </a:spcAft>
              <a:buFontTx/>
              <a:buChar char="•"/>
            </a:pPr>
            <a:r>
              <a:rPr lang="en-US" sz="1600" dirty="0" smtClean="0">
                <a:solidFill>
                  <a:srgbClr val="000000"/>
                </a:solidFill>
                <a:latin typeface="Arial" pitchFamily="34" charset="0"/>
                <a:cs typeface="Arial" pitchFamily="34" charset="0"/>
              </a:rPr>
              <a:t>Calls to UPS should be made 24 – 48 hours prior to the requested pick-up date</a:t>
            </a:r>
          </a:p>
          <a:p>
            <a:pPr marL="1600200" lvl="3" indent="-228600" fontAlgn="base">
              <a:spcBef>
                <a:spcPct val="30000"/>
              </a:spcBef>
              <a:spcAft>
                <a:spcPct val="30000"/>
              </a:spcAft>
              <a:buFontTx/>
              <a:buChar char="–"/>
            </a:pPr>
            <a:r>
              <a:rPr lang="en-US" sz="1600" dirty="0" smtClean="0">
                <a:solidFill>
                  <a:srgbClr val="000000"/>
                </a:solidFill>
                <a:latin typeface="Arial" pitchFamily="34" charset="0"/>
                <a:cs typeface="Arial" pitchFamily="34" charset="0"/>
              </a:rPr>
              <a:t>Representative will let you know if pick-up can be made as requested</a:t>
            </a:r>
          </a:p>
          <a:p>
            <a:pPr marL="2057400" lvl="4" indent="-228600" fontAlgn="base">
              <a:spcBef>
                <a:spcPct val="30000"/>
              </a:spcBef>
              <a:spcAft>
                <a:spcPct val="30000"/>
              </a:spcAft>
              <a:buFontTx/>
              <a:buChar char="»"/>
            </a:pPr>
            <a:r>
              <a:rPr lang="en-US" sz="1600" dirty="0" smtClean="0">
                <a:solidFill>
                  <a:srgbClr val="000000"/>
                </a:solidFill>
                <a:latin typeface="Arial" pitchFamily="34" charset="0"/>
                <a:cs typeface="Arial" pitchFamily="34" charset="0"/>
              </a:rPr>
              <a:t>Some locations may have time constraints on pick-ups</a:t>
            </a:r>
          </a:p>
          <a:p>
            <a:pPr marL="1600200" lvl="3" indent="-228600" fontAlgn="base">
              <a:spcBef>
                <a:spcPct val="30000"/>
              </a:spcBef>
              <a:spcAft>
                <a:spcPct val="30000"/>
              </a:spcAft>
              <a:buFontTx/>
              <a:buChar char="–"/>
            </a:pPr>
            <a:r>
              <a:rPr lang="en-US" sz="1600" dirty="0" smtClean="0">
                <a:solidFill>
                  <a:srgbClr val="000000"/>
                </a:solidFill>
                <a:latin typeface="Arial" pitchFamily="34" charset="0"/>
                <a:cs typeface="Arial" pitchFamily="34" charset="0"/>
              </a:rPr>
              <a:t>Representative will provide a confirmation number for the reference in case questions or changes arise</a:t>
            </a:r>
          </a:p>
          <a:p>
            <a:pPr marL="1143000" lvl="2" indent="-228600" fontAlgn="base">
              <a:spcBef>
                <a:spcPct val="30000"/>
              </a:spcBef>
              <a:spcAft>
                <a:spcPct val="30000"/>
              </a:spcAft>
              <a:buFontTx/>
              <a:buChar char="•"/>
            </a:pPr>
            <a:r>
              <a:rPr lang="en-US" sz="1600" dirty="0" smtClean="0">
                <a:solidFill>
                  <a:srgbClr val="000000"/>
                </a:solidFill>
                <a:latin typeface="Arial" pitchFamily="34" charset="0"/>
                <a:cs typeface="Arial" pitchFamily="34" charset="0"/>
              </a:rPr>
              <a:t>If you have difficulty scheduling a pick-up</a:t>
            </a:r>
          </a:p>
          <a:p>
            <a:pPr marL="1600200" lvl="3" indent="-228600" fontAlgn="base">
              <a:spcBef>
                <a:spcPct val="30000"/>
              </a:spcBef>
              <a:spcAft>
                <a:spcPct val="30000"/>
              </a:spcAft>
              <a:buFontTx/>
              <a:buChar char="–"/>
            </a:pPr>
            <a:r>
              <a:rPr lang="en-US" sz="1600" dirty="0" smtClean="0">
                <a:solidFill>
                  <a:srgbClr val="000000"/>
                </a:solidFill>
                <a:latin typeface="Arial" pitchFamily="34" charset="0"/>
                <a:cs typeface="Arial" pitchFamily="34" charset="0"/>
              </a:rPr>
              <a:t>Call Pearson at 1-800-627-0225</a:t>
            </a:r>
          </a:p>
          <a:p>
            <a:pPr marL="1600200" lvl="3" indent="-228600" fontAlgn="base">
              <a:spcBef>
                <a:spcPct val="30000"/>
              </a:spcBef>
              <a:spcAft>
                <a:spcPct val="30000"/>
              </a:spcAft>
              <a:buFontTx/>
              <a:buChar char="–"/>
            </a:pPr>
            <a:r>
              <a:rPr lang="en-US" sz="1600" dirty="0" smtClean="0">
                <a:solidFill>
                  <a:srgbClr val="000000"/>
                </a:solidFill>
                <a:latin typeface="Arial" pitchFamily="34" charset="0"/>
                <a:cs typeface="Arial" pitchFamily="34" charset="0"/>
              </a:rPr>
              <a:t>OR</a:t>
            </a:r>
          </a:p>
          <a:p>
            <a:pPr marL="1600200" lvl="3" indent="-228600" fontAlgn="base">
              <a:spcBef>
                <a:spcPct val="30000"/>
              </a:spcBef>
              <a:spcAft>
                <a:spcPct val="30000"/>
              </a:spcAft>
              <a:buFontTx/>
              <a:buChar char="–"/>
            </a:pPr>
            <a:r>
              <a:rPr lang="en-US" sz="1600" dirty="0" smtClean="0">
                <a:solidFill>
                  <a:srgbClr val="000000"/>
                </a:solidFill>
                <a:latin typeface="Arial" pitchFamily="34" charset="0"/>
                <a:cs typeface="Arial" pitchFamily="34" charset="0"/>
              </a:rPr>
              <a:t>E-mail AOCAnswers@support.pearson.com</a:t>
            </a:r>
            <a:endParaRPr lang="en-US" sz="16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6052808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p:cNvSpPr>
          <p:nvPr/>
        </p:nvSpPr>
        <p:spPr bwMode="auto">
          <a:xfrm>
            <a:off x="381000" y="838200"/>
            <a:ext cx="8229600" cy="5181600"/>
          </a:xfrm>
          <a:prstGeom prst="rect">
            <a:avLst/>
          </a:prstGeom>
          <a:solidFill>
            <a:srgbClr val="DCE6F2"/>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marL="342900" indent="-342900" eaLnBrk="0" hangingPunct="0">
              <a:spcBef>
                <a:spcPct val="20000"/>
              </a:spcBef>
              <a:buFont typeface="Arial" pitchFamily="-72" charset="0"/>
              <a:buChar char="•"/>
            </a:pPr>
            <a:endParaRPr lang="en-US" sz="3200" dirty="0">
              <a:solidFill>
                <a:prstClr val="black"/>
              </a:solidFill>
            </a:endParaRPr>
          </a:p>
        </p:txBody>
      </p:sp>
      <p:sp>
        <p:nvSpPr>
          <p:cNvPr id="6" name="TextBox 7"/>
          <p:cNvSpPr txBox="1">
            <a:spLocks noChangeArrowheads="1"/>
          </p:cNvSpPr>
          <p:nvPr/>
        </p:nvSpPr>
        <p:spPr bwMode="auto">
          <a:xfrm>
            <a:off x="533400" y="990601"/>
            <a:ext cx="7696200" cy="7602081"/>
          </a:xfrm>
          <a:prstGeom prst="rect">
            <a:avLst/>
          </a:prstGeom>
          <a:noFill/>
          <a:ln w="9525">
            <a:noFill/>
            <a:miter lim="800000"/>
            <a:headEnd/>
            <a:tailEnd/>
          </a:ln>
        </p:spPr>
        <p:txBody>
          <a:bodyPr wrap="square">
            <a:prstTxWarp prst="textNoShape">
              <a:avLst/>
            </a:prstTxWarp>
            <a:spAutoFit/>
          </a:bodyPr>
          <a:lstStyle/>
          <a:p>
            <a:r>
              <a:rPr lang="en-US" sz="2400" b="1" dirty="0" smtClean="0">
                <a:solidFill>
                  <a:srgbClr val="000000"/>
                </a:solidFill>
                <a:ea typeface="Arial" pitchFamily="-72" charset="0"/>
                <a:cs typeface="Arial" pitchFamily="-72" charset="0"/>
              </a:rPr>
              <a:t>Procedural </a:t>
            </a:r>
            <a:r>
              <a:rPr lang="en-US" sz="2400" b="1" dirty="0">
                <a:solidFill>
                  <a:srgbClr val="000000"/>
                </a:solidFill>
                <a:ea typeface="Arial" pitchFamily="-72" charset="0"/>
                <a:cs typeface="Arial" pitchFamily="-72" charset="0"/>
              </a:rPr>
              <a:t>Irregularities</a:t>
            </a:r>
          </a:p>
          <a:p>
            <a:endParaRPr lang="en-US" sz="1600" b="1" dirty="0">
              <a:solidFill>
                <a:srgbClr val="000000"/>
              </a:solidFill>
              <a:ea typeface="Arial" pitchFamily="-72" charset="0"/>
              <a:cs typeface="Arial" pitchFamily="-72" charset="0"/>
            </a:endParaRPr>
          </a:p>
          <a:p>
            <a:r>
              <a:rPr lang="en-US" sz="2400" dirty="0">
                <a:solidFill>
                  <a:srgbClr val="000000"/>
                </a:solidFill>
                <a:ea typeface="Arial" pitchFamily="-72" charset="0"/>
                <a:cs typeface="Arial" pitchFamily="-72" charset="0"/>
              </a:rPr>
              <a:t>    -  </a:t>
            </a:r>
            <a:r>
              <a:rPr lang="en-US" sz="2400" dirty="0" smtClean="0">
                <a:solidFill>
                  <a:srgbClr val="000000"/>
                </a:solidFill>
                <a:ea typeface="Arial" pitchFamily="-72" charset="0"/>
                <a:cs typeface="Arial" pitchFamily="-72" charset="0"/>
              </a:rPr>
              <a:t>reflect </a:t>
            </a:r>
            <a:r>
              <a:rPr lang="en-US" sz="2400" dirty="0">
                <a:solidFill>
                  <a:srgbClr val="000000"/>
                </a:solidFill>
                <a:ea typeface="Arial" pitchFamily="-72" charset="0"/>
                <a:cs typeface="Arial" pitchFamily="-72" charset="0"/>
              </a:rPr>
              <a:t>minor errors, minor deviations in testing</a:t>
            </a:r>
          </a:p>
          <a:p>
            <a:endParaRPr lang="en-US" sz="1000" dirty="0">
              <a:solidFill>
                <a:srgbClr val="000000"/>
              </a:solidFill>
              <a:ea typeface="Arial" pitchFamily="-72" charset="0"/>
              <a:cs typeface="Arial" pitchFamily="-72" charset="0"/>
            </a:endParaRPr>
          </a:p>
          <a:p>
            <a:r>
              <a:rPr lang="en-US" sz="2400" dirty="0">
                <a:solidFill>
                  <a:srgbClr val="000000"/>
                </a:solidFill>
                <a:ea typeface="Arial" pitchFamily="-72" charset="0"/>
                <a:cs typeface="Arial" pitchFamily="-72" charset="0"/>
              </a:rPr>
              <a:t>    -  </a:t>
            </a:r>
            <a:r>
              <a:rPr lang="en-US" sz="2400" dirty="0" smtClean="0">
                <a:solidFill>
                  <a:srgbClr val="000000"/>
                </a:solidFill>
                <a:ea typeface="Arial" pitchFamily="-72" charset="0"/>
                <a:cs typeface="Arial" pitchFamily="-72" charset="0"/>
              </a:rPr>
              <a:t>do </a:t>
            </a:r>
            <a:r>
              <a:rPr lang="en-US" sz="2400" dirty="0">
                <a:solidFill>
                  <a:srgbClr val="000000"/>
                </a:solidFill>
                <a:ea typeface="Arial" pitchFamily="-72" charset="0"/>
                <a:cs typeface="Arial" pitchFamily="-72" charset="0"/>
              </a:rPr>
              <a:t>not represent severe breaches in security or </a:t>
            </a:r>
            <a:endParaRPr lang="en-US" sz="2400" dirty="0" smtClean="0">
              <a:solidFill>
                <a:srgbClr val="000000"/>
              </a:solidFill>
              <a:ea typeface="Arial" pitchFamily="-72" charset="0"/>
              <a:cs typeface="Arial" pitchFamily="-72" charset="0"/>
            </a:endParaRPr>
          </a:p>
          <a:p>
            <a:r>
              <a:rPr lang="en-US" sz="2400" dirty="0" smtClean="0">
                <a:solidFill>
                  <a:srgbClr val="000000"/>
                </a:solidFill>
                <a:ea typeface="Arial" pitchFamily="-72" charset="0"/>
                <a:cs typeface="Arial" pitchFamily="-72" charset="0"/>
              </a:rPr>
              <a:t>        confidentiality</a:t>
            </a:r>
            <a:endParaRPr lang="en-US" sz="2400" dirty="0">
              <a:solidFill>
                <a:srgbClr val="000000"/>
              </a:solidFill>
              <a:ea typeface="Arial" pitchFamily="-72" charset="0"/>
              <a:cs typeface="Arial" pitchFamily="-72" charset="0"/>
            </a:endParaRPr>
          </a:p>
          <a:p>
            <a:endParaRPr lang="en-US" sz="1000" dirty="0">
              <a:solidFill>
                <a:srgbClr val="000000"/>
              </a:solidFill>
              <a:ea typeface="Arial" pitchFamily="-72" charset="0"/>
              <a:cs typeface="Arial" pitchFamily="-72" charset="0"/>
            </a:endParaRPr>
          </a:p>
          <a:p>
            <a:r>
              <a:rPr lang="en-US" sz="2400" dirty="0">
                <a:solidFill>
                  <a:srgbClr val="000000"/>
                </a:solidFill>
                <a:ea typeface="Arial" pitchFamily="-72" charset="0"/>
                <a:cs typeface="Arial" pitchFamily="-72" charset="0"/>
              </a:rPr>
              <a:t>    -  </a:t>
            </a:r>
            <a:r>
              <a:rPr lang="en-US" sz="2400" dirty="0" smtClean="0">
                <a:solidFill>
                  <a:srgbClr val="000000"/>
                </a:solidFill>
                <a:ea typeface="Arial" pitchFamily="-72" charset="0"/>
                <a:cs typeface="Arial" pitchFamily="-72" charset="0"/>
              </a:rPr>
              <a:t>do not require a call </a:t>
            </a:r>
            <a:r>
              <a:rPr lang="en-US" sz="2400" dirty="0">
                <a:solidFill>
                  <a:srgbClr val="000000"/>
                </a:solidFill>
                <a:ea typeface="Arial" pitchFamily="-72" charset="0"/>
                <a:cs typeface="Arial" pitchFamily="-72" charset="0"/>
              </a:rPr>
              <a:t>to TEA </a:t>
            </a:r>
            <a:r>
              <a:rPr lang="en-US" sz="2400" dirty="0" smtClean="0">
                <a:solidFill>
                  <a:srgbClr val="000000"/>
                </a:solidFill>
                <a:ea typeface="Arial" pitchFamily="-72" charset="0"/>
                <a:cs typeface="Arial" pitchFamily="-72" charset="0"/>
              </a:rPr>
              <a:t>unless </a:t>
            </a:r>
            <a:r>
              <a:rPr lang="en-US" sz="2400" dirty="0">
                <a:solidFill>
                  <a:srgbClr val="000000"/>
                </a:solidFill>
                <a:ea typeface="Arial" pitchFamily="-72" charset="0"/>
                <a:cs typeface="Arial" pitchFamily="-72" charset="0"/>
              </a:rPr>
              <a:t>guidance needed </a:t>
            </a:r>
            <a:r>
              <a:rPr lang="en-US" sz="2400" dirty="0" smtClean="0">
                <a:solidFill>
                  <a:srgbClr val="000000"/>
                </a:solidFill>
                <a:ea typeface="Arial" pitchFamily="-72" charset="0"/>
                <a:cs typeface="Arial" pitchFamily="-72" charset="0"/>
              </a:rPr>
              <a:t>by</a:t>
            </a:r>
          </a:p>
          <a:p>
            <a:r>
              <a:rPr lang="en-US" sz="2400" dirty="0" smtClean="0">
                <a:solidFill>
                  <a:srgbClr val="000000"/>
                </a:solidFill>
                <a:ea typeface="Arial" pitchFamily="-72" charset="0"/>
                <a:cs typeface="Arial" pitchFamily="-72" charset="0"/>
              </a:rPr>
              <a:t>       </a:t>
            </a:r>
            <a:r>
              <a:rPr lang="en-US" sz="2400" dirty="0">
                <a:solidFill>
                  <a:srgbClr val="000000"/>
                </a:solidFill>
                <a:ea typeface="Arial" pitchFamily="-72" charset="0"/>
                <a:cs typeface="Arial" pitchFamily="-72" charset="0"/>
              </a:rPr>
              <a:t>the </a:t>
            </a:r>
            <a:r>
              <a:rPr lang="en-US" sz="2400" dirty="0" smtClean="0">
                <a:solidFill>
                  <a:srgbClr val="000000"/>
                </a:solidFill>
                <a:ea typeface="Arial" pitchFamily="-72" charset="0"/>
                <a:cs typeface="Arial" pitchFamily="-72" charset="0"/>
              </a:rPr>
              <a:t>district</a:t>
            </a:r>
            <a:endParaRPr lang="en-US" sz="2400" dirty="0">
              <a:solidFill>
                <a:srgbClr val="000000"/>
              </a:solidFill>
              <a:ea typeface="Arial" pitchFamily="-72" charset="0"/>
              <a:cs typeface="Arial" pitchFamily="-72" charset="0"/>
            </a:endParaRPr>
          </a:p>
          <a:p>
            <a:endParaRPr lang="en-US" sz="1000" dirty="0">
              <a:solidFill>
                <a:srgbClr val="000000"/>
              </a:solidFill>
              <a:ea typeface="Arial" pitchFamily="-72" charset="0"/>
              <a:cs typeface="Arial" pitchFamily="-72" charset="0"/>
            </a:endParaRPr>
          </a:p>
          <a:p>
            <a:r>
              <a:rPr lang="en-US" sz="2400" dirty="0">
                <a:solidFill>
                  <a:srgbClr val="000000"/>
                </a:solidFill>
                <a:ea typeface="Arial" pitchFamily="-72" charset="0"/>
                <a:cs typeface="Arial" pitchFamily="-72" charset="0"/>
              </a:rPr>
              <a:t>    -  </a:t>
            </a:r>
            <a:r>
              <a:rPr lang="en-US" sz="2400" dirty="0" smtClean="0">
                <a:solidFill>
                  <a:srgbClr val="000000"/>
                </a:solidFill>
                <a:ea typeface="Arial" pitchFamily="-72" charset="0"/>
                <a:cs typeface="Arial" pitchFamily="-72" charset="0"/>
              </a:rPr>
              <a:t>require </a:t>
            </a:r>
            <a:r>
              <a:rPr lang="en-US" sz="2400" dirty="0">
                <a:solidFill>
                  <a:srgbClr val="000000"/>
                </a:solidFill>
                <a:ea typeface="Arial" pitchFamily="-72" charset="0"/>
                <a:cs typeface="Arial" pitchFamily="-72" charset="0"/>
              </a:rPr>
              <a:t>an online incident report submission</a:t>
            </a:r>
          </a:p>
          <a:p>
            <a:endParaRPr lang="en-US" sz="1000" dirty="0">
              <a:solidFill>
                <a:srgbClr val="000000"/>
              </a:solidFill>
              <a:ea typeface="Arial" pitchFamily="-72" charset="0"/>
              <a:cs typeface="Arial" pitchFamily="-72" charset="0"/>
            </a:endParaRPr>
          </a:p>
          <a:p>
            <a:r>
              <a:rPr lang="en-US" sz="2400" dirty="0">
                <a:solidFill>
                  <a:srgbClr val="000000"/>
                </a:solidFill>
                <a:ea typeface="Arial" pitchFamily="-72" charset="0"/>
                <a:cs typeface="Arial" pitchFamily="-72" charset="0"/>
              </a:rPr>
              <a:t>    -  </a:t>
            </a:r>
            <a:r>
              <a:rPr lang="en-US" sz="2400" dirty="0" smtClean="0">
                <a:solidFill>
                  <a:srgbClr val="000000"/>
                </a:solidFill>
                <a:ea typeface="Arial" pitchFamily="-72" charset="0"/>
                <a:cs typeface="Arial" pitchFamily="-72" charset="0"/>
              </a:rPr>
              <a:t>require </a:t>
            </a:r>
            <a:r>
              <a:rPr lang="en-US" sz="2400" dirty="0">
                <a:solidFill>
                  <a:srgbClr val="000000"/>
                </a:solidFill>
                <a:ea typeface="Arial" pitchFamily="-72" charset="0"/>
                <a:cs typeface="Arial" pitchFamily="-72" charset="0"/>
              </a:rPr>
              <a:t>an accurate summary of event </a:t>
            </a:r>
          </a:p>
          <a:p>
            <a:endParaRPr lang="en-US" sz="1000" dirty="0">
              <a:solidFill>
                <a:srgbClr val="000000"/>
              </a:solidFill>
              <a:ea typeface="Arial" pitchFamily="-72" charset="0"/>
              <a:cs typeface="Arial" pitchFamily="-72" charset="0"/>
            </a:endParaRPr>
          </a:p>
          <a:p>
            <a:r>
              <a:rPr lang="en-US" sz="2400" dirty="0">
                <a:solidFill>
                  <a:srgbClr val="000000"/>
                </a:solidFill>
                <a:ea typeface="Arial" pitchFamily="-72" charset="0"/>
                <a:cs typeface="Arial" pitchFamily="-72" charset="0"/>
              </a:rPr>
              <a:t>    -  </a:t>
            </a:r>
            <a:r>
              <a:rPr lang="en-US" sz="2400" dirty="0" smtClean="0">
                <a:solidFill>
                  <a:srgbClr val="000000"/>
                </a:solidFill>
                <a:ea typeface="Arial" pitchFamily="-72" charset="0"/>
                <a:cs typeface="Arial" pitchFamily="-72" charset="0"/>
              </a:rPr>
              <a:t>do not </a:t>
            </a:r>
            <a:r>
              <a:rPr lang="en-US" sz="2400" dirty="0">
                <a:solidFill>
                  <a:srgbClr val="000000"/>
                </a:solidFill>
                <a:ea typeface="Arial" pitchFamily="-72" charset="0"/>
                <a:cs typeface="Arial" pitchFamily="-72" charset="0"/>
              </a:rPr>
              <a:t>require supporting documentation</a:t>
            </a:r>
          </a:p>
          <a:p>
            <a:endParaRPr lang="en-US" sz="1000" dirty="0">
              <a:solidFill>
                <a:srgbClr val="000000"/>
              </a:solidFill>
              <a:ea typeface="Arial" pitchFamily="-72" charset="0"/>
              <a:cs typeface="Arial" pitchFamily="-72" charset="0"/>
            </a:endParaRPr>
          </a:p>
          <a:p>
            <a:r>
              <a:rPr lang="en-US" sz="2400" dirty="0">
                <a:solidFill>
                  <a:srgbClr val="000000"/>
                </a:solidFill>
                <a:ea typeface="Arial" pitchFamily="-72" charset="0"/>
                <a:cs typeface="Arial" pitchFamily="-72" charset="0"/>
              </a:rPr>
              <a:t>    -  </a:t>
            </a:r>
            <a:r>
              <a:rPr lang="en-US" sz="2400" dirty="0" smtClean="0">
                <a:solidFill>
                  <a:srgbClr val="000000"/>
                </a:solidFill>
                <a:ea typeface="Arial" pitchFamily="-72" charset="0"/>
                <a:cs typeface="Arial" pitchFamily="-72" charset="0"/>
              </a:rPr>
              <a:t>must </a:t>
            </a:r>
            <a:r>
              <a:rPr lang="en-US" sz="2400" dirty="0">
                <a:solidFill>
                  <a:srgbClr val="000000"/>
                </a:solidFill>
                <a:ea typeface="Arial" pitchFamily="-72" charset="0"/>
                <a:cs typeface="Arial" pitchFamily="-72" charset="0"/>
              </a:rPr>
              <a:t>be submitted within ten working days </a:t>
            </a:r>
          </a:p>
          <a:p>
            <a:endParaRPr lang="en-US" sz="1000" dirty="0">
              <a:solidFill>
                <a:srgbClr val="000000"/>
              </a:solidFill>
              <a:ea typeface="Arial" pitchFamily="-72" charset="0"/>
              <a:cs typeface="Arial" pitchFamily="-72" charset="0"/>
            </a:endParaRPr>
          </a:p>
          <a:p>
            <a:endParaRPr lang="en-US" dirty="0">
              <a:solidFill>
                <a:srgbClr val="000000"/>
              </a:solidFill>
              <a:ea typeface="Arial" pitchFamily="-72" charset="0"/>
              <a:cs typeface="Arial" pitchFamily="-72" charset="0"/>
            </a:endParaRPr>
          </a:p>
          <a:p>
            <a:endParaRPr lang="en-US" dirty="0">
              <a:solidFill>
                <a:srgbClr val="000000"/>
              </a:solidFill>
              <a:ea typeface="Arial" pitchFamily="-72" charset="0"/>
              <a:cs typeface="Arial" pitchFamily="-72" charset="0"/>
            </a:endParaRPr>
          </a:p>
          <a:p>
            <a:endParaRPr lang="en-US" dirty="0">
              <a:solidFill>
                <a:srgbClr val="000000"/>
              </a:solidFill>
              <a:ea typeface="Arial" pitchFamily="-72" charset="0"/>
              <a:cs typeface="Arial" pitchFamily="-72" charset="0"/>
            </a:endParaRPr>
          </a:p>
          <a:p>
            <a:endParaRPr lang="en-US" dirty="0">
              <a:solidFill>
                <a:srgbClr val="000000"/>
              </a:solidFill>
              <a:ea typeface="Arial" pitchFamily="-72" charset="0"/>
              <a:cs typeface="Arial" pitchFamily="-72" charset="0"/>
            </a:endParaRPr>
          </a:p>
          <a:p>
            <a:endParaRPr lang="en-US" dirty="0">
              <a:solidFill>
                <a:srgbClr val="000000"/>
              </a:solidFill>
              <a:ea typeface="Arial" pitchFamily="-72" charset="0"/>
              <a:cs typeface="Arial" pitchFamily="-72" charset="0"/>
            </a:endParaRPr>
          </a:p>
          <a:p>
            <a:endParaRPr lang="en-US" b="1" dirty="0">
              <a:solidFill>
                <a:srgbClr val="000000"/>
              </a:solidFill>
              <a:latin typeface="Lucida Grande" pitchFamily="-72" charset="0"/>
              <a:ea typeface="Arial" pitchFamily="-72" charset="0"/>
              <a:cs typeface="Arial" pitchFamily="-72" charset="0"/>
            </a:endParaRPr>
          </a:p>
          <a:p>
            <a:endParaRPr lang="en-US" b="1" dirty="0">
              <a:solidFill>
                <a:srgbClr val="808080"/>
              </a:solidFill>
              <a:latin typeface="Lucida Grande" pitchFamily="-72" charset="0"/>
              <a:ea typeface="Arial" pitchFamily="-72" charset="0"/>
              <a:cs typeface="Arial" pitchFamily="-72" charset="0"/>
            </a:endParaRPr>
          </a:p>
          <a:p>
            <a:r>
              <a:rPr lang="en-US" b="1" dirty="0">
                <a:solidFill>
                  <a:srgbClr val="808080"/>
                </a:solidFill>
                <a:latin typeface="Lucida Grande" pitchFamily="-72" charset="0"/>
                <a:ea typeface="Arial" pitchFamily="-72" charset="0"/>
                <a:cs typeface="Arial" pitchFamily="-72" charset="0"/>
              </a:rPr>
              <a:t>	</a:t>
            </a:r>
          </a:p>
          <a:p>
            <a:pPr>
              <a:buFont typeface="Wingdings" pitchFamily="-72" charset="2"/>
              <a:buNone/>
            </a:pPr>
            <a:endParaRPr lang="en-US" b="1" dirty="0">
              <a:solidFill>
                <a:srgbClr val="000000"/>
              </a:solidFill>
              <a:latin typeface="Lucida Grande" pitchFamily="-72" charset="0"/>
              <a:ea typeface="Arial" pitchFamily="-72" charset="0"/>
              <a:cs typeface="Arial" pitchFamily="-72" charset="0"/>
            </a:endParaRPr>
          </a:p>
        </p:txBody>
      </p:sp>
      <p:sp>
        <p:nvSpPr>
          <p:cNvPr id="7" name="TextBox 6"/>
          <p:cNvSpPr txBox="1"/>
          <p:nvPr/>
        </p:nvSpPr>
        <p:spPr>
          <a:xfrm>
            <a:off x="3124200" y="152400"/>
            <a:ext cx="3505200" cy="461665"/>
          </a:xfrm>
          <a:prstGeom prst="rect">
            <a:avLst/>
          </a:prstGeom>
          <a:noFill/>
        </p:spPr>
        <p:txBody>
          <a:bodyPr wrap="square" rtlCol="0">
            <a:spAutoFit/>
          </a:bodyPr>
          <a:lstStyle/>
          <a:p>
            <a:pPr algn="r"/>
            <a:r>
              <a:rPr lang="en-US" sz="2400" b="1" dirty="0" smtClean="0">
                <a:solidFill>
                  <a:prstClr val="black"/>
                </a:solidFill>
              </a:rPr>
              <a:t>Testing Irregularities </a:t>
            </a:r>
            <a:endParaRPr lang="en-US" sz="2400" b="1" dirty="0">
              <a:solidFill>
                <a:prstClr val="black"/>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p:cNvSpPr>
          <p:nvPr/>
        </p:nvSpPr>
        <p:spPr bwMode="auto">
          <a:xfrm>
            <a:off x="381000" y="762000"/>
            <a:ext cx="8229600" cy="5181600"/>
          </a:xfrm>
          <a:prstGeom prst="rect">
            <a:avLst/>
          </a:prstGeom>
          <a:solidFill>
            <a:srgbClr val="DCE6F2"/>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marL="342900" indent="-342900" eaLnBrk="0" hangingPunct="0">
              <a:spcBef>
                <a:spcPct val="20000"/>
              </a:spcBef>
            </a:pPr>
            <a:endParaRPr lang="en-US" sz="3200" dirty="0" smtClean="0">
              <a:solidFill>
                <a:prstClr val="black"/>
              </a:solidFill>
            </a:endParaRPr>
          </a:p>
          <a:p>
            <a:pPr marL="342900" indent="-342900" eaLnBrk="0" hangingPunct="0">
              <a:spcBef>
                <a:spcPct val="20000"/>
              </a:spcBef>
            </a:pPr>
            <a:endParaRPr lang="en-US" sz="3200" dirty="0" smtClean="0">
              <a:solidFill>
                <a:prstClr val="black"/>
              </a:solidFill>
            </a:endParaRPr>
          </a:p>
          <a:p>
            <a:pPr marL="342900" indent="-342900" eaLnBrk="0" hangingPunct="0">
              <a:spcBef>
                <a:spcPct val="20000"/>
              </a:spcBef>
            </a:pPr>
            <a:endParaRPr lang="en-US" sz="3200" dirty="0" smtClean="0">
              <a:solidFill>
                <a:prstClr val="black"/>
              </a:solidFill>
            </a:endParaRPr>
          </a:p>
          <a:p>
            <a:pPr marL="342900" indent="-342900" eaLnBrk="0" hangingPunct="0">
              <a:spcBef>
                <a:spcPct val="20000"/>
              </a:spcBef>
            </a:pPr>
            <a:endParaRPr lang="en-US" sz="3200" dirty="0" smtClean="0">
              <a:solidFill>
                <a:prstClr val="black"/>
              </a:solidFill>
            </a:endParaRPr>
          </a:p>
          <a:p>
            <a:pPr marL="342900" indent="-342900" eaLnBrk="0" hangingPunct="0">
              <a:spcBef>
                <a:spcPct val="20000"/>
              </a:spcBef>
            </a:pPr>
            <a:endParaRPr lang="en-US" sz="3200" dirty="0" smtClean="0">
              <a:solidFill>
                <a:prstClr val="black"/>
              </a:solidFill>
            </a:endParaRPr>
          </a:p>
          <a:p>
            <a:pPr marL="342900" indent="-342900" eaLnBrk="0" hangingPunct="0">
              <a:spcBef>
                <a:spcPct val="20000"/>
              </a:spcBef>
            </a:pPr>
            <a:endParaRPr lang="en-US" sz="3200" dirty="0" smtClean="0">
              <a:solidFill>
                <a:prstClr val="black"/>
              </a:solidFill>
            </a:endParaRPr>
          </a:p>
          <a:p>
            <a:pPr marL="342900" indent="-342900" eaLnBrk="0" hangingPunct="0">
              <a:spcBef>
                <a:spcPct val="20000"/>
              </a:spcBef>
            </a:pPr>
            <a:endParaRPr lang="en-US" sz="3200" dirty="0" smtClean="0">
              <a:solidFill>
                <a:prstClr val="black"/>
              </a:solidFill>
            </a:endParaRPr>
          </a:p>
          <a:p>
            <a:pPr marL="342900" indent="-342900" eaLnBrk="0" hangingPunct="0">
              <a:spcBef>
                <a:spcPct val="20000"/>
              </a:spcBef>
            </a:pPr>
            <a:r>
              <a:rPr lang="en-US" sz="3200" dirty="0" smtClean="0">
                <a:solidFill>
                  <a:prstClr val="black"/>
                </a:solidFill>
              </a:rPr>
              <a:t>																					</a:t>
            </a:r>
            <a:r>
              <a:rPr lang="en-US" sz="2400" dirty="0" smtClean="0">
                <a:solidFill>
                  <a:prstClr val="black"/>
                </a:solidFill>
              </a:rPr>
              <a:t>			</a:t>
            </a:r>
            <a:endParaRPr lang="en-US" sz="2400" dirty="0">
              <a:solidFill>
                <a:prstClr val="black"/>
              </a:solidFill>
            </a:endParaRPr>
          </a:p>
        </p:txBody>
      </p:sp>
      <p:sp>
        <p:nvSpPr>
          <p:cNvPr id="13314" name="TextBox 7"/>
          <p:cNvSpPr txBox="1">
            <a:spLocks noChangeArrowheads="1"/>
          </p:cNvSpPr>
          <p:nvPr/>
        </p:nvSpPr>
        <p:spPr bwMode="auto">
          <a:xfrm>
            <a:off x="838200" y="1524000"/>
            <a:ext cx="7391400" cy="3693319"/>
          </a:xfrm>
          <a:prstGeom prst="rect">
            <a:avLst/>
          </a:prstGeom>
          <a:noFill/>
          <a:ln w="9525">
            <a:noFill/>
            <a:miter lim="800000"/>
            <a:headEnd/>
            <a:tailEnd/>
          </a:ln>
        </p:spPr>
        <p:txBody>
          <a:bodyPr>
            <a:prstTxWarp prst="textNoShape">
              <a:avLst/>
            </a:prstTxWarp>
            <a:spAutoFit/>
          </a:bodyPr>
          <a:lstStyle/>
          <a:p>
            <a:endParaRPr lang="en-US" sz="2400" dirty="0">
              <a:solidFill>
                <a:srgbClr val="000000"/>
              </a:solidFill>
              <a:ea typeface="Arial" pitchFamily="-72" charset="0"/>
              <a:cs typeface="Arial" pitchFamily="-72" charset="0"/>
            </a:endParaRPr>
          </a:p>
          <a:p>
            <a:endParaRPr lang="en-US" sz="2400" dirty="0">
              <a:solidFill>
                <a:srgbClr val="000000"/>
              </a:solidFill>
              <a:ea typeface="Arial" pitchFamily="-72" charset="0"/>
              <a:cs typeface="Arial" pitchFamily="-72" charset="0"/>
            </a:endParaRPr>
          </a:p>
          <a:p>
            <a:endParaRPr lang="en-US" sz="2400" dirty="0">
              <a:solidFill>
                <a:srgbClr val="000000"/>
              </a:solidFill>
              <a:ea typeface="Arial" pitchFamily="-72" charset="0"/>
              <a:cs typeface="Arial" pitchFamily="-72" charset="0"/>
            </a:endParaRPr>
          </a:p>
          <a:p>
            <a:endParaRPr lang="en-US" sz="2400" dirty="0">
              <a:solidFill>
                <a:srgbClr val="000000"/>
              </a:solidFill>
              <a:ea typeface="Arial" pitchFamily="-72" charset="0"/>
              <a:cs typeface="Arial" pitchFamily="-72" charset="0"/>
            </a:endParaRPr>
          </a:p>
          <a:p>
            <a:endParaRPr lang="en-US" sz="2400" dirty="0">
              <a:solidFill>
                <a:srgbClr val="000000"/>
              </a:solidFill>
              <a:ea typeface="Arial" pitchFamily="-72" charset="0"/>
              <a:cs typeface="Arial" pitchFamily="-72" charset="0"/>
            </a:endParaRPr>
          </a:p>
          <a:p>
            <a:endParaRPr lang="en-US" sz="2400" dirty="0">
              <a:solidFill>
                <a:srgbClr val="000000"/>
              </a:solidFill>
              <a:ea typeface="Arial" pitchFamily="-72" charset="0"/>
              <a:cs typeface="Arial" pitchFamily="-72" charset="0"/>
            </a:endParaRPr>
          </a:p>
          <a:p>
            <a:endParaRPr lang="en-US" sz="2400" b="1" dirty="0">
              <a:solidFill>
                <a:srgbClr val="000000"/>
              </a:solidFill>
              <a:latin typeface="Lucida Grande" pitchFamily="-72" charset="0"/>
              <a:ea typeface="Arial" pitchFamily="-72" charset="0"/>
              <a:cs typeface="Arial" pitchFamily="-72" charset="0"/>
            </a:endParaRPr>
          </a:p>
          <a:p>
            <a:endParaRPr lang="en-US" sz="2400" b="1" dirty="0">
              <a:solidFill>
                <a:srgbClr val="808080"/>
              </a:solidFill>
              <a:latin typeface="Lucida Grande" pitchFamily="-72" charset="0"/>
              <a:ea typeface="Arial" pitchFamily="-72" charset="0"/>
              <a:cs typeface="Arial" pitchFamily="-72" charset="0"/>
            </a:endParaRPr>
          </a:p>
          <a:p>
            <a:r>
              <a:rPr lang="en-US" sz="2400" b="1" dirty="0">
                <a:solidFill>
                  <a:srgbClr val="808080"/>
                </a:solidFill>
                <a:latin typeface="Lucida Grande" pitchFamily="-72" charset="0"/>
                <a:ea typeface="Arial" pitchFamily="-72" charset="0"/>
                <a:cs typeface="Arial" pitchFamily="-72" charset="0"/>
              </a:rPr>
              <a:t>	</a:t>
            </a:r>
          </a:p>
          <a:p>
            <a:pPr>
              <a:buFont typeface="Wingdings" pitchFamily="-72" charset="2"/>
              <a:buNone/>
            </a:pPr>
            <a:endParaRPr lang="en-US" b="1" dirty="0">
              <a:solidFill>
                <a:srgbClr val="000000"/>
              </a:solidFill>
              <a:latin typeface="Lucida Grande" pitchFamily="-72" charset="0"/>
              <a:ea typeface="Arial" pitchFamily="-72" charset="0"/>
              <a:cs typeface="Arial" pitchFamily="-72" charset="0"/>
            </a:endParaRPr>
          </a:p>
        </p:txBody>
      </p:sp>
      <p:pic>
        <p:nvPicPr>
          <p:cNvPr id="3075" name="Picture 3"/>
          <p:cNvPicPr>
            <a:picLocks noChangeAspect="1" noChangeArrowheads="1"/>
          </p:cNvPicPr>
          <p:nvPr/>
        </p:nvPicPr>
        <p:blipFill>
          <a:blip r:embed="rId3" cstate="print"/>
          <a:srcRect/>
          <a:stretch>
            <a:fillRect/>
          </a:stretch>
        </p:blipFill>
        <p:spPr bwMode="auto">
          <a:xfrm>
            <a:off x="381000" y="1295400"/>
            <a:ext cx="3466107" cy="4498052"/>
          </a:xfrm>
          <a:prstGeom prst="rect">
            <a:avLst/>
          </a:prstGeom>
          <a:noFill/>
          <a:ln w="9525">
            <a:noFill/>
            <a:miter lim="800000"/>
            <a:headEnd/>
            <a:tailEnd/>
          </a:ln>
        </p:spPr>
      </p:pic>
      <p:pic>
        <p:nvPicPr>
          <p:cNvPr id="3077" name="Picture 5"/>
          <p:cNvPicPr>
            <a:picLocks noChangeAspect="1" noChangeArrowheads="1"/>
          </p:cNvPicPr>
          <p:nvPr/>
        </p:nvPicPr>
        <p:blipFill>
          <a:blip r:embed="rId4" cstate="print"/>
          <a:srcRect/>
          <a:stretch>
            <a:fillRect/>
          </a:stretch>
        </p:blipFill>
        <p:spPr bwMode="auto">
          <a:xfrm>
            <a:off x="3962400" y="1676400"/>
            <a:ext cx="4378905" cy="3059121"/>
          </a:xfrm>
          <a:prstGeom prst="rect">
            <a:avLst/>
          </a:prstGeom>
          <a:noFill/>
          <a:ln w="9525">
            <a:noFill/>
            <a:miter lim="800000"/>
            <a:headEnd/>
            <a:tailEnd/>
          </a:ln>
        </p:spPr>
      </p:pic>
      <p:sp>
        <p:nvSpPr>
          <p:cNvPr id="7" name="TextBox 6"/>
          <p:cNvSpPr txBox="1"/>
          <p:nvPr/>
        </p:nvSpPr>
        <p:spPr>
          <a:xfrm>
            <a:off x="685800" y="838200"/>
            <a:ext cx="8153400" cy="874085"/>
          </a:xfrm>
          <a:prstGeom prst="rect">
            <a:avLst/>
          </a:prstGeom>
          <a:noFill/>
        </p:spPr>
        <p:txBody>
          <a:bodyPr wrap="square" rtlCol="0">
            <a:spAutoFit/>
          </a:bodyPr>
          <a:lstStyle/>
          <a:p>
            <a:pPr marL="342900" indent="-342900" eaLnBrk="0" hangingPunct="0">
              <a:spcBef>
                <a:spcPct val="20000"/>
              </a:spcBef>
            </a:pPr>
            <a:r>
              <a:rPr lang="en-US" sz="2200" dirty="0" smtClean="0">
                <a:solidFill>
                  <a:prstClr val="black"/>
                </a:solidFill>
                <a:hlinkClick r:id="rId5"/>
              </a:rPr>
              <a:t>http://www.tea.state.tx.us/student.assessment/security/incidents//</a:t>
            </a:r>
            <a:endParaRPr lang="en-US" sz="2200" dirty="0" smtClean="0">
              <a:solidFill>
                <a:prstClr val="black"/>
              </a:solidFill>
            </a:endParaRPr>
          </a:p>
          <a:p>
            <a:pPr marL="342900" indent="-342900" eaLnBrk="0" hangingPunct="0">
              <a:spcBef>
                <a:spcPct val="20000"/>
              </a:spcBef>
            </a:pPr>
            <a:endParaRPr lang="en-US" sz="2400" dirty="0">
              <a:solidFill>
                <a:prstClr val="black"/>
              </a:solidFill>
            </a:endParaRPr>
          </a:p>
        </p:txBody>
      </p:sp>
      <p:sp>
        <p:nvSpPr>
          <p:cNvPr id="8" name="TextBox 7"/>
          <p:cNvSpPr txBox="1"/>
          <p:nvPr/>
        </p:nvSpPr>
        <p:spPr>
          <a:xfrm>
            <a:off x="3124200" y="152400"/>
            <a:ext cx="3505200" cy="461665"/>
          </a:xfrm>
          <a:prstGeom prst="rect">
            <a:avLst/>
          </a:prstGeom>
          <a:noFill/>
        </p:spPr>
        <p:txBody>
          <a:bodyPr wrap="square" rtlCol="0">
            <a:spAutoFit/>
          </a:bodyPr>
          <a:lstStyle/>
          <a:p>
            <a:pPr algn="r"/>
            <a:r>
              <a:rPr lang="en-US" sz="2400" b="1" dirty="0" smtClean="0">
                <a:solidFill>
                  <a:prstClr val="black"/>
                </a:solidFill>
              </a:rPr>
              <a:t>Testing Irregularities </a:t>
            </a:r>
            <a:endParaRPr lang="en-US" sz="2400" b="1" dirty="0">
              <a:solidFill>
                <a:prstClr val="black"/>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p:cNvSpPr>
          <p:nvPr/>
        </p:nvSpPr>
        <p:spPr bwMode="auto">
          <a:xfrm>
            <a:off x="533400" y="914400"/>
            <a:ext cx="8229600" cy="5181600"/>
          </a:xfrm>
          <a:prstGeom prst="rect">
            <a:avLst/>
          </a:prstGeom>
          <a:solidFill>
            <a:srgbClr val="DCE6F2"/>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marL="342900" indent="-342900" eaLnBrk="0" hangingPunct="0">
              <a:spcBef>
                <a:spcPct val="20000"/>
              </a:spcBef>
            </a:pPr>
            <a:endParaRPr lang="en-US" sz="3200" dirty="0">
              <a:solidFill>
                <a:prstClr val="black"/>
              </a:solidFill>
            </a:endParaRPr>
          </a:p>
        </p:txBody>
      </p:sp>
      <p:sp>
        <p:nvSpPr>
          <p:cNvPr id="13314" name="TextBox 7"/>
          <p:cNvSpPr txBox="1">
            <a:spLocks noChangeArrowheads="1"/>
          </p:cNvSpPr>
          <p:nvPr/>
        </p:nvSpPr>
        <p:spPr bwMode="auto">
          <a:xfrm>
            <a:off x="838200" y="1524000"/>
            <a:ext cx="7391400" cy="3693319"/>
          </a:xfrm>
          <a:prstGeom prst="rect">
            <a:avLst/>
          </a:prstGeom>
          <a:noFill/>
          <a:ln w="9525">
            <a:noFill/>
            <a:miter lim="800000"/>
            <a:headEnd/>
            <a:tailEnd/>
          </a:ln>
        </p:spPr>
        <p:txBody>
          <a:bodyPr>
            <a:prstTxWarp prst="textNoShape">
              <a:avLst/>
            </a:prstTxWarp>
            <a:spAutoFit/>
          </a:bodyPr>
          <a:lstStyle/>
          <a:p>
            <a:endParaRPr lang="en-US" sz="2400" dirty="0">
              <a:solidFill>
                <a:srgbClr val="000000"/>
              </a:solidFill>
              <a:ea typeface="Arial" pitchFamily="-72" charset="0"/>
              <a:cs typeface="Arial" pitchFamily="-72" charset="0"/>
            </a:endParaRPr>
          </a:p>
          <a:p>
            <a:endParaRPr lang="en-US" sz="2400" dirty="0">
              <a:solidFill>
                <a:srgbClr val="000000"/>
              </a:solidFill>
              <a:ea typeface="Arial" pitchFamily="-72" charset="0"/>
              <a:cs typeface="Arial" pitchFamily="-72" charset="0"/>
            </a:endParaRPr>
          </a:p>
          <a:p>
            <a:endParaRPr lang="en-US" sz="2400" dirty="0">
              <a:solidFill>
                <a:srgbClr val="000000"/>
              </a:solidFill>
              <a:ea typeface="Arial" pitchFamily="-72" charset="0"/>
              <a:cs typeface="Arial" pitchFamily="-72" charset="0"/>
            </a:endParaRPr>
          </a:p>
          <a:p>
            <a:endParaRPr lang="en-US" sz="2400" dirty="0">
              <a:solidFill>
                <a:srgbClr val="000000"/>
              </a:solidFill>
              <a:ea typeface="Arial" pitchFamily="-72" charset="0"/>
              <a:cs typeface="Arial" pitchFamily="-72" charset="0"/>
            </a:endParaRPr>
          </a:p>
          <a:p>
            <a:endParaRPr lang="en-US" sz="2400" dirty="0">
              <a:solidFill>
                <a:srgbClr val="000000"/>
              </a:solidFill>
              <a:ea typeface="Arial" pitchFamily="-72" charset="0"/>
              <a:cs typeface="Arial" pitchFamily="-72" charset="0"/>
            </a:endParaRPr>
          </a:p>
          <a:p>
            <a:endParaRPr lang="en-US" sz="2400" dirty="0">
              <a:solidFill>
                <a:srgbClr val="000000"/>
              </a:solidFill>
              <a:ea typeface="Arial" pitchFamily="-72" charset="0"/>
              <a:cs typeface="Arial" pitchFamily="-72" charset="0"/>
            </a:endParaRPr>
          </a:p>
          <a:p>
            <a:endParaRPr lang="en-US" sz="2400" b="1" dirty="0">
              <a:solidFill>
                <a:srgbClr val="000000"/>
              </a:solidFill>
              <a:latin typeface="Lucida Grande" pitchFamily="-72" charset="0"/>
              <a:ea typeface="Arial" pitchFamily="-72" charset="0"/>
              <a:cs typeface="Arial" pitchFamily="-72" charset="0"/>
            </a:endParaRPr>
          </a:p>
          <a:p>
            <a:endParaRPr lang="en-US" sz="2400" b="1" dirty="0">
              <a:solidFill>
                <a:srgbClr val="808080"/>
              </a:solidFill>
              <a:latin typeface="Lucida Grande" pitchFamily="-72" charset="0"/>
              <a:ea typeface="Arial" pitchFamily="-72" charset="0"/>
              <a:cs typeface="Arial" pitchFamily="-72" charset="0"/>
            </a:endParaRPr>
          </a:p>
          <a:p>
            <a:r>
              <a:rPr lang="en-US" sz="2400" b="1" dirty="0">
                <a:solidFill>
                  <a:srgbClr val="808080"/>
                </a:solidFill>
                <a:latin typeface="Lucida Grande" pitchFamily="-72" charset="0"/>
                <a:ea typeface="Arial" pitchFamily="-72" charset="0"/>
                <a:cs typeface="Arial" pitchFamily="-72" charset="0"/>
              </a:rPr>
              <a:t>	</a:t>
            </a:r>
          </a:p>
          <a:p>
            <a:pPr>
              <a:buFont typeface="Wingdings" pitchFamily="-72" charset="2"/>
              <a:buNone/>
            </a:pPr>
            <a:endParaRPr lang="en-US" b="1" dirty="0">
              <a:solidFill>
                <a:srgbClr val="000000"/>
              </a:solidFill>
              <a:latin typeface="Lucida Grande" pitchFamily="-72" charset="0"/>
              <a:ea typeface="Arial" pitchFamily="-72" charset="0"/>
              <a:cs typeface="Arial" pitchFamily="-72" charset="0"/>
            </a:endParaRPr>
          </a:p>
        </p:txBody>
      </p:sp>
      <p:pic>
        <p:nvPicPr>
          <p:cNvPr id="3076" name="Picture 4" descr="E:\Cottle\ESC TRAINING\Training Mats\incident form with documentation.png"/>
          <p:cNvPicPr>
            <a:picLocks noChangeAspect="1" noChangeArrowheads="1"/>
          </p:cNvPicPr>
          <p:nvPr/>
        </p:nvPicPr>
        <p:blipFill>
          <a:blip r:embed="rId3" cstate="print"/>
          <a:srcRect/>
          <a:stretch>
            <a:fillRect/>
          </a:stretch>
        </p:blipFill>
        <p:spPr bwMode="auto">
          <a:xfrm>
            <a:off x="4953000" y="914400"/>
            <a:ext cx="3513617" cy="5105400"/>
          </a:xfrm>
          <a:prstGeom prst="rect">
            <a:avLst/>
          </a:prstGeom>
          <a:noFill/>
        </p:spPr>
      </p:pic>
      <p:sp>
        <p:nvSpPr>
          <p:cNvPr id="7" name="TextBox 6"/>
          <p:cNvSpPr txBox="1"/>
          <p:nvPr/>
        </p:nvSpPr>
        <p:spPr>
          <a:xfrm>
            <a:off x="5638800" y="1752600"/>
            <a:ext cx="990600" cy="369332"/>
          </a:xfrm>
          <a:prstGeom prst="rect">
            <a:avLst/>
          </a:prstGeom>
          <a:solidFill>
            <a:srgbClr val="FFFF00"/>
          </a:solidFill>
        </p:spPr>
        <p:txBody>
          <a:bodyPr wrap="square" rtlCol="0">
            <a:spAutoFit/>
          </a:bodyPr>
          <a:lstStyle/>
          <a:p>
            <a:endParaRPr lang="en-US" dirty="0">
              <a:solidFill>
                <a:prstClr val="black"/>
              </a:solidFill>
            </a:endParaRPr>
          </a:p>
        </p:txBody>
      </p:sp>
      <p:sp>
        <p:nvSpPr>
          <p:cNvPr id="8" name="TextBox 7"/>
          <p:cNvSpPr txBox="1"/>
          <p:nvPr/>
        </p:nvSpPr>
        <p:spPr>
          <a:xfrm>
            <a:off x="762000" y="1295400"/>
            <a:ext cx="3962400" cy="4462760"/>
          </a:xfrm>
          <a:prstGeom prst="rect">
            <a:avLst/>
          </a:prstGeom>
          <a:noFill/>
        </p:spPr>
        <p:txBody>
          <a:bodyPr wrap="square" rtlCol="0">
            <a:spAutoFit/>
          </a:bodyPr>
          <a:lstStyle/>
          <a:p>
            <a:r>
              <a:rPr lang="en-US" sz="2400" b="1" dirty="0" smtClean="0">
                <a:solidFill>
                  <a:prstClr val="black"/>
                </a:solidFill>
              </a:rPr>
              <a:t>Online Incident Report</a:t>
            </a:r>
          </a:p>
          <a:p>
            <a:endParaRPr lang="en-US" sz="2000" dirty="0" smtClean="0">
              <a:solidFill>
                <a:prstClr val="black"/>
              </a:solidFill>
            </a:endParaRPr>
          </a:p>
          <a:p>
            <a:pPr>
              <a:buFontTx/>
              <a:buChar char="-"/>
            </a:pPr>
            <a:r>
              <a:rPr lang="en-US" sz="2000" dirty="0" smtClean="0">
                <a:solidFill>
                  <a:prstClr val="black"/>
                </a:solidFill>
              </a:rPr>
              <a:t>  It must first be determined if the     </a:t>
            </a:r>
          </a:p>
          <a:p>
            <a:r>
              <a:rPr lang="en-US" sz="2000" dirty="0" smtClean="0">
                <a:solidFill>
                  <a:prstClr val="black"/>
                </a:solidFill>
              </a:rPr>
              <a:t>   reported incident is procedural or </a:t>
            </a:r>
          </a:p>
          <a:p>
            <a:r>
              <a:rPr lang="en-US" sz="2000" dirty="0" smtClean="0">
                <a:solidFill>
                  <a:prstClr val="black"/>
                </a:solidFill>
              </a:rPr>
              <a:t>   serious.</a:t>
            </a:r>
          </a:p>
          <a:p>
            <a:endParaRPr lang="en-US" sz="2000" dirty="0" smtClean="0">
              <a:solidFill>
                <a:prstClr val="black"/>
              </a:solidFill>
            </a:endParaRPr>
          </a:p>
          <a:p>
            <a:pPr>
              <a:buFontTx/>
              <a:buChar char="-"/>
            </a:pPr>
            <a:r>
              <a:rPr lang="en-US" sz="2000" dirty="0" smtClean="0">
                <a:solidFill>
                  <a:prstClr val="black"/>
                </a:solidFill>
              </a:rPr>
              <a:t>  Serious irregularity incident report   </a:t>
            </a:r>
          </a:p>
          <a:p>
            <a:r>
              <a:rPr lang="en-US" sz="2000" dirty="0" smtClean="0">
                <a:solidFill>
                  <a:prstClr val="black"/>
                </a:solidFill>
              </a:rPr>
              <a:t>   form will have an area in which </a:t>
            </a:r>
          </a:p>
          <a:p>
            <a:r>
              <a:rPr lang="en-US" sz="2000" dirty="0" smtClean="0">
                <a:solidFill>
                  <a:prstClr val="black"/>
                </a:solidFill>
              </a:rPr>
              <a:t>   required documentation is </a:t>
            </a:r>
          </a:p>
          <a:p>
            <a:r>
              <a:rPr lang="en-US" sz="2000" dirty="0" smtClean="0">
                <a:solidFill>
                  <a:prstClr val="black"/>
                </a:solidFill>
              </a:rPr>
              <a:t>   uploaded.</a:t>
            </a:r>
          </a:p>
          <a:p>
            <a:endParaRPr lang="en-US" sz="2000" dirty="0" smtClean="0">
              <a:solidFill>
                <a:prstClr val="black"/>
              </a:solidFill>
            </a:endParaRPr>
          </a:p>
          <a:p>
            <a:pPr>
              <a:buFontTx/>
              <a:buChar char="-"/>
            </a:pPr>
            <a:r>
              <a:rPr lang="en-US" sz="2000" dirty="0" smtClean="0">
                <a:solidFill>
                  <a:prstClr val="black"/>
                </a:solidFill>
              </a:rPr>
              <a:t>  Procedural irregularity incident </a:t>
            </a:r>
          </a:p>
          <a:p>
            <a:r>
              <a:rPr lang="en-US" sz="2000" dirty="0" smtClean="0">
                <a:solidFill>
                  <a:prstClr val="black"/>
                </a:solidFill>
              </a:rPr>
              <a:t>   report form will not have an area </a:t>
            </a:r>
          </a:p>
          <a:p>
            <a:r>
              <a:rPr lang="en-US" sz="2000" dirty="0" smtClean="0">
                <a:solidFill>
                  <a:prstClr val="black"/>
                </a:solidFill>
              </a:rPr>
              <a:t>   for documentation. </a:t>
            </a:r>
            <a:endParaRPr lang="en-US" sz="2000" dirty="0">
              <a:solidFill>
                <a:prstClr val="black"/>
              </a:solidFill>
            </a:endParaRPr>
          </a:p>
        </p:txBody>
      </p:sp>
      <p:sp>
        <p:nvSpPr>
          <p:cNvPr id="9" name="TextBox 8"/>
          <p:cNvSpPr txBox="1"/>
          <p:nvPr/>
        </p:nvSpPr>
        <p:spPr>
          <a:xfrm>
            <a:off x="3124200" y="152400"/>
            <a:ext cx="3505200" cy="461665"/>
          </a:xfrm>
          <a:prstGeom prst="rect">
            <a:avLst/>
          </a:prstGeom>
          <a:noFill/>
        </p:spPr>
        <p:txBody>
          <a:bodyPr wrap="square" rtlCol="0">
            <a:spAutoFit/>
          </a:bodyPr>
          <a:lstStyle/>
          <a:p>
            <a:pPr algn="r"/>
            <a:r>
              <a:rPr lang="en-US" sz="2400" b="1" dirty="0" smtClean="0">
                <a:solidFill>
                  <a:prstClr val="black"/>
                </a:solidFill>
              </a:rPr>
              <a:t>Testing Irregularities </a:t>
            </a:r>
            <a:endParaRPr lang="en-US" sz="2400" b="1" dirty="0">
              <a:solidFill>
                <a:prstClr val="black"/>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sz="quarter" idx="10"/>
          </p:nvPr>
        </p:nvSpPr>
        <p:spPr>
          <a:xfrm>
            <a:off x="304800" y="838200"/>
            <a:ext cx="8382000" cy="5181600"/>
          </a:xfrm>
        </p:spPr>
        <p:txBody>
          <a:bodyPr>
            <a:noAutofit/>
          </a:bodyPr>
          <a:lstStyle/>
          <a:p>
            <a:pPr>
              <a:buNone/>
            </a:pPr>
            <a:r>
              <a:rPr lang="en-US" sz="2400" b="1" u="sng" dirty="0" smtClean="0"/>
              <a:t>Make the Report </a:t>
            </a:r>
          </a:p>
          <a:p>
            <a:pPr>
              <a:buNone/>
            </a:pPr>
            <a:endParaRPr lang="en-US" sz="2200" b="1" u="sng" dirty="0" smtClean="0"/>
          </a:p>
          <a:p>
            <a:pPr marL="596646" indent="-514350">
              <a:spcBef>
                <a:spcPts val="0"/>
              </a:spcBef>
              <a:buAutoNum type="arabicParenR"/>
            </a:pPr>
            <a:r>
              <a:rPr lang="en-US" sz="2200" b="1" dirty="0" smtClean="0"/>
              <a:t>Contact TEA Student Assessment Division security team immediately </a:t>
            </a:r>
          </a:p>
          <a:p>
            <a:pPr marL="596646" indent="-514350">
              <a:spcBef>
                <a:spcPts val="0"/>
              </a:spcBef>
              <a:buNone/>
            </a:pPr>
            <a:endParaRPr lang="en-US" sz="1000" b="1" dirty="0" smtClean="0"/>
          </a:p>
          <a:p>
            <a:pPr>
              <a:spcBef>
                <a:spcPts val="0"/>
              </a:spcBef>
              <a:buNone/>
            </a:pPr>
            <a:r>
              <a:rPr lang="en-US" sz="2200" b="1" dirty="0" smtClean="0"/>
              <a:t>  		</a:t>
            </a:r>
            <a:r>
              <a:rPr lang="en-US" sz="2200" dirty="0" smtClean="0"/>
              <a:t>- </a:t>
            </a:r>
            <a:r>
              <a:rPr lang="en-US" sz="2200" b="1" dirty="0" smtClean="0"/>
              <a:t> </a:t>
            </a:r>
            <a:r>
              <a:rPr lang="en-US" sz="2200" dirty="0" smtClean="0"/>
              <a:t>if guidance is needed, </a:t>
            </a:r>
          </a:p>
          <a:p>
            <a:pPr>
              <a:spcBef>
                <a:spcPts val="0"/>
              </a:spcBef>
              <a:buNone/>
            </a:pPr>
            <a:endParaRPr lang="en-US" sz="800" dirty="0" smtClean="0"/>
          </a:p>
          <a:p>
            <a:pPr>
              <a:spcBef>
                <a:spcPts val="0"/>
              </a:spcBef>
              <a:buNone/>
            </a:pPr>
            <a:r>
              <a:rPr lang="en-US" sz="2200" dirty="0" smtClean="0"/>
              <a:t>		-  if students take pictures or transmit any test 	  </a:t>
            </a:r>
          </a:p>
          <a:p>
            <a:pPr>
              <a:spcBef>
                <a:spcPts val="0"/>
              </a:spcBef>
              <a:buNone/>
            </a:pPr>
            <a:r>
              <a:rPr lang="en-US" sz="2200" dirty="0" smtClean="0"/>
              <a:t>   	 	   information using electronic devices, or </a:t>
            </a:r>
          </a:p>
          <a:p>
            <a:pPr>
              <a:spcBef>
                <a:spcPts val="0"/>
              </a:spcBef>
              <a:buNone/>
            </a:pPr>
            <a:r>
              <a:rPr lang="en-US" sz="800" dirty="0" smtClean="0"/>
              <a:t> </a:t>
            </a:r>
          </a:p>
          <a:p>
            <a:pPr>
              <a:spcBef>
                <a:spcPts val="0"/>
              </a:spcBef>
              <a:buNone/>
            </a:pPr>
            <a:r>
              <a:rPr lang="en-US" sz="2200" dirty="0" smtClean="0"/>
              <a:t>		-  to notify the security team of the occurrence of a 	    	   serious irregularity.</a:t>
            </a:r>
          </a:p>
          <a:p>
            <a:pPr>
              <a:spcBef>
                <a:spcPts val="0"/>
              </a:spcBef>
              <a:buNone/>
            </a:pPr>
            <a:endParaRPr lang="en-US" sz="2200" dirty="0" smtClean="0"/>
          </a:p>
        </p:txBody>
      </p:sp>
      <p:sp>
        <p:nvSpPr>
          <p:cNvPr id="4" name="TextBox 3"/>
          <p:cNvSpPr txBox="1"/>
          <p:nvPr/>
        </p:nvSpPr>
        <p:spPr>
          <a:xfrm>
            <a:off x="3124200" y="152400"/>
            <a:ext cx="3505200" cy="461665"/>
          </a:xfrm>
          <a:prstGeom prst="rect">
            <a:avLst/>
          </a:prstGeom>
          <a:noFill/>
        </p:spPr>
        <p:txBody>
          <a:bodyPr wrap="square" rtlCol="0">
            <a:spAutoFit/>
          </a:bodyPr>
          <a:lstStyle/>
          <a:p>
            <a:pPr algn="r"/>
            <a:r>
              <a:rPr lang="en-US" sz="2400" b="1" dirty="0" smtClean="0">
                <a:solidFill>
                  <a:prstClr val="black"/>
                </a:solidFill>
              </a:rPr>
              <a:t>Testing Irregularities </a:t>
            </a:r>
            <a:endParaRPr lang="en-US" sz="2400" b="1" dirty="0">
              <a:solidFill>
                <a:prstClr val="black"/>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sz="quarter" idx="10"/>
          </p:nvPr>
        </p:nvSpPr>
        <p:spPr>
          <a:xfrm>
            <a:off x="304800" y="838200"/>
            <a:ext cx="8382000" cy="5181600"/>
          </a:xfrm>
        </p:spPr>
        <p:txBody>
          <a:bodyPr>
            <a:noAutofit/>
          </a:bodyPr>
          <a:lstStyle/>
          <a:p>
            <a:pPr>
              <a:buNone/>
            </a:pPr>
            <a:r>
              <a:rPr lang="en-US" sz="2400" b="1" u="sng" dirty="0" smtClean="0"/>
              <a:t>Make the Report </a:t>
            </a:r>
          </a:p>
          <a:p>
            <a:pPr>
              <a:spcBef>
                <a:spcPts val="0"/>
              </a:spcBef>
              <a:buNone/>
            </a:pPr>
            <a:endParaRPr lang="en-US" sz="2200" dirty="0" smtClean="0"/>
          </a:p>
          <a:p>
            <a:pPr marL="596646" indent="-514350">
              <a:spcBef>
                <a:spcPts val="0"/>
              </a:spcBef>
              <a:buAutoNum type="arabicParenR" startAt="2"/>
            </a:pPr>
            <a:r>
              <a:rPr lang="en-US" sz="2200" b="1" dirty="0" smtClean="0"/>
              <a:t>Report the irregularity using the online Incident Report Form.  </a:t>
            </a:r>
          </a:p>
          <a:p>
            <a:pPr marL="596646" indent="-514350">
              <a:spcBef>
                <a:spcPts val="0"/>
              </a:spcBef>
              <a:buNone/>
            </a:pPr>
            <a:r>
              <a:rPr lang="en-US" sz="2200" b="1" dirty="0" smtClean="0"/>
              <a:t>        Be sure to </a:t>
            </a:r>
          </a:p>
          <a:p>
            <a:pPr marL="596646" indent="-514350">
              <a:spcBef>
                <a:spcPts val="0"/>
              </a:spcBef>
              <a:buNone/>
            </a:pPr>
            <a:endParaRPr lang="en-US" sz="800" b="1" dirty="0" smtClean="0"/>
          </a:p>
          <a:p>
            <a:pPr>
              <a:spcBef>
                <a:spcPts val="0"/>
              </a:spcBef>
              <a:buNone/>
            </a:pPr>
            <a:r>
              <a:rPr lang="en-US" sz="2200" dirty="0" smtClean="0"/>
              <a:t>		-  identify the type of irregularity (procedural vs. serious), </a:t>
            </a:r>
          </a:p>
          <a:p>
            <a:pPr>
              <a:spcBef>
                <a:spcPts val="0"/>
              </a:spcBef>
              <a:buNone/>
            </a:pPr>
            <a:endParaRPr lang="en-US" sz="1000" dirty="0" smtClean="0"/>
          </a:p>
          <a:p>
            <a:pPr>
              <a:spcBef>
                <a:spcPts val="0"/>
              </a:spcBef>
              <a:buNone/>
            </a:pPr>
            <a:r>
              <a:rPr lang="en-US" sz="2200" dirty="0" smtClean="0"/>
              <a:t>		-  be succinct in your description of the event, and</a:t>
            </a:r>
          </a:p>
          <a:p>
            <a:pPr>
              <a:spcBef>
                <a:spcPts val="0"/>
              </a:spcBef>
              <a:buNone/>
            </a:pPr>
            <a:endParaRPr lang="en-US" sz="800" dirty="0" smtClean="0"/>
          </a:p>
          <a:p>
            <a:pPr>
              <a:spcBef>
                <a:spcPts val="0"/>
              </a:spcBef>
              <a:buNone/>
            </a:pPr>
            <a:r>
              <a:rPr lang="en-US" sz="2200" dirty="0" smtClean="0"/>
              <a:t>		-  submit documentation for serious irregularities as required. </a:t>
            </a:r>
          </a:p>
          <a:p>
            <a:pPr>
              <a:spcBef>
                <a:spcPts val="0"/>
              </a:spcBef>
              <a:buNone/>
            </a:pPr>
            <a:endParaRPr lang="en-US" sz="2200" dirty="0" smtClean="0"/>
          </a:p>
          <a:p>
            <a:pPr marL="596646" indent="-514350">
              <a:spcBef>
                <a:spcPts val="0"/>
              </a:spcBef>
              <a:buAutoNum type="arabicParenR" startAt="3"/>
            </a:pPr>
            <a:r>
              <a:rPr lang="en-US" sz="2200" b="1" dirty="0" smtClean="0"/>
              <a:t>Check email for a confirmation of receipt of the incident report.  This will be sent to the district test coordinator, immediately following submission of the incident report.  </a:t>
            </a:r>
            <a:endParaRPr lang="en-US" sz="2200" dirty="0" smtClean="0"/>
          </a:p>
        </p:txBody>
      </p:sp>
      <p:sp>
        <p:nvSpPr>
          <p:cNvPr id="4" name="TextBox 3"/>
          <p:cNvSpPr txBox="1"/>
          <p:nvPr/>
        </p:nvSpPr>
        <p:spPr>
          <a:xfrm>
            <a:off x="3124200" y="152400"/>
            <a:ext cx="3505200" cy="461665"/>
          </a:xfrm>
          <a:prstGeom prst="rect">
            <a:avLst/>
          </a:prstGeom>
          <a:noFill/>
        </p:spPr>
        <p:txBody>
          <a:bodyPr wrap="square" rtlCol="0">
            <a:spAutoFit/>
          </a:bodyPr>
          <a:lstStyle/>
          <a:p>
            <a:pPr algn="r"/>
            <a:r>
              <a:rPr lang="en-US" sz="2400" b="1" dirty="0" smtClean="0">
                <a:solidFill>
                  <a:prstClr val="black"/>
                </a:solidFill>
              </a:rPr>
              <a:t>Testing Irregularities </a:t>
            </a:r>
            <a:endParaRPr lang="en-US" sz="2400" b="1" dirty="0">
              <a:solidFill>
                <a:prstClr val="black"/>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sz="quarter" idx="10"/>
          </p:nvPr>
        </p:nvSpPr>
        <p:spPr/>
        <p:txBody>
          <a:bodyPr>
            <a:normAutofit/>
          </a:bodyPr>
          <a:lstStyle/>
          <a:p>
            <a:pPr>
              <a:buNone/>
            </a:pPr>
            <a:r>
              <a:rPr lang="en-US" sz="2400" b="1" u="sng" dirty="0" smtClean="0"/>
              <a:t>Procedural Irregularity </a:t>
            </a:r>
          </a:p>
          <a:p>
            <a:pPr>
              <a:buNone/>
            </a:pPr>
            <a:endParaRPr lang="en-US" sz="1000" b="1" u="sng" dirty="0" smtClean="0"/>
          </a:p>
          <a:p>
            <a:pPr>
              <a:spcBef>
                <a:spcPts val="0"/>
              </a:spcBef>
              <a:buNone/>
            </a:pPr>
            <a:r>
              <a:rPr lang="en-US" sz="2400" dirty="0" smtClean="0"/>
              <a:t>	</a:t>
            </a:r>
            <a:r>
              <a:rPr lang="en-US" sz="2200" dirty="0" smtClean="0"/>
              <a:t>-  No documentation is required. </a:t>
            </a:r>
          </a:p>
          <a:p>
            <a:pPr>
              <a:spcBef>
                <a:spcPts val="0"/>
              </a:spcBef>
              <a:buNone/>
            </a:pPr>
            <a:endParaRPr lang="en-US" sz="1000" dirty="0" smtClean="0"/>
          </a:p>
          <a:p>
            <a:pPr>
              <a:spcBef>
                <a:spcPts val="0"/>
              </a:spcBef>
              <a:buNone/>
            </a:pPr>
            <a:r>
              <a:rPr lang="en-US" sz="2200" dirty="0" smtClean="0"/>
              <a:t>	-  Provide in your report a thorough yet succinct description of </a:t>
            </a:r>
          </a:p>
          <a:p>
            <a:pPr>
              <a:spcBef>
                <a:spcPts val="0"/>
              </a:spcBef>
              <a:buNone/>
            </a:pPr>
            <a:r>
              <a:rPr lang="en-US" sz="2200" dirty="0" smtClean="0"/>
              <a:t>	   events </a:t>
            </a:r>
            <a:r>
              <a:rPr lang="en-US" sz="2200" b="1" dirty="0" smtClean="0"/>
              <a:t>including a determination of the event</a:t>
            </a:r>
            <a:r>
              <a:rPr lang="en-US" sz="2200" dirty="0" smtClean="0"/>
              <a:t>.     </a:t>
            </a:r>
          </a:p>
          <a:p>
            <a:pPr>
              <a:spcBef>
                <a:spcPts val="0"/>
              </a:spcBef>
              <a:buNone/>
            </a:pPr>
            <a:endParaRPr lang="en-US" sz="1000" dirty="0" smtClean="0"/>
          </a:p>
          <a:p>
            <a:pPr>
              <a:spcBef>
                <a:spcPts val="0"/>
              </a:spcBef>
              <a:buNone/>
            </a:pPr>
            <a:r>
              <a:rPr lang="en-US" sz="2200" dirty="0" smtClean="0"/>
              <a:t>	-  TEA security team will review the online incident report. </a:t>
            </a:r>
          </a:p>
          <a:p>
            <a:pPr>
              <a:spcBef>
                <a:spcPts val="0"/>
              </a:spcBef>
              <a:buNone/>
            </a:pPr>
            <a:endParaRPr lang="en-US" sz="1000" dirty="0" smtClean="0"/>
          </a:p>
          <a:p>
            <a:pPr>
              <a:spcBef>
                <a:spcPts val="0"/>
              </a:spcBef>
              <a:buNone/>
            </a:pPr>
            <a:r>
              <a:rPr lang="en-US" sz="2200" dirty="0" smtClean="0"/>
              <a:t>	-  If more information is needed, TEA security team will send the   </a:t>
            </a:r>
          </a:p>
          <a:p>
            <a:pPr>
              <a:spcBef>
                <a:spcPts val="0"/>
              </a:spcBef>
              <a:buNone/>
            </a:pPr>
            <a:r>
              <a:rPr lang="en-US" sz="2200" dirty="0" smtClean="0"/>
              <a:t>         DTC an Additional Action Required notice.</a:t>
            </a:r>
          </a:p>
          <a:p>
            <a:pPr>
              <a:spcBef>
                <a:spcPts val="0"/>
              </a:spcBef>
              <a:buNone/>
            </a:pPr>
            <a:endParaRPr lang="en-US" sz="1000" dirty="0" smtClean="0"/>
          </a:p>
          <a:p>
            <a:pPr>
              <a:spcBef>
                <a:spcPts val="0"/>
              </a:spcBef>
              <a:buNone/>
            </a:pPr>
            <a:r>
              <a:rPr lang="en-US" sz="2200" dirty="0" smtClean="0"/>
              <a:t>	-  If no further action is required, then the DTC will receive an email </a:t>
            </a:r>
          </a:p>
          <a:p>
            <a:pPr>
              <a:spcBef>
                <a:spcPts val="0"/>
              </a:spcBef>
              <a:buNone/>
            </a:pPr>
            <a:r>
              <a:rPr lang="en-US" sz="2200" dirty="0" smtClean="0"/>
              <a:t>         response letter closing the record (</a:t>
            </a:r>
            <a:r>
              <a:rPr lang="en-US" sz="2200" i="1" dirty="0" smtClean="0"/>
              <a:t>new</a:t>
            </a:r>
            <a:r>
              <a:rPr lang="en-US" sz="2200" dirty="0" smtClean="0"/>
              <a:t>). </a:t>
            </a:r>
          </a:p>
          <a:p>
            <a:pPr>
              <a:buNone/>
            </a:pPr>
            <a:endParaRPr lang="en-US" sz="2400" b="1" dirty="0" smtClean="0"/>
          </a:p>
        </p:txBody>
      </p:sp>
      <p:sp>
        <p:nvSpPr>
          <p:cNvPr id="4" name="TextBox 3"/>
          <p:cNvSpPr txBox="1"/>
          <p:nvPr/>
        </p:nvSpPr>
        <p:spPr>
          <a:xfrm>
            <a:off x="3124200" y="152400"/>
            <a:ext cx="3505200" cy="461665"/>
          </a:xfrm>
          <a:prstGeom prst="rect">
            <a:avLst/>
          </a:prstGeom>
          <a:noFill/>
        </p:spPr>
        <p:txBody>
          <a:bodyPr wrap="square" rtlCol="0">
            <a:spAutoFit/>
          </a:bodyPr>
          <a:lstStyle/>
          <a:p>
            <a:pPr algn="r"/>
            <a:r>
              <a:rPr lang="en-US" sz="2400" b="1" dirty="0" smtClean="0">
                <a:solidFill>
                  <a:prstClr val="black"/>
                </a:solidFill>
              </a:rPr>
              <a:t>Testing Irregularities </a:t>
            </a:r>
            <a:endParaRPr lang="en-US" sz="2400" b="1" dirty="0">
              <a:solidFill>
                <a:prstClr val="black"/>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sz="quarter" idx="10"/>
          </p:nvPr>
        </p:nvSpPr>
        <p:spPr/>
        <p:txBody>
          <a:bodyPr>
            <a:normAutofit fontScale="92500" lnSpcReduction="10000"/>
          </a:bodyPr>
          <a:lstStyle/>
          <a:p>
            <a:pPr>
              <a:buNone/>
            </a:pPr>
            <a:r>
              <a:rPr lang="en-US" sz="2600" b="1" u="sng" dirty="0" smtClean="0"/>
              <a:t>Serious Irregularity </a:t>
            </a:r>
          </a:p>
          <a:p>
            <a:pPr>
              <a:buNone/>
            </a:pPr>
            <a:endParaRPr lang="en-US" sz="900" b="1" u="sng" dirty="0" smtClean="0"/>
          </a:p>
          <a:p>
            <a:pPr>
              <a:spcBef>
                <a:spcPts val="0"/>
              </a:spcBef>
              <a:buNone/>
            </a:pPr>
            <a:r>
              <a:rPr lang="en-US" sz="2400" dirty="0" smtClean="0"/>
              <a:t>	-  Documentation </a:t>
            </a:r>
            <a:r>
              <a:rPr lang="en-US" sz="2400" b="1" i="1" dirty="0" smtClean="0"/>
              <a:t>is</a:t>
            </a:r>
            <a:r>
              <a:rPr lang="en-US" sz="2400" dirty="0" smtClean="0"/>
              <a:t> required. </a:t>
            </a:r>
          </a:p>
          <a:p>
            <a:pPr>
              <a:spcBef>
                <a:spcPts val="0"/>
              </a:spcBef>
              <a:buNone/>
            </a:pPr>
            <a:endParaRPr lang="en-US" sz="1100" dirty="0" smtClean="0"/>
          </a:p>
          <a:p>
            <a:pPr>
              <a:spcBef>
                <a:spcPts val="0"/>
              </a:spcBef>
              <a:buNone/>
            </a:pPr>
            <a:r>
              <a:rPr lang="en-US" sz="2400" dirty="0" smtClean="0"/>
              <a:t>	-  Provide in your report a thorough yet succinct description of   </a:t>
            </a:r>
          </a:p>
          <a:p>
            <a:pPr>
              <a:spcBef>
                <a:spcPts val="0"/>
              </a:spcBef>
              <a:buNone/>
            </a:pPr>
            <a:r>
              <a:rPr lang="en-US" sz="2400" dirty="0" smtClean="0"/>
              <a:t>         events.     </a:t>
            </a:r>
          </a:p>
          <a:p>
            <a:pPr>
              <a:spcBef>
                <a:spcPts val="0"/>
              </a:spcBef>
              <a:buNone/>
            </a:pPr>
            <a:endParaRPr lang="en-US" sz="1100" dirty="0" smtClean="0"/>
          </a:p>
          <a:p>
            <a:pPr>
              <a:spcBef>
                <a:spcPts val="0"/>
              </a:spcBef>
              <a:buNone/>
            </a:pPr>
            <a:r>
              <a:rPr lang="en-US" sz="2400" dirty="0" smtClean="0"/>
              <a:t>	-  If your investigation is complete, </a:t>
            </a:r>
            <a:r>
              <a:rPr lang="en-US" sz="2400" b="1" dirty="0" smtClean="0"/>
              <a:t>provide district determination   </a:t>
            </a:r>
          </a:p>
          <a:p>
            <a:pPr>
              <a:spcBef>
                <a:spcPts val="0"/>
              </a:spcBef>
              <a:buNone/>
            </a:pPr>
            <a:r>
              <a:rPr lang="en-US" sz="2400" b="1" dirty="0" smtClean="0"/>
              <a:t>         </a:t>
            </a:r>
            <a:r>
              <a:rPr lang="en-US" sz="2400" dirty="0" smtClean="0"/>
              <a:t>in your description.  </a:t>
            </a:r>
          </a:p>
          <a:p>
            <a:pPr>
              <a:spcBef>
                <a:spcPts val="0"/>
              </a:spcBef>
              <a:buNone/>
            </a:pPr>
            <a:endParaRPr lang="en-US" sz="1100" dirty="0" smtClean="0"/>
          </a:p>
          <a:p>
            <a:pPr>
              <a:spcBef>
                <a:spcPts val="0"/>
              </a:spcBef>
              <a:buNone/>
            </a:pPr>
            <a:r>
              <a:rPr lang="en-US" sz="2400" dirty="0" smtClean="0"/>
              <a:t>	-  TEA security team will review the online incident report.</a:t>
            </a:r>
          </a:p>
          <a:p>
            <a:pPr>
              <a:spcBef>
                <a:spcPts val="0"/>
              </a:spcBef>
              <a:buNone/>
            </a:pPr>
            <a:endParaRPr lang="en-US" sz="1100" dirty="0" smtClean="0"/>
          </a:p>
          <a:p>
            <a:pPr>
              <a:spcBef>
                <a:spcPts val="0"/>
              </a:spcBef>
              <a:buNone/>
            </a:pPr>
            <a:r>
              <a:rPr lang="en-US" sz="2400" dirty="0" smtClean="0"/>
              <a:t>	-  If more information is needed, TEA security team will send the   </a:t>
            </a:r>
          </a:p>
          <a:p>
            <a:pPr>
              <a:spcBef>
                <a:spcPts val="0"/>
              </a:spcBef>
              <a:buNone/>
            </a:pPr>
            <a:r>
              <a:rPr lang="en-US" sz="2400" dirty="0" smtClean="0"/>
              <a:t>         DTC an Additional Action Required notice.</a:t>
            </a:r>
          </a:p>
          <a:p>
            <a:pPr>
              <a:spcBef>
                <a:spcPts val="0"/>
              </a:spcBef>
              <a:buNone/>
            </a:pPr>
            <a:endParaRPr lang="en-US" sz="1100" dirty="0" smtClean="0"/>
          </a:p>
          <a:p>
            <a:pPr>
              <a:spcBef>
                <a:spcPts val="0"/>
              </a:spcBef>
              <a:buNone/>
            </a:pPr>
            <a:r>
              <a:rPr lang="en-US" sz="2400" dirty="0" smtClean="0"/>
              <a:t>	-  Once reviewed, the TEA security team will send the DTC and the </a:t>
            </a:r>
          </a:p>
          <a:p>
            <a:pPr>
              <a:spcBef>
                <a:spcPts val="0"/>
              </a:spcBef>
              <a:buNone/>
            </a:pPr>
            <a:r>
              <a:rPr lang="en-US" sz="2400" dirty="0" smtClean="0"/>
              <a:t>	   superintendent a response letter to either close the record or to     </a:t>
            </a:r>
          </a:p>
          <a:p>
            <a:pPr>
              <a:spcBef>
                <a:spcPts val="0"/>
              </a:spcBef>
              <a:buNone/>
            </a:pPr>
            <a:r>
              <a:rPr lang="en-US" sz="2400" dirty="0" smtClean="0"/>
              <a:t>        show that a referral for sanctions has been sent to the Educator </a:t>
            </a:r>
          </a:p>
          <a:p>
            <a:pPr>
              <a:spcBef>
                <a:spcPts val="0"/>
              </a:spcBef>
              <a:buNone/>
            </a:pPr>
            <a:r>
              <a:rPr lang="en-US" sz="2400" dirty="0" smtClean="0"/>
              <a:t>	   Standards and Certification Legal Division.  </a:t>
            </a:r>
          </a:p>
          <a:p>
            <a:pPr>
              <a:buNone/>
            </a:pPr>
            <a:endParaRPr lang="en-US" sz="2400" b="1" dirty="0" smtClean="0"/>
          </a:p>
        </p:txBody>
      </p:sp>
      <p:sp>
        <p:nvSpPr>
          <p:cNvPr id="4" name="TextBox 3"/>
          <p:cNvSpPr txBox="1"/>
          <p:nvPr/>
        </p:nvSpPr>
        <p:spPr>
          <a:xfrm>
            <a:off x="3124200" y="152400"/>
            <a:ext cx="3505200" cy="461665"/>
          </a:xfrm>
          <a:prstGeom prst="rect">
            <a:avLst/>
          </a:prstGeom>
          <a:noFill/>
        </p:spPr>
        <p:txBody>
          <a:bodyPr wrap="square" rtlCol="0">
            <a:spAutoFit/>
          </a:bodyPr>
          <a:lstStyle/>
          <a:p>
            <a:pPr algn="r"/>
            <a:r>
              <a:rPr lang="en-US" sz="2400" b="1" dirty="0" smtClean="0">
                <a:solidFill>
                  <a:prstClr val="black"/>
                </a:solidFill>
              </a:rPr>
              <a:t>Testing Irregularities </a:t>
            </a:r>
            <a:endParaRPr lang="en-US" sz="2400" b="1" dirty="0">
              <a:solidFill>
                <a:prstClr val="black"/>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sz="quarter" idx="10"/>
          </p:nvPr>
        </p:nvSpPr>
        <p:spPr/>
        <p:txBody>
          <a:bodyPr>
            <a:normAutofit fontScale="92500"/>
          </a:bodyPr>
          <a:lstStyle/>
          <a:p>
            <a:pPr>
              <a:buNone/>
            </a:pPr>
            <a:r>
              <a:rPr lang="en-US" sz="2600" b="1" u="sng" dirty="0" smtClean="0"/>
              <a:t>Additional Action Required Notice (</a:t>
            </a:r>
            <a:r>
              <a:rPr lang="en-US" sz="2600" b="1" i="1" u="sng" dirty="0" smtClean="0"/>
              <a:t>new</a:t>
            </a:r>
            <a:r>
              <a:rPr lang="en-US" sz="2600" b="1" u="sng" dirty="0" smtClean="0"/>
              <a:t>)</a:t>
            </a:r>
          </a:p>
          <a:p>
            <a:pPr>
              <a:buNone/>
            </a:pPr>
            <a:endParaRPr lang="en-US" sz="1000" b="1" u="sng" dirty="0" smtClean="0"/>
          </a:p>
          <a:p>
            <a:pPr>
              <a:spcBef>
                <a:spcPts val="0"/>
              </a:spcBef>
              <a:buNone/>
            </a:pPr>
            <a:r>
              <a:rPr lang="en-US" sz="2400" dirty="0" smtClean="0"/>
              <a:t>	-  In order to process the reported incident, the TEA security team     </a:t>
            </a:r>
          </a:p>
          <a:p>
            <a:pPr>
              <a:spcBef>
                <a:spcPts val="0"/>
              </a:spcBef>
              <a:buNone/>
            </a:pPr>
            <a:r>
              <a:rPr lang="en-US" sz="2400" dirty="0" smtClean="0"/>
              <a:t>	   may need additional information.</a:t>
            </a:r>
          </a:p>
          <a:p>
            <a:pPr>
              <a:spcBef>
                <a:spcPts val="0"/>
              </a:spcBef>
              <a:buNone/>
            </a:pPr>
            <a:endParaRPr lang="en-US" sz="1300" dirty="0" smtClean="0"/>
          </a:p>
          <a:p>
            <a:pPr>
              <a:spcBef>
                <a:spcPts val="0"/>
              </a:spcBef>
              <a:buNone/>
            </a:pPr>
            <a:r>
              <a:rPr lang="en-US" sz="2400" dirty="0" smtClean="0"/>
              <a:t>	-  If further action or information is required, the DTC will receive an </a:t>
            </a:r>
          </a:p>
          <a:p>
            <a:pPr>
              <a:spcBef>
                <a:spcPts val="0"/>
              </a:spcBef>
              <a:buNone/>
            </a:pPr>
            <a:r>
              <a:rPr lang="en-US" sz="2400" dirty="0" smtClean="0"/>
              <a:t>	   Additional Action Required notice via email.  </a:t>
            </a:r>
          </a:p>
          <a:p>
            <a:pPr>
              <a:spcBef>
                <a:spcPts val="0"/>
              </a:spcBef>
              <a:buFontTx/>
              <a:buChar char="-"/>
            </a:pPr>
            <a:endParaRPr lang="en-US" sz="1300" dirty="0" smtClean="0"/>
          </a:p>
          <a:p>
            <a:pPr>
              <a:spcBef>
                <a:spcPts val="0"/>
              </a:spcBef>
              <a:buNone/>
            </a:pPr>
            <a:r>
              <a:rPr lang="en-US" sz="2400" dirty="0" smtClean="0"/>
              <a:t>	-  The DTC will be asked to submit the information requested </a:t>
            </a:r>
            <a:r>
              <a:rPr lang="en-US" sz="2400" b="1" i="1" u="sng" dirty="0" smtClean="0"/>
              <a:t>or</a:t>
            </a:r>
            <a:r>
              <a:rPr lang="en-US" sz="2400" i="1" dirty="0" smtClean="0"/>
              <a:t> </a:t>
            </a:r>
            <a:r>
              <a:rPr lang="en-US" sz="2400" dirty="0" smtClean="0"/>
              <a:t>to</a:t>
            </a:r>
          </a:p>
          <a:p>
            <a:pPr>
              <a:spcBef>
                <a:spcPts val="0"/>
              </a:spcBef>
              <a:buNone/>
            </a:pPr>
            <a:r>
              <a:rPr lang="en-US" sz="2400" dirty="0" smtClean="0"/>
              <a:t>	    contact the security team within ten working days.  </a:t>
            </a:r>
          </a:p>
          <a:p>
            <a:pPr>
              <a:spcBef>
                <a:spcPts val="0"/>
              </a:spcBef>
              <a:buFontTx/>
              <a:buChar char="-"/>
            </a:pPr>
            <a:endParaRPr lang="en-US" sz="1300" dirty="0" smtClean="0"/>
          </a:p>
          <a:p>
            <a:pPr>
              <a:spcBef>
                <a:spcPts val="0"/>
              </a:spcBef>
              <a:buNone/>
            </a:pPr>
            <a:r>
              <a:rPr lang="en-US" sz="2400" dirty="0" smtClean="0"/>
              <a:t>	-  If a response is not received, and depending on the   </a:t>
            </a:r>
          </a:p>
          <a:p>
            <a:pPr>
              <a:spcBef>
                <a:spcPts val="0"/>
              </a:spcBef>
              <a:buNone/>
            </a:pPr>
            <a:r>
              <a:rPr lang="en-US" sz="2400" dirty="0" smtClean="0"/>
              <a:t>         circumstances,  the Director of Test Administration will contact  </a:t>
            </a:r>
          </a:p>
          <a:p>
            <a:pPr>
              <a:spcBef>
                <a:spcPts val="0"/>
              </a:spcBef>
              <a:buNone/>
            </a:pPr>
            <a:r>
              <a:rPr lang="en-US" sz="2400" dirty="0" smtClean="0"/>
              <a:t>         the DTC to provide support or will contact the superintendent to  </a:t>
            </a:r>
          </a:p>
          <a:p>
            <a:pPr>
              <a:spcBef>
                <a:spcPts val="0"/>
              </a:spcBef>
              <a:buNone/>
            </a:pPr>
            <a:r>
              <a:rPr lang="en-US" sz="2400" dirty="0" smtClean="0"/>
              <a:t>         seek assistance.  </a:t>
            </a:r>
          </a:p>
          <a:p>
            <a:pPr>
              <a:buNone/>
            </a:pPr>
            <a:endParaRPr lang="en-US" sz="2400" b="1" dirty="0" smtClean="0"/>
          </a:p>
        </p:txBody>
      </p:sp>
      <p:sp>
        <p:nvSpPr>
          <p:cNvPr id="4" name="TextBox 3"/>
          <p:cNvSpPr txBox="1"/>
          <p:nvPr/>
        </p:nvSpPr>
        <p:spPr>
          <a:xfrm>
            <a:off x="3124200" y="152400"/>
            <a:ext cx="3505200" cy="461665"/>
          </a:xfrm>
          <a:prstGeom prst="rect">
            <a:avLst/>
          </a:prstGeom>
          <a:noFill/>
        </p:spPr>
        <p:txBody>
          <a:bodyPr wrap="square" rtlCol="0">
            <a:spAutoFit/>
          </a:bodyPr>
          <a:lstStyle/>
          <a:p>
            <a:pPr algn="r"/>
            <a:r>
              <a:rPr lang="en-US" sz="2400" b="1" dirty="0" smtClean="0">
                <a:solidFill>
                  <a:prstClr val="black"/>
                </a:solidFill>
              </a:rPr>
              <a:t>Testing Irregularities </a:t>
            </a:r>
            <a:endParaRPr lang="en-US" sz="2400" b="1" dirty="0">
              <a:solidFill>
                <a:prstClr val="black"/>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295400"/>
            <a:ext cx="7772400" cy="1470025"/>
          </a:xfrm>
        </p:spPr>
        <p:txBody>
          <a:bodyPr/>
          <a:lstStyle/>
          <a:p>
            <a:r>
              <a:rPr lang="en-US" dirty="0" smtClean="0"/>
              <a:t>Electronic Parking Lot</a:t>
            </a:r>
            <a:endParaRPr lang="en-US" dirty="0"/>
          </a:p>
        </p:txBody>
      </p:sp>
      <p:sp>
        <p:nvSpPr>
          <p:cNvPr id="3" name="Subtitle 2"/>
          <p:cNvSpPr>
            <a:spLocks noGrp="1"/>
          </p:cNvSpPr>
          <p:nvPr>
            <p:ph type="subTitle" idx="1"/>
          </p:nvPr>
        </p:nvSpPr>
        <p:spPr>
          <a:xfrm>
            <a:off x="228600" y="2743200"/>
            <a:ext cx="8686800" cy="685800"/>
          </a:xfrm>
        </p:spPr>
        <p:txBody>
          <a:bodyPr>
            <a:noAutofit/>
          </a:bodyPr>
          <a:lstStyle/>
          <a:p>
            <a:r>
              <a:rPr lang="en-US" sz="4400" dirty="0">
                <a:hlinkClick r:id="rId2"/>
              </a:rPr>
              <a:t>http://</a:t>
            </a:r>
            <a:r>
              <a:rPr lang="en-US" sz="4400" dirty="0" smtClean="0">
                <a:hlinkClick r:id="rId2"/>
              </a:rPr>
              <a:t>todaysmeet.com/ESC17STAAR</a:t>
            </a:r>
            <a:endParaRPr lang="en-US" sz="4400" dirty="0" smtClean="0"/>
          </a:p>
          <a:p>
            <a:endParaRPr lang="en-US" sz="3600" dirty="0"/>
          </a:p>
        </p:txBody>
      </p:sp>
      <p:sp>
        <p:nvSpPr>
          <p:cNvPr id="4" name="TextBox 3"/>
          <p:cNvSpPr txBox="1"/>
          <p:nvPr/>
        </p:nvSpPr>
        <p:spPr>
          <a:xfrm>
            <a:off x="1447800" y="4191000"/>
            <a:ext cx="6858000" cy="1384995"/>
          </a:xfrm>
          <a:prstGeom prst="rect">
            <a:avLst/>
          </a:prstGeom>
          <a:noFill/>
        </p:spPr>
        <p:txBody>
          <a:bodyPr wrap="square" rtlCol="0">
            <a:spAutoFit/>
          </a:bodyPr>
          <a:lstStyle/>
          <a:p>
            <a:r>
              <a:rPr lang="en-US" sz="2400" dirty="0" smtClean="0"/>
              <a:t>If overcome with emotion and you want to tweet use the #esc17 as we would love to hear what you have to say!! </a:t>
            </a:r>
            <a:r>
              <a:rPr lang="en-US" sz="3600" dirty="0" smtClean="0">
                <a:solidFill>
                  <a:srgbClr val="FF0000"/>
                </a:solidFill>
              </a:rPr>
              <a:t>FOLLOW @</a:t>
            </a:r>
            <a:r>
              <a:rPr lang="en-US" sz="3600" dirty="0" err="1" smtClean="0">
                <a:solidFill>
                  <a:srgbClr val="FF0000"/>
                </a:solidFill>
              </a:rPr>
              <a:t>instructionalle</a:t>
            </a:r>
            <a:endParaRPr lang="en-US" sz="3600" dirty="0">
              <a:solidFill>
                <a:srgbClr val="FF0000"/>
              </a:solidFill>
            </a:endParaRPr>
          </a:p>
        </p:txBody>
      </p:sp>
    </p:spTree>
    <p:extLst>
      <p:ext uri="{BB962C8B-B14F-4D97-AF65-F5344CB8AC3E}">
        <p14:creationId xmlns:p14="http://schemas.microsoft.com/office/powerpoint/2010/main" val="9856693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sz="quarter" idx="10"/>
          </p:nvPr>
        </p:nvSpPr>
        <p:spPr/>
        <p:txBody>
          <a:bodyPr>
            <a:normAutofit/>
          </a:bodyPr>
          <a:lstStyle/>
          <a:p>
            <a:pPr>
              <a:buNone/>
            </a:pPr>
            <a:r>
              <a:rPr lang="en-US" sz="2400" b="1" u="sng" dirty="0" smtClean="0"/>
              <a:t>Additional Action Required Notice (</a:t>
            </a:r>
            <a:r>
              <a:rPr lang="en-US" sz="2400" b="1" i="1" u="sng" dirty="0" smtClean="0"/>
              <a:t>new</a:t>
            </a:r>
            <a:r>
              <a:rPr lang="en-US" sz="2400" b="1" u="sng" dirty="0" smtClean="0"/>
              <a:t>)</a:t>
            </a:r>
          </a:p>
          <a:p>
            <a:pPr>
              <a:buNone/>
            </a:pPr>
            <a:endParaRPr lang="en-US" sz="1000" b="1" u="sng" dirty="0" smtClean="0"/>
          </a:p>
          <a:p>
            <a:pPr>
              <a:buNone/>
            </a:pPr>
            <a:r>
              <a:rPr lang="en-US" sz="2200" dirty="0" smtClean="0"/>
              <a:t>Benefits of a quick response include</a:t>
            </a:r>
          </a:p>
          <a:p>
            <a:pPr>
              <a:buNone/>
            </a:pPr>
            <a:endParaRPr lang="en-US" sz="1000" dirty="0" smtClean="0"/>
          </a:p>
          <a:p>
            <a:pPr>
              <a:buNone/>
            </a:pPr>
            <a:r>
              <a:rPr lang="en-US" sz="2200" dirty="0" smtClean="0"/>
              <a:t> 	-  the collection of more accurate information, </a:t>
            </a:r>
          </a:p>
          <a:p>
            <a:pPr>
              <a:buNone/>
            </a:pPr>
            <a:endParaRPr lang="en-US" sz="800" dirty="0" smtClean="0"/>
          </a:p>
          <a:p>
            <a:pPr>
              <a:buNone/>
            </a:pPr>
            <a:r>
              <a:rPr lang="en-US" sz="2200" dirty="0" smtClean="0"/>
              <a:t>	-  the potential to preserve students’ tests and provide them with          </a:t>
            </a:r>
          </a:p>
          <a:p>
            <a:pPr>
              <a:buNone/>
            </a:pPr>
            <a:r>
              <a:rPr lang="en-US" sz="2200" dirty="0" smtClean="0"/>
              <a:t>         the score they deserve,</a:t>
            </a:r>
          </a:p>
          <a:p>
            <a:pPr>
              <a:buNone/>
            </a:pPr>
            <a:endParaRPr lang="en-US" sz="1000" dirty="0" smtClean="0"/>
          </a:p>
          <a:p>
            <a:pPr lvl="0">
              <a:buNone/>
            </a:pPr>
            <a:r>
              <a:rPr lang="en-US" sz="2200" dirty="0" smtClean="0"/>
              <a:t>	-  faster responses for all individuals involved, and </a:t>
            </a:r>
          </a:p>
          <a:p>
            <a:pPr lvl="0">
              <a:buNone/>
            </a:pPr>
            <a:endParaRPr lang="en-US" sz="1000" dirty="0" smtClean="0"/>
          </a:p>
          <a:p>
            <a:pPr>
              <a:spcBef>
                <a:spcPts val="0"/>
              </a:spcBef>
              <a:buNone/>
            </a:pPr>
            <a:r>
              <a:rPr lang="en-US" sz="2200" dirty="0" smtClean="0"/>
              <a:t>	-  the ability of the DTC to close business from one test   </a:t>
            </a:r>
          </a:p>
          <a:p>
            <a:pPr>
              <a:spcBef>
                <a:spcPts val="0"/>
              </a:spcBef>
              <a:buNone/>
            </a:pPr>
            <a:r>
              <a:rPr lang="en-US" sz="2200" dirty="0" smtClean="0"/>
              <a:t>        administration before moving onto another.</a:t>
            </a:r>
          </a:p>
          <a:p>
            <a:pPr>
              <a:buNone/>
            </a:pPr>
            <a:endParaRPr lang="en-US" sz="2400" b="1" dirty="0" smtClean="0"/>
          </a:p>
        </p:txBody>
      </p:sp>
      <p:sp>
        <p:nvSpPr>
          <p:cNvPr id="4" name="TextBox 3"/>
          <p:cNvSpPr txBox="1"/>
          <p:nvPr/>
        </p:nvSpPr>
        <p:spPr>
          <a:xfrm>
            <a:off x="3124200" y="152400"/>
            <a:ext cx="3505200" cy="461665"/>
          </a:xfrm>
          <a:prstGeom prst="rect">
            <a:avLst/>
          </a:prstGeom>
          <a:noFill/>
        </p:spPr>
        <p:txBody>
          <a:bodyPr wrap="square" rtlCol="0">
            <a:spAutoFit/>
          </a:bodyPr>
          <a:lstStyle/>
          <a:p>
            <a:pPr algn="r"/>
            <a:r>
              <a:rPr lang="en-US" sz="2400" b="1" dirty="0" smtClean="0">
                <a:solidFill>
                  <a:prstClr val="black"/>
                </a:solidFill>
              </a:rPr>
              <a:t>Testing Irregularities </a:t>
            </a:r>
            <a:endParaRPr lang="en-US" sz="2400" b="1" dirty="0">
              <a:solidFill>
                <a:prstClr val="black"/>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sz="quarter" idx="10"/>
          </p:nvPr>
        </p:nvSpPr>
        <p:spPr/>
        <p:txBody>
          <a:bodyPr>
            <a:normAutofit fontScale="92500" lnSpcReduction="10000"/>
          </a:bodyPr>
          <a:lstStyle/>
          <a:p>
            <a:pPr>
              <a:buNone/>
            </a:pPr>
            <a:r>
              <a:rPr lang="en-US" sz="2600" b="1" u="sng" dirty="0" smtClean="0"/>
              <a:t>Pointers about Collecting Information and Making a Report </a:t>
            </a:r>
          </a:p>
          <a:p>
            <a:pPr>
              <a:spcBef>
                <a:spcPts val="0"/>
              </a:spcBef>
              <a:buNone/>
            </a:pPr>
            <a:endParaRPr lang="en-US" sz="1000" b="1" u="sng" dirty="0" smtClean="0"/>
          </a:p>
          <a:p>
            <a:pPr marL="539496" indent="-457200">
              <a:spcBef>
                <a:spcPts val="0"/>
              </a:spcBef>
              <a:buAutoNum type="arabicParenR"/>
            </a:pPr>
            <a:r>
              <a:rPr lang="en-US" sz="2400" dirty="0" smtClean="0"/>
              <a:t>Identify</a:t>
            </a:r>
          </a:p>
          <a:p>
            <a:pPr marL="539496" indent="-457200">
              <a:spcBef>
                <a:spcPts val="0"/>
              </a:spcBef>
              <a:buNone/>
            </a:pPr>
            <a:r>
              <a:rPr lang="en-US" sz="2400" dirty="0" smtClean="0"/>
              <a:t>	-  what happened,			</a:t>
            </a:r>
          </a:p>
          <a:p>
            <a:pPr marL="539496" indent="-457200">
              <a:spcBef>
                <a:spcPts val="0"/>
              </a:spcBef>
              <a:buNone/>
            </a:pPr>
            <a:r>
              <a:rPr lang="en-US" sz="2400" dirty="0" smtClean="0"/>
              <a:t>	-  where and when the incident occurred, </a:t>
            </a:r>
          </a:p>
          <a:p>
            <a:pPr marL="539496" indent="-457200">
              <a:spcBef>
                <a:spcPts val="0"/>
              </a:spcBef>
              <a:buNone/>
            </a:pPr>
            <a:r>
              <a:rPr lang="en-US" sz="2400" dirty="0" smtClean="0"/>
              <a:t>	-  who was involved, and </a:t>
            </a:r>
          </a:p>
          <a:p>
            <a:pPr marL="539496" indent="-457200">
              <a:spcBef>
                <a:spcPts val="0"/>
              </a:spcBef>
              <a:buNone/>
            </a:pPr>
            <a:r>
              <a:rPr lang="en-US" sz="2400" dirty="0" smtClean="0"/>
              <a:t>	-  how or why the incident occurred.</a:t>
            </a:r>
          </a:p>
          <a:p>
            <a:pPr marL="539496" indent="-457200">
              <a:spcBef>
                <a:spcPts val="0"/>
              </a:spcBef>
              <a:buNone/>
            </a:pPr>
            <a:endParaRPr lang="en-US" sz="1100" dirty="0" smtClean="0"/>
          </a:p>
          <a:p>
            <a:pPr marL="539496" indent="-457200">
              <a:spcBef>
                <a:spcPts val="0"/>
              </a:spcBef>
              <a:buAutoNum type="arabicParenR" startAt="2"/>
            </a:pPr>
            <a:r>
              <a:rPr lang="en-US" sz="2400" dirty="0" smtClean="0"/>
              <a:t>Consider what you will do to ensure that the incident is not likely </a:t>
            </a:r>
          </a:p>
          <a:p>
            <a:pPr marL="539496" indent="-457200">
              <a:spcBef>
                <a:spcPts val="0"/>
              </a:spcBef>
              <a:buNone/>
            </a:pPr>
            <a:r>
              <a:rPr lang="en-US" sz="2400" dirty="0" smtClean="0"/>
              <a:t>	to reoccur.</a:t>
            </a:r>
          </a:p>
          <a:p>
            <a:pPr marL="539496" indent="-457200">
              <a:spcBef>
                <a:spcPts val="0"/>
              </a:spcBef>
              <a:buNone/>
            </a:pPr>
            <a:endParaRPr lang="en-US" sz="1000" dirty="0" smtClean="0"/>
          </a:p>
          <a:p>
            <a:pPr marL="539496" indent="-457200">
              <a:spcBef>
                <a:spcPts val="0"/>
              </a:spcBef>
              <a:buAutoNum type="arabicParenR" startAt="3"/>
            </a:pPr>
            <a:r>
              <a:rPr lang="en-US" sz="2400" dirty="0" smtClean="0"/>
              <a:t>Determine if the incident is a serious or procedural irregularity–if it is a serious irregularity, contact TEA right away.</a:t>
            </a:r>
          </a:p>
          <a:p>
            <a:pPr marL="539496" indent="-457200">
              <a:spcBef>
                <a:spcPts val="0"/>
              </a:spcBef>
              <a:buNone/>
            </a:pPr>
            <a:endParaRPr lang="en-US" sz="500" dirty="0" smtClean="0"/>
          </a:p>
          <a:p>
            <a:pPr marL="539496" indent="-457200">
              <a:spcBef>
                <a:spcPts val="0"/>
              </a:spcBef>
              <a:buNone/>
            </a:pPr>
            <a:endParaRPr lang="en-US" sz="1000" dirty="0" smtClean="0"/>
          </a:p>
          <a:p>
            <a:pPr marL="539496" indent="-457200">
              <a:spcBef>
                <a:spcPts val="0"/>
              </a:spcBef>
              <a:buAutoNum type="arabicParenR" startAt="4"/>
            </a:pPr>
            <a:r>
              <a:rPr lang="en-US" sz="2400" dirty="0" smtClean="0"/>
              <a:t>Immediately begin the collection of documentation for a serious</a:t>
            </a:r>
          </a:p>
          <a:p>
            <a:pPr marL="539496" indent="-457200">
              <a:spcBef>
                <a:spcPts val="0"/>
              </a:spcBef>
              <a:buNone/>
            </a:pPr>
            <a:r>
              <a:rPr lang="en-US" sz="2400" dirty="0" smtClean="0"/>
              <a:t>	irregularity.</a:t>
            </a:r>
          </a:p>
          <a:p>
            <a:pPr marL="539496" indent="-457200">
              <a:spcBef>
                <a:spcPts val="0"/>
              </a:spcBef>
              <a:buNone/>
            </a:pPr>
            <a:endParaRPr lang="en-US" sz="1000" dirty="0" smtClean="0"/>
          </a:p>
          <a:p>
            <a:pPr marL="539496" indent="-457200">
              <a:spcBef>
                <a:spcPts val="0"/>
              </a:spcBef>
              <a:buAutoNum type="arabicParenR" startAt="5"/>
            </a:pPr>
            <a:r>
              <a:rPr lang="en-US" sz="2400" dirty="0" smtClean="0"/>
              <a:t>Do not be reluctant to contact the Student Assessment security team for guidance. </a:t>
            </a:r>
          </a:p>
          <a:p>
            <a:pPr>
              <a:buNone/>
            </a:pPr>
            <a:endParaRPr lang="en-US" sz="2400" b="1" dirty="0" smtClean="0"/>
          </a:p>
        </p:txBody>
      </p:sp>
      <p:sp>
        <p:nvSpPr>
          <p:cNvPr id="4" name="TextBox 3"/>
          <p:cNvSpPr txBox="1"/>
          <p:nvPr/>
        </p:nvSpPr>
        <p:spPr>
          <a:xfrm>
            <a:off x="3124200" y="152400"/>
            <a:ext cx="3505200" cy="461665"/>
          </a:xfrm>
          <a:prstGeom prst="rect">
            <a:avLst/>
          </a:prstGeom>
          <a:noFill/>
        </p:spPr>
        <p:txBody>
          <a:bodyPr wrap="square" rtlCol="0">
            <a:spAutoFit/>
          </a:bodyPr>
          <a:lstStyle/>
          <a:p>
            <a:pPr algn="r"/>
            <a:r>
              <a:rPr lang="en-US" sz="2400" b="1" dirty="0" smtClean="0">
                <a:solidFill>
                  <a:prstClr val="black"/>
                </a:solidFill>
              </a:rPr>
              <a:t>Testing Irregularities </a:t>
            </a:r>
            <a:endParaRPr lang="en-US" sz="2400" b="1" dirty="0">
              <a:solidFill>
                <a:prstClr val="black"/>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sz="quarter" idx="10"/>
          </p:nvPr>
        </p:nvSpPr>
        <p:spPr>
          <a:ln>
            <a:solidFill>
              <a:schemeClr val="accent1"/>
            </a:solidFill>
          </a:ln>
        </p:spPr>
        <p:txBody>
          <a:bodyPr>
            <a:normAutofit fontScale="92500" lnSpcReduction="10000"/>
          </a:bodyPr>
          <a:lstStyle/>
          <a:p>
            <a:pPr algn="ctr">
              <a:lnSpc>
                <a:spcPct val="110000"/>
              </a:lnSpc>
              <a:buNone/>
            </a:pPr>
            <a:r>
              <a:rPr lang="en-US" sz="2400" b="1" i="1" dirty="0" smtClean="0">
                <a:latin typeface="Verdana" pitchFamily="34" charset="0"/>
                <a:ea typeface="Verdana" pitchFamily="34" charset="0"/>
                <a:cs typeface="Verdana" pitchFamily="34" charset="0"/>
              </a:rPr>
              <a:t>We need your district determination of the event. </a:t>
            </a:r>
            <a:r>
              <a:rPr lang="en-US" sz="2800" b="1" dirty="0" smtClean="0">
                <a:latin typeface="Verdana" pitchFamily="34" charset="0"/>
                <a:ea typeface="Verdana" pitchFamily="34" charset="0"/>
                <a:cs typeface="Verdana" pitchFamily="34" charset="0"/>
              </a:rPr>
              <a:t> </a:t>
            </a:r>
          </a:p>
          <a:p>
            <a:pPr>
              <a:lnSpc>
                <a:spcPct val="110000"/>
              </a:lnSpc>
              <a:buNone/>
            </a:pPr>
            <a:endParaRPr lang="en-US" sz="1200" dirty="0" smtClean="0"/>
          </a:p>
          <a:p>
            <a:pPr>
              <a:lnSpc>
                <a:spcPct val="110000"/>
              </a:lnSpc>
              <a:buNone/>
            </a:pPr>
            <a:r>
              <a:rPr lang="en-US" sz="2600" b="1" u="sng" dirty="0" smtClean="0"/>
              <a:t>Procedural irregularity </a:t>
            </a:r>
          </a:p>
          <a:p>
            <a:pPr>
              <a:lnSpc>
                <a:spcPct val="110000"/>
              </a:lnSpc>
              <a:spcBef>
                <a:spcPts val="0"/>
              </a:spcBef>
              <a:buNone/>
            </a:pPr>
            <a:endParaRPr lang="en-US" sz="1100" b="1" u="sng" dirty="0" smtClean="0"/>
          </a:p>
          <a:p>
            <a:pPr>
              <a:lnSpc>
                <a:spcPct val="110000"/>
              </a:lnSpc>
              <a:spcBef>
                <a:spcPts val="0"/>
              </a:spcBef>
              <a:buNone/>
            </a:pPr>
            <a:r>
              <a:rPr lang="en-US" sz="2400" dirty="0" smtClean="0"/>
              <a:t>	- Include a summary and a determination of events in the online </a:t>
            </a:r>
          </a:p>
          <a:p>
            <a:pPr>
              <a:lnSpc>
                <a:spcPct val="110000"/>
              </a:lnSpc>
              <a:spcBef>
                <a:spcPts val="0"/>
              </a:spcBef>
              <a:buNone/>
            </a:pPr>
            <a:r>
              <a:rPr lang="en-US" sz="2400" dirty="0" smtClean="0"/>
              <a:t>	  incident report.   </a:t>
            </a:r>
          </a:p>
          <a:p>
            <a:pPr>
              <a:lnSpc>
                <a:spcPct val="110000"/>
              </a:lnSpc>
              <a:buNone/>
            </a:pPr>
            <a:endParaRPr lang="en-US" sz="2400" dirty="0" smtClean="0"/>
          </a:p>
          <a:p>
            <a:pPr>
              <a:lnSpc>
                <a:spcPct val="110000"/>
              </a:lnSpc>
              <a:buNone/>
            </a:pPr>
            <a:r>
              <a:rPr lang="en-US" sz="2600" b="1" u="sng" dirty="0" smtClean="0"/>
              <a:t>Serious irregularity </a:t>
            </a:r>
          </a:p>
          <a:p>
            <a:pPr>
              <a:lnSpc>
                <a:spcPct val="110000"/>
              </a:lnSpc>
              <a:buNone/>
            </a:pPr>
            <a:endParaRPr lang="en-US" sz="1100" b="1" u="sng" dirty="0" smtClean="0"/>
          </a:p>
          <a:p>
            <a:pPr>
              <a:lnSpc>
                <a:spcPct val="110000"/>
              </a:lnSpc>
              <a:spcBef>
                <a:spcPts val="0"/>
              </a:spcBef>
              <a:buNone/>
            </a:pPr>
            <a:r>
              <a:rPr lang="en-US" sz="2400" dirty="0" smtClean="0"/>
              <a:t>	-  If district has made a final determination of events before the  </a:t>
            </a:r>
          </a:p>
          <a:p>
            <a:pPr>
              <a:lnSpc>
                <a:spcPct val="110000"/>
              </a:lnSpc>
              <a:spcBef>
                <a:spcPts val="0"/>
              </a:spcBef>
              <a:buNone/>
            </a:pPr>
            <a:r>
              <a:rPr lang="en-US" sz="2400" dirty="0" smtClean="0"/>
              <a:t>	   incident is reported, include in the online incident report. </a:t>
            </a:r>
          </a:p>
          <a:p>
            <a:pPr>
              <a:lnSpc>
                <a:spcPct val="110000"/>
              </a:lnSpc>
              <a:buNone/>
            </a:pPr>
            <a:endParaRPr lang="en-US" sz="1100" dirty="0" smtClean="0"/>
          </a:p>
          <a:p>
            <a:pPr>
              <a:lnSpc>
                <a:spcPct val="110000"/>
              </a:lnSpc>
              <a:spcBef>
                <a:spcPts val="0"/>
              </a:spcBef>
              <a:buNone/>
            </a:pPr>
            <a:r>
              <a:rPr lang="en-US" sz="2400" dirty="0" smtClean="0"/>
              <a:t>	-  If district has not made a final determination of events, continue   </a:t>
            </a:r>
          </a:p>
          <a:p>
            <a:pPr>
              <a:lnSpc>
                <a:spcPct val="110000"/>
              </a:lnSpc>
              <a:spcBef>
                <a:spcPts val="0"/>
              </a:spcBef>
              <a:buNone/>
            </a:pPr>
            <a:r>
              <a:rPr lang="en-US" sz="2400" dirty="0" smtClean="0"/>
              <a:t>	   to submit all the information you can in an online incident report   </a:t>
            </a:r>
          </a:p>
          <a:p>
            <a:pPr>
              <a:lnSpc>
                <a:spcPct val="110000"/>
              </a:lnSpc>
              <a:spcBef>
                <a:spcPts val="0"/>
              </a:spcBef>
              <a:buNone/>
            </a:pPr>
            <a:r>
              <a:rPr lang="en-US" sz="2400" dirty="0" smtClean="0"/>
              <a:t>        and follow up with determination later. </a:t>
            </a:r>
            <a:endParaRPr lang="en-US" sz="2400" b="1" u="sng" dirty="0" smtClean="0"/>
          </a:p>
          <a:p>
            <a:pPr>
              <a:buNone/>
            </a:pPr>
            <a:endParaRPr lang="en-US" sz="2400" b="1" dirty="0" smtClean="0"/>
          </a:p>
        </p:txBody>
      </p:sp>
      <p:sp>
        <p:nvSpPr>
          <p:cNvPr id="4" name="TextBox 3"/>
          <p:cNvSpPr txBox="1"/>
          <p:nvPr/>
        </p:nvSpPr>
        <p:spPr>
          <a:xfrm>
            <a:off x="3124200" y="152400"/>
            <a:ext cx="3505200" cy="461665"/>
          </a:xfrm>
          <a:prstGeom prst="rect">
            <a:avLst/>
          </a:prstGeom>
          <a:noFill/>
        </p:spPr>
        <p:txBody>
          <a:bodyPr wrap="square" rtlCol="0">
            <a:spAutoFit/>
          </a:bodyPr>
          <a:lstStyle/>
          <a:p>
            <a:pPr algn="r"/>
            <a:r>
              <a:rPr lang="en-US" sz="2400" b="1" dirty="0" smtClean="0">
                <a:solidFill>
                  <a:prstClr val="black"/>
                </a:solidFill>
              </a:rPr>
              <a:t>Testing Irregularities </a:t>
            </a:r>
            <a:endParaRPr lang="en-US" sz="2400" b="1" dirty="0">
              <a:solidFill>
                <a:prstClr val="black"/>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33400" y="2057400"/>
            <a:ext cx="3276600" cy="1323439"/>
          </a:xfrm>
          <a:prstGeom prst="rect">
            <a:avLst/>
          </a:prstGeom>
        </p:spPr>
        <p:txBody>
          <a:bodyPr wrap="square">
            <a:spAutoFit/>
          </a:bodyPr>
          <a:lstStyle/>
          <a:p>
            <a:pPr algn="ctr"/>
            <a:endParaRPr lang="en-US" sz="4000" b="1" dirty="0" smtClean="0">
              <a:solidFill>
                <a:prstClr val="black"/>
              </a:solidFill>
            </a:endParaRPr>
          </a:p>
          <a:p>
            <a:pPr algn="ctr"/>
            <a:r>
              <a:rPr lang="en-US" sz="4000" b="1" dirty="0" smtClean="0">
                <a:solidFill>
                  <a:prstClr val="black"/>
                </a:solidFill>
              </a:rPr>
              <a:t>Resources </a:t>
            </a:r>
          </a:p>
        </p:txBody>
      </p:sp>
      <p:pic>
        <p:nvPicPr>
          <p:cNvPr id="6146" name="Picture 2"/>
          <p:cNvPicPr>
            <a:picLocks noGrp="1" noChangeAspect="1" noChangeArrowheads="1"/>
          </p:cNvPicPr>
          <p:nvPr>
            <p:ph sz="quarter" idx="10"/>
          </p:nvPr>
        </p:nvPicPr>
        <p:blipFill>
          <a:blip r:embed="rId3" cstate="print"/>
          <a:srcRect/>
          <a:stretch>
            <a:fillRect/>
          </a:stretch>
        </p:blipFill>
        <p:spPr bwMode="auto">
          <a:xfrm>
            <a:off x="3886200" y="1143000"/>
            <a:ext cx="4454524" cy="419100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533400" y="838200"/>
            <a:ext cx="8229600" cy="5334000"/>
          </a:xfrm>
        </p:spPr>
        <p:txBody>
          <a:bodyPr>
            <a:normAutofit fontScale="32500" lnSpcReduction="20000"/>
          </a:bodyPr>
          <a:lstStyle/>
          <a:p>
            <a:pPr>
              <a:buFont typeface="Wingdings" pitchFamily="-72" charset="2"/>
              <a:buNone/>
            </a:pPr>
            <a:r>
              <a:rPr lang="en-US" sz="7400" b="1" dirty="0" smtClean="0">
                <a:solidFill>
                  <a:srgbClr val="000000"/>
                </a:solidFill>
                <a:latin typeface="Lucida Grande" pitchFamily="-72" charset="0"/>
                <a:ea typeface="Arial" pitchFamily="-72" charset="0"/>
                <a:cs typeface="Arial" pitchFamily="-72" charset="0"/>
              </a:rPr>
              <a:t>Test Security Webpage</a:t>
            </a:r>
          </a:p>
          <a:p>
            <a:pPr>
              <a:buFont typeface="Wingdings" pitchFamily="-72" charset="2"/>
              <a:buNone/>
            </a:pPr>
            <a:endParaRPr lang="en-US" sz="1400" b="1" dirty="0" smtClean="0">
              <a:solidFill>
                <a:srgbClr val="000000"/>
              </a:solidFill>
              <a:latin typeface="Lucida Grande" pitchFamily="-72" charset="0"/>
              <a:ea typeface="Arial" pitchFamily="-72" charset="0"/>
              <a:cs typeface="Arial" pitchFamily="-72" charset="0"/>
            </a:endParaRPr>
          </a:p>
          <a:p>
            <a:pPr>
              <a:buFont typeface="Wingdings" pitchFamily="-72" charset="2"/>
              <a:buNone/>
            </a:pPr>
            <a:r>
              <a:rPr lang="en-US" sz="6200" b="1" dirty="0" smtClean="0">
                <a:solidFill>
                  <a:srgbClr val="000000"/>
                </a:solidFill>
                <a:ea typeface="Arial" pitchFamily="-72" charset="0"/>
                <a:cs typeface="Arial" pitchFamily="-72" charset="0"/>
                <a:hlinkClick r:id="rId3"/>
              </a:rPr>
              <a:t>http://www.tea.state.tx.us/student.assessment/security/</a:t>
            </a:r>
            <a:endParaRPr lang="en-US" sz="6200" b="1" dirty="0" smtClean="0">
              <a:solidFill>
                <a:srgbClr val="000000"/>
              </a:solidFill>
              <a:ea typeface="Arial" pitchFamily="-72" charset="0"/>
              <a:cs typeface="Arial" pitchFamily="-72" charset="0"/>
            </a:endParaRPr>
          </a:p>
          <a:p>
            <a:pPr algn="ctr">
              <a:buFont typeface="Wingdings" pitchFamily="-72" charset="2"/>
              <a:buNone/>
            </a:pPr>
            <a:r>
              <a:rPr lang="en-US" sz="3600" dirty="0" smtClean="0">
                <a:solidFill>
                  <a:srgbClr val="000000"/>
                </a:solidFill>
                <a:ea typeface="Arial" pitchFamily="-72" charset="0"/>
                <a:cs typeface="Arial" pitchFamily="-72" charset="0"/>
              </a:rPr>
              <a:t> </a:t>
            </a:r>
          </a:p>
          <a:p>
            <a:pPr marL="742950" indent="-742950">
              <a:buNone/>
            </a:pPr>
            <a:r>
              <a:rPr lang="en-US" sz="3600" dirty="0" smtClean="0">
                <a:solidFill>
                  <a:srgbClr val="000000"/>
                </a:solidFill>
                <a:ea typeface="Arial" pitchFamily="-72" charset="0"/>
                <a:cs typeface="Arial" pitchFamily="-72" charset="0"/>
              </a:rPr>
              <a:t>	</a:t>
            </a:r>
            <a:r>
              <a:rPr lang="en-US" sz="6000" dirty="0" smtClean="0">
                <a:solidFill>
                  <a:srgbClr val="000000"/>
                </a:solidFill>
                <a:ea typeface="Arial" pitchFamily="-72" charset="0"/>
                <a:cs typeface="Arial" pitchFamily="-72" charset="0"/>
              </a:rPr>
              <a:t>-  </a:t>
            </a:r>
            <a:r>
              <a:rPr lang="en-US" sz="6000" i="1" dirty="0" smtClean="0">
                <a:solidFill>
                  <a:srgbClr val="000000"/>
                </a:solidFill>
                <a:ea typeface="Arial" pitchFamily="-72" charset="0"/>
                <a:cs typeface="Arial" pitchFamily="-72" charset="0"/>
              </a:rPr>
              <a:t>2013 Test Security Supplement</a:t>
            </a:r>
          </a:p>
          <a:p>
            <a:pPr marL="742950" indent="-742950">
              <a:buNone/>
            </a:pPr>
            <a:r>
              <a:rPr lang="en-US" sz="6000" dirty="0" smtClean="0">
                <a:solidFill>
                  <a:srgbClr val="000000"/>
                </a:solidFill>
                <a:ea typeface="Arial" pitchFamily="-72" charset="0"/>
                <a:cs typeface="Arial" pitchFamily="-72" charset="0"/>
              </a:rPr>
              <a:t>	-  Web-based Test Administrator Training Modules</a:t>
            </a:r>
          </a:p>
          <a:p>
            <a:pPr marL="742950" indent="-742950">
              <a:buNone/>
            </a:pPr>
            <a:r>
              <a:rPr lang="en-US" sz="6000" dirty="0" smtClean="0">
                <a:solidFill>
                  <a:srgbClr val="000000"/>
                </a:solidFill>
                <a:ea typeface="Arial" pitchFamily="-72" charset="0"/>
                <a:cs typeface="Arial" pitchFamily="-72" charset="0"/>
              </a:rPr>
              <a:t>	-  Online Incident Report </a:t>
            </a:r>
          </a:p>
          <a:p>
            <a:pPr marL="742950" indent="-742950">
              <a:buNone/>
            </a:pPr>
            <a:r>
              <a:rPr lang="en-US" sz="6000" dirty="0" smtClean="0">
                <a:solidFill>
                  <a:srgbClr val="000000"/>
                </a:solidFill>
                <a:ea typeface="Arial" pitchFamily="-72" charset="0"/>
                <a:cs typeface="Arial" pitchFamily="-72" charset="0"/>
              </a:rPr>
              <a:t>	-  Oaths of Test Security and Confidentiality </a:t>
            </a:r>
          </a:p>
          <a:p>
            <a:pPr marL="742950" indent="-742950">
              <a:buNone/>
            </a:pPr>
            <a:endParaRPr lang="en-US" sz="3600" b="1" dirty="0" smtClean="0">
              <a:solidFill>
                <a:srgbClr val="000000"/>
              </a:solidFill>
              <a:ea typeface="Arial" pitchFamily="-72" charset="0"/>
              <a:cs typeface="Arial" pitchFamily="-72" charset="0"/>
            </a:endParaRPr>
          </a:p>
          <a:p>
            <a:pPr marL="742950" indent="-742950">
              <a:buNone/>
            </a:pPr>
            <a:r>
              <a:rPr lang="en-US" sz="6000" b="1" dirty="0" smtClean="0">
                <a:solidFill>
                  <a:srgbClr val="000000"/>
                </a:solidFill>
                <a:latin typeface="Lucida Grande" pitchFamily="-72" charset="0"/>
                <a:ea typeface="Arial" pitchFamily="-72" charset="0"/>
                <a:cs typeface="Arial" pitchFamily="-72" charset="0"/>
              </a:rPr>
              <a:t>PowerPoint Presentations from the 2012 Assessment Conference </a:t>
            </a:r>
          </a:p>
          <a:p>
            <a:pPr marL="742950" indent="-742950">
              <a:buNone/>
            </a:pPr>
            <a:endParaRPr lang="en-US" sz="1500" b="1" dirty="0" smtClean="0">
              <a:ea typeface="Arial" pitchFamily="-72" charset="0"/>
              <a:cs typeface="Arial" pitchFamily="-72" charset="0"/>
            </a:endParaRPr>
          </a:p>
          <a:p>
            <a:pPr marL="742950" indent="-742950">
              <a:buNone/>
            </a:pPr>
            <a:r>
              <a:rPr lang="en-US" sz="6200" b="1" dirty="0" smtClean="0">
                <a:solidFill>
                  <a:srgbClr val="000000"/>
                </a:solidFill>
                <a:ea typeface="Arial" pitchFamily="-72" charset="0"/>
                <a:cs typeface="Arial" pitchFamily="-72" charset="0"/>
                <a:hlinkClick r:id="rId4"/>
              </a:rPr>
              <a:t>http://www.tea.state.tx.us/student.assessment/tac/</a:t>
            </a:r>
            <a:endParaRPr lang="en-US" sz="6200" b="1" dirty="0" smtClean="0">
              <a:solidFill>
                <a:srgbClr val="000000"/>
              </a:solidFill>
              <a:ea typeface="Arial" pitchFamily="-72" charset="0"/>
              <a:cs typeface="Arial" pitchFamily="-72" charset="0"/>
            </a:endParaRPr>
          </a:p>
          <a:p>
            <a:pPr marL="742950" indent="-742950">
              <a:buNone/>
            </a:pPr>
            <a:r>
              <a:rPr lang="en-US" sz="3100" b="1" dirty="0" smtClean="0">
                <a:solidFill>
                  <a:srgbClr val="000000"/>
                </a:solidFill>
                <a:ea typeface="Arial" pitchFamily="-72" charset="0"/>
                <a:cs typeface="Arial" pitchFamily="-72" charset="0"/>
              </a:rPr>
              <a:t> </a:t>
            </a:r>
          </a:p>
          <a:p>
            <a:pPr marL="742950" indent="-742950">
              <a:buNone/>
            </a:pPr>
            <a:r>
              <a:rPr lang="en-US" sz="6200" dirty="0" smtClean="0">
                <a:solidFill>
                  <a:srgbClr val="000000"/>
                </a:solidFill>
                <a:ea typeface="Arial" pitchFamily="-72" charset="0"/>
                <a:cs typeface="Arial" pitchFamily="-72" charset="0"/>
              </a:rPr>
              <a:t>	-  Test Security Update </a:t>
            </a:r>
          </a:p>
          <a:p>
            <a:pPr marL="742950" indent="-742950">
              <a:buNone/>
            </a:pPr>
            <a:r>
              <a:rPr lang="en-US" sz="6200" dirty="0" smtClean="0">
                <a:solidFill>
                  <a:srgbClr val="000000"/>
                </a:solidFill>
                <a:ea typeface="Arial" pitchFamily="-72" charset="0"/>
                <a:cs typeface="Arial" pitchFamily="-72" charset="0"/>
              </a:rPr>
              <a:t>	-  Testing Irregularities in 3D </a:t>
            </a:r>
          </a:p>
          <a:p>
            <a:pPr>
              <a:buNone/>
            </a:pPr>
            <a:endParaRPr lang="en-US" sz="3600" b="1" dirty="0" smtClean="0">
              <a:solidFill>
                <a:srgbClr val="000000"/>
              </a:solidFill>
              <a:ea typeface="Arial" pitchFamily="-72" charset="0"/>
              <a:cs typeface="Arial" pitchFamily="-72" charset="0"/>
            </a:endParaRPr>
          </a:p>
          <a:p>
            <a:pPr>
              <a:buNone/>
            </a:pPr>
            <a:r>
              <a:rPr lang="en-US" sz="7400" b="1" dirty="0" smtClean="0">
                <a:solidFill>
                  <a:srgbClr val="000000"/>
                </a:solidFill>
                <a:ea typeface="Arial" pitchFamily="-72" charset="0"/>
                <a:cs typeface="Arial" pitchFamily="-72" charset="0"/>
              </a:rPr>
              <a:t>Launch of Web-based Texas Test Administrator  </a:t>
            </a:r>
          </a:p>
          <a:p>
            <a:pPr>
              <a:buNone/>
            </a:pPr>
            <a:r>
              <a:rPr lang="en-US" sz="7400" b="1" dirty="0" smtClean="0">
                <a:solidFill>
                  <a:srgbClr val="000000"/>
                </a:solidFill>
                <a:ea typeface="Arial" pitchFamily="-72" charset="0"/>
                <a:cs typeface="Arial" pitchFamily="-72" charset="0"/>
              </a:rPr>
              <a:t>Online Training Modules </a:t>
            </a:r>
          </a:p>
          <a:p>
            <a:pPr>
              <a:buNone/>
            </a:pPr>
            <a:endParaRPr lang="en-US" sz="700" b="1" dirty="0" smtClean="0">
              <a:solidFill>
                <a:srgbClr val="000000"/>
              </a:solidFill>
              <a:ea typeface="Arial" pitchFamily="-72" charset="0"/>
              <a:cs typeface="Arial" pitchFamily="-72" charset="0"/>
            </a:endParaRPr>
          </a:p>
          <a:p>
            <a:pPr>
              <a:buNone/>
            </a:pPr>
            <a:r>
              <a:rPr lang="en-US" sz="6200" b="1" dirty="0" smtClean="0">
                <a:solidFill>
                  <a:srgbClr val="000000"/>
                </a:solidFill>
                <a:ea typeface="Arial" pitchFamily="-72" charset="0"/>
                <a:cs typeface="Arial" pitchFamily="-72" charset="0"/>
              </a:rPr>
              <a:t>  </a:t>
            </a:r>
            <a:r>
              <a:rPr lang="en-US" sz="6200" b="1" dirty="0" smtClean="0">
                <a:solidFill>
                  <a:srgbClr val="000000"/>
                </a:solidFill>
                <a:ea typeface="Arial" pitchFamily="-72" charset="0"/>
                <a:cs typeface="Arial" pitchFamily="-72" charset="0"/>
                <a:hlinkClick r:id="rId5"/>
                <a:hlinkMouseOver r:id="rId5"/>
              </a:rPr>
              <a:t>www.TexasAssessment.com/TAonlinetraining</a:t>
            </a:r>
            <a:endParaRPr lang="en-US" sz="6200" b="1" dirty="0" smtClean="0">
              <a:solidFill>
                <a:srgbClr val="000000"/>
              </a:solidFill>
              <a:ea typeface="Arial" pitchFamily="-72" charset="0"/>
              <a:cs typeface="Arial" pitchFamily="-72" charset="0"/>
            </a:endParaRPr>
          </a:p>
        </p:txBody>
      </p:sp>
      <p:sp>
        <p:nvSpPr>
          <p:cNvPr id="3" name="TextBox 2"/>
          <p:cNvSpPr txBox="1"/>
          <p:nvPr/>
        </p:nvSpPr>
        <p:spPr>
          <a:xfrm>
            <a:off x="2514600" y="152400"/>
            <a:ext cx="4114800" cy="461665"/>
          </a:xfrm>
          <a:prstGeom prst="rect">
            <a:avLst/>
          </a:prstGeom>
          <a:noFill/>
        </p:spPr>
        <p:txBody>
          <a:bodyPr wrap="square" rtlCol="0">
            <a:spAutoFit/>
          </a:bodyPr>
          <a:lstStyle/>
          <a:p>
            <a:pPr algn="r"/>
            <a:r>
              <a:rPr lang="en-US" sz="2400" b="1" dirty="0" smtClean="0">
                <a:solidFill>
                  <a:prstClr val="black"/>
                </a:solidFill>
              </a:rPr>
              <a:t>Resources </a:t>
            </a:r>
            <a:endParaRPr lang="en-US" sz="2400" dirty="0">
              <a:solidFill>
                <a:prstClr val="black"/>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3 Test Administration-2-DIVIDER.jpg"/>
          <p:cNvPicPr>
            <a:picLocks noChangeAspect="1"/>
          </p:cNvPicPr>
          <p:nvPr/>
        </p:nvPicPr>
        <p:blipFill>
          <a:blip r:embed="rId3" cstate="print"/>
          <a:stretch>
            <a:fillRect/>
          </a:stretch>
        </p:blipFill>
        <p:spPr>
          <a:xfrm>
            <a:off x="0" y="0"/>
            <a:ext cx="9144000" cy="6858000"/>
          </a:xfrm>
          <a:prstGeom prst="rect">
            <a:avLst/>
          </a:prstGeom>
        </p:spPr>
      </p:pic>
      <p:sp>
        <p:nvSpPr>
          <p:cNvPr id="5" name="TextBox 4"/>
          <p:cNvSpPr txBox="1"/>
          <p:nvPr/>
        </p:nvSpPr>
        <p:spPr>
          <a:xfrm>
            <a:off x="1907704" y="3023081"/>
            <a:ext cx="6840760" cy="2123658"/>
          </a:xfrm>
          <a:prstGeom prst="rect">
            <a:avLst/>
          </a:prstGeom>
          <a:noFill/>
        </p:spPr>
        <p:txBody>
          <a:bodyPr wrap="square" rtlCol="0">
            <a:spAutoFit/>
          </a:bodyPr>
          <a:lstStyle/>
          <a:p>
            <a:pPr>
              <a:buFont typeface="Arial" pitchFamily="34" charset="0"/>
              <a:buChar char="•"/>
            </a:pPr>
            <a:r>
              <a:rPr lang="en-US" sz="2800" b="1" dirty="0" smtClean="0">
                <a:solidFill>
                  <a:schemeClr val="accent6">
                    <a:lumMod val="50000"/>
                  </a:schemeClr>
                </a:solidFill>
              </a:rPr>
              <a:t>  </a:t>
            </a:r>
            <a:r>
              <a:rPr lang="en-US" sz="2400" b="1" dirty="0" smtClean="0">
                <a:solidFill>
                  <a:schemeClr val="accent6">
                    <a:lumMod val="50000"/>
                  </a:schemeClr>
                </a:solidFill>
                <a:latin typeface="Arial" pitchFamily="34" charset="0"/>
                <a:cs typeface="Arial" pitchFamily="34" charset="0"/>
              </a:rPr>
              <a:t>Testing Calendar</a:t>
            </a:r>
          </a:p>
          <a:p>
            <a:pPr>
              <a:buFont typeface="Arial" pitchFamily="34" charset="0"/>
              <a:buChar char="•"/>
            </a:pPr>
            <a:r>
              <a:rPr lang="en-US" sz="2400" b="1" dirty="0" smtClean="0">
                <a:solidFill>
                  <a:schemeClr val="accent6">
                    <a:lumMod val="50000"/>
                  </a:schemeClr>
                </a:solidFill>
                <a:latin typeface="Arial" pitchFamily="34" charset="0"/>
                <a:cs typeface="Arial" pitchFamily="34" charset="0"/>
              </a:rPr>
              <a:t>  Manuals</a:t>
            </a:r>
          </a:p>
          <a:p>
            <a:pPr>
              <a:buFont typeface="Arial" pitchFamily="34" charset="0"/>
              <a:buChar char="•"/>
            </a:pPr>
            <a:r>
              <a:rPr lang="en-US" sz="2400" b="1" dirty="0" smtClean="0">
                <a:solidFill>
                  <a:schemeClr val="accent6">
                    <a:lumMod val="50000"/>
                  </a:schemeClr>
                </a:solidFill>
                <a:latin typeface="Arial" pitchFamily="34" charset="0"/>
                <a:cs typeface="Arial" pitchFamily="34" charset="0"/>
              </a:rPr>
              <a:t>  Test Administration </a:t>
            </a:r>
          </a:p>
          <a:p>
            <a:r>
              <a:rPr lang="en-US" b="1" dirty="0" smtClean="0">
                <a:solidFill>
                  <a:schemeClr val="accent6">
                    <a:lumMod val="50000"/>
                  </a:schemeClr>
                </a:solidFill>
                <a:latin typeface="Arial" pitchFamily="34" charset="0"/>
                <a:cs typeface="Arial" pitchFamily="34" charset="0"/>
              </a:rPr>
              <a:t>    -  Optional Test Administration Procedures and Materials </a:t>
            </a:r>
          </a:p>
          <a:p>
            <a:r>
              <a:rPr lang="en-US" b="1" dirty="0" smtClean="0">
                <a:solidFill>
                  <a:schemeClr val="accent6">
                    <a:lumMod val="50000"/>
                  </a:schemeClr>
                </a:solidFill>
                <a:latin typeface="Arial" pitchFamily="34" charset="0"/>
                <a:cs typeface="Arial" pitchFamily="34" charset="0"/>
              </a:rPr>
              <a:t>    -  English Language Arts</a:t>
            </a:r>
          </a:p>
          <a:p>
            <a:r>
              <a:rPr lang="en-US" b="1" dirty="0" smtClean="0">
                <a:solidFill>
                  <a:schemeClr val="accent6">
                    <a:lumMod val="50000"/>
                  </a:schemeClr>
                </a:solidFill>
                <a:latin typeface="Arial" pitchFamily="34" charset="0"/>
                <a:cs typeface="Arial" pitchFamily="34" charset="0"/>
              </a:rPr>
              <a:t>    -  SSI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p:cNvSpPr>
          <p:nvPr/>
        </p:nvSpPr>
        <p:spPr bwMode="auto">
          <a:xfrm>
            <a:off x="467544" y="836712"/>
            <a:ext cx="8229600" cy="5181600"/>
          </a:xfrm>
          <a:prstGeom prst="rect">
            <a:avLst/>
          </a:prstGeom>
          <a:solidFill>
            <a:srgbClr val="FFDCB9"/>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marL="342900" indent="-342900">
              <a:spcBef>
                <a:spcPct val="20000"/>
              </a:spcBef>
              <a:buFont typeface="Arial" pitchFamily="34" charset="0"/>
              <a:buChar char="•"/>
              <a:defRPr/>
            </a:pPr>
            <a:endParaRPr lang="en-US" sz="3200">
              <a:solidFill>
                <a:prstClr val="black"/>
              </a:solidFill>
              <a:ea typeface="ＭＳ Ｐゴシック" pitchFamily="-72" charset="-128"/>
            </a:endParaRPr>
          </a:p>
        </p:txBody>
      </p:sp>
      <p:sp>
        <p:nvSpPr>
          <p:cNvPr id="14339" name="TextBox 7"/>
          <p:cNvSpPr txBox="1">
            <a:spLocks noChangeArrowheads="1"/>
          </p:cNvSpPr>
          <p:nvPr/>
        </p:nvSpPr>
        <p:spPr bwMode="auto">
          <a:xfrm>
            <a:off x="683568" y="1052736"/>
            <a:ext cx="7599040" cy="3524042"/>
          </a:xfrm>
          <a:prstGeom prst="rect">
            <a:avLst/>
          </a:prstGeom>
          <a:noFill/>
          <a:ln w="9525">
            <a:noFill/>
            <a:miter lim="800000"/>
            <a:headEnd/>
            <a:tailEnd/>
          </a:ln>
        </p:spPr>
        <p:txBody>
          <a:bodyPr wrap="square">
            <a:prstTxWarp prst="textNoShape">
              <a:avLst/>
            </a:prstTxWarp>
            <a:spAutoFit/>
          </a:bodyPr>
          <a:lstStyle/>
          <a:p>
            <a:pPr fontAlgn="base">
              <a:spcBef>
                <a:spcPct val="0"/>
              </a:spcBef>
              <a:spcAft>
                <a:spcPct val="0"/>
              </a:spcAft>
              <a:buFont typeface="Wingdings" pitchFamily="-72" charset="2"/>
              <a:buNone/>
            </a:pPr>
            <a:r>
              <a:rPr lang="en-US" sz="2800" b="1" dirty="0" smtClean="0">
                <a:solidFill>
                  <a:srgbClr val="000000"/>
                </a:solidFill>
                <a:latin typeface="Lucida Grande" pitchFamily="-72" charset="0"/>
                <a:ea typeface="Arial" pitchFamily="-72" charset="0"/>
                <a:cs typeface="Arial" pitchFamily="-72" charset="0"/>
              </a:rPr>
              <a:t>2013 </a:t>
            </a:r>
            <a:r>
              <a:rPr lang="en-US" sz="2800" b="1" dirty="0">
                <a:solidFill>
                  <a:srgbClr val="000000"/>
                </a:solidFill>
                <a:latin typeface="Lucida Grande" pitchFamily="-72" charset="0"/>
                <a:ea typeface="Arial" pitchFamily="-72" charset="0"/>
                <a:cs typeface="Arial" pitchFamily="-72" charset="0"/>
              </a:rPr>
              <a:t>STAAR </a:t>
            </a:r>
            <a:r>
              <a:rPr lang="en-US" sz="2800" b="1" dirty="0" smtClean="0">
                <a:solidFill>
                  <a:srgbClr val="000000"/>
                </a:solidFill>
                <a:latin typeface="Lucida Grande" pitchFamily="-72" charset="0"/>
                <a:ea typeface="Arial" pitchFamily="-72" charset="0"/>
                <a:cs typeface="Arial" pitchFamily="-72" charset="0"/>
              </a:rPr>
              <a:t> </a:t>
            </a:r>
            <a:endParaRPr lang="en-US" sz="2800" b="1" dirty="0">
              <a:solidFill>
                <a:srgbClr val="000000"/>
              </a:solidFill>
              <a:latin typeface="Lucida Grande" pitchFamily="-72" charset="0"/>
              <a:ea typeface="Arial" pitchFamily="-72" charset="0"/>
              <a:cs typeface="Arial" pitchFamily="-72" charset="0"/>
            </a:endParaRPr>
          </a:p>
          <a:p>
            <a:pPr fontAlgn="base">
              <a:spcBef>
                <a:spcPct val="0"/>
              </a:spcBef>
              <a:spcAft>
                <a:spcPct val="0"/>
              </a:spcAft>
              <a:buFont typeface="Wingdings" pitchFamily="-72" charset="2"/>
              <a:buNone/>
            </a:pPr>
            <a:r>
              <a:rPr lang="en-US" sz="800" b="1" dirty="0">
                <a:solidFill>
                  <a:srgbClr val="000000"/>
                </a:solidFill>
                <a:latin typeface="Lucida Grande" pitchFamily="-72" charset="0"/>
                <a:ea typeface="Arial" pitchFamily="-72" charset="0"/>
                <a:cs typeface="Arial" pitchFamily="-72" charset="0"/>
              </a:rPr>
              <a:t> </a:t>
            </a:r>
            <a:endParaRPr lang="en-US" sz="800" b="1" dirty="0" smtClean="0">
              <a:solidFill>
                <a:srgbClr val="000000"/>
              </a:solidFill>
              <a:latin typeface="Lucida Grande" pitchFamily="-72" charset="0"/>
              <a:ea typeface="Arial" pitchFamily="-72" charset="0"/>
              <a:cs typeface="Arial" pitchFamily="-72" charset="0"/>
            </a:endParaRPr>
          </a:p>
          <a:p>
            <a:pPr fontAlgn="base">
              <a:spcBef>
                <a:spcPct val="0"/>
              </a:spcBef>
              <a:spcAft>
                <a:spcPct val="0"/>
              </a:spcAft>
              <a:buFont typeface="Wingdings" pitchFamily="-72" charset="2"/>
              <a:buNone/>
            </a:pPr>
            <a:endParaRPr lang="en-US" sz="800" b="1" dirty="0">
              <a:solidFill>
                <a:srgbClr val="000000"/>
              </a:solidFill>
              <a:latin typeface="Lucida Grande" pitchFamily="-72" charset="0"/>
              <a:ea typeface="Arial" pitchFamily="-72" charset="0"/>
              <a:cs typeface="Arial" pitchFamily="-72" charset="0"/>
            </a:endParaRPr>
          </a:p>
          <a:p>
            <a:pPr fontAlgn="base">
              <a:lnSpc>
                <a:spcPct val="150000"/>
              </a:lnSpc>
              <a:spcBef>
                <a:spcPct val="0"/>
              </a:spcBef>
              <a:spcAft>
                <a:spcPct val="0"/>
              </a:spcAft>
              <a:buFont typeface="Arial" pitchFamily="-72" charset="0"/>
              <a:buChar char="•"/>
            </a:pPr>
            <a:r>
              <a:rPr lang="en-US" dirty="0">
                <a:solidFill>
                  <a:srgbClr val="000000"/>
                </a:solidFill>
                <a:latin typeface="Arial" pitchFamily="-72" charset="0"/>
                <a:ea typeface="Arial" pitchFamily="-72" charset="0"/>
                <a:cs typeface="Arial" pitchFamily="-72" charset="0"/>
              </a:rPr>
              <a:t>  grades 3–8 mathematics</a:t>
            </a:r>
          </a:p>
          <a:p>
            <a:pPr fontAlgn="base">
              <a:lnSpc>
                <a:spcPct val="150000"/>
              </a:lnSpc>
              <a:spcBef>
                <a:spcPct val="0"/>
              </a:spcBef>
              <a:spcAft>
                <a:spcPct val="0"/>
              </a:spcAft>
              <a:buFont typeface="Arial" pitchFamily="-72" charset="0"/>
              <a:buChar char="•"/>
            </a:pPr>
            <a:r>
              <a:rPr lang="en-US" dirty="0">
                <a:solidFill>
                  <a:srgbClr val="000000"/>
                </a:solidFill>
                <a:latin typeface="Arial" pitchFamily="-72" charset="0"/>
                <a:ea typeface="Arial" pitchFamily="-72" charset="0"/>
                <a:cs typeface="Arial" pitchFamily="-72" charset="0"/>
              </a:rPr>
              <a:t>  grades 3–8 reading </a:t>
            </a:r>
          </a:p>
          <a:p>
            <a:pPr fontAlgn="base">
              <a:lnSpc>
                <a:spcPct val="150000"/>
              </a:lnSpc>
              <a:spcBef>
                <a:spcPct val="0"/>
              </a:spcBef>
              <a:spcAft>
                <a:spcPct val="0"/>
              </a:spcAft>
              <a:buFont typeface="Arial" pitchFamily="-72" charset="0"/>
              <a:buChar char="•"/>
            </a:pPr>
            <a:r>
              <a:rPr lang="en-US" dirty="0">
                <a:solidFill>
                  <a:srgbClr val="000000"/>
                </a:solidFill>
                <a:latin typeface="Arial" pitchFamily="-72" charset="0"/>
                <a:ea typeface="Arial" pitchFamily="-72" charset="0"/>
                <a:cs typeface="Arial" pitchFamily="-72" charset="0"/>
              </a:rPr>
              <a:t>  grades 4 and 7 writing </a:t>
            </a:r>
          </a:p>
          <a:p>
            <a:pPr fontAlgn="base">
              <a:lnSpc>
                <a:spcPct val="150000"/>
              </a:lnSpc>
              <a:spcBef>
                <a:spcPct val="0"/>
              </a:spcBef>
              <a:spcAft>
                <a:spcPct val="0"/>
              </a:spcAft>
              <a:buFont typeface="Arial" pitchFamily="-72" charset="0"/>
              <a:buChar char="•"/>
            </a:pPr>
            <a:r>
              <a:rPr lang="en-US" dirty="0">
                <a:solidFill>
                  <a:srgbClr val="000000"/>
                </a:solidFill>
                <a:latin typeface="Arial" pitchFamily="-72" charset="0"/>
                <a:ea typeface="Arial" pitchFamily="-72" charset="0"/>
                <a:cs typeface="Arial" pitchFamily="-72" charset="0"/>
              </a:rPr>
              <a:t>  grades 5 and 8 science </a:t>
            </a:r>
          </a:p>
          <a:p>
            <a:pPr fontAlgn="base">
              <a:lnSpc>
                <a:spcPct val="150000"/>
              </a:lnSpc>
              <a:spcBef>
                <a:spcPct val="0"/>
              </a:spcBef>
              <a:spcAft>
                <a:spcPct val="0"/>
              </a:spcAft>
              <a:buFont typeface="Arial" pitchFamily="-72" charset="0"/>
              <a:buChar char="•"/>
            </a:pPr>
            <a:r>
              <a:rPr lang="en-US" dirty="0">
                <a:solidFill>
                  <a:srgbClr val="000000"/>
                </a:solidFill>
                <a:latin typeface="Arial" pitchFamily="-72" charset="0"/>
                <a:ea typeface="Arial" pitchFamily="-72" charset="0"/>
                <a:cs typeface="Arial" pitchFamily="-72" charset="0"/>
              </a:rPr>
              <a:t>  grade 8 social studies </a:t>
            </a:r>
          </a:p>
          <a:p>
            <a:pPr fontAlgn="base">
              <a:lnSpc>
                <a:spcPct val="150000"/>
              </a:lnSpc>
              <a:spcBef>
                <a:spcPct val="0"/>
              </a:spcBef>
              <a:spcAft>
                <a:spcPct val="0"/>
              </a:spcAft>
              <a:buFont typeface="Arial" pitchFamily="-72" charset="0"/>
              <a:buChar char="•"/>
            </a:pPr>
            <a:r>
              <a:rPr lang="en-US" dirty="0">
                <a:solidFill>
                  <a:srgbClr val="000000"/>
                </a:solidFill>
                <a:latin typeface="Arial" pitchFamily="-72" charset="0"/>
                <a:ea typeface="Arial" pitchFamily="-72" charset="0"/>
                <a:cs typeface="Arial" pitchFamily="-72" charset="0"/>
              </a:rPr>
              <a:t>  </a:t>
            </a:r>
            <a:r>
              <a:rPr lang="en-US" dirty="0" smtClean="0">
                <a:solidFill>
                  <a:srgbClr val="000000"/>
                </a:solidFill>
                <a:latin typeface="Arial" pitchFamily="-72" charset="0"/>
                <a:ea typeface="Arial" pitchFamily="-72" charset="0"/>
                <a:cs typeface="Arial" pitchFamily="-72" charset="0"/>
              </a:rPr>
              <a:t>end-of-course </a:t>
            </a:r>
            <a:r>
              <a:rPr lang="en-US" dirty="0">
                <a:solidFill>
                  <a:srgbClr val="000000"/>
                </a:solidFill>
                <a:latin typeface="Arial" pitchFamily="-72" charset="0"/>
                <a:ea typeface="Arial" pitchFamily="-72" charset="0"/>
                <a:cs typeface="Arial" pitchFamily="-72" charset="0"/>
              </a:rPr>
              <a:t>(EOC) – </a:t>
            </a:r>
            <a:r>
              <a:rPr lang="en-US" dirty="0" smtClean="0">
                <a:solidFill>
                  <a:srgbClr val="000000"/>
                </a:solidFill>
                <a:latin typeface="Arial" pitchFamily="-72" charset="0"/>
                <a:ea typeface="Arial" pitchFamily="-72" charset="0"/>
                <a:cs typeface="Arial" pitchFamily="-72" charset="0"/>
              </a:rPr>
              <a:t>fifteen tests</a:t>
            </a:r>
            <a:endParaRPr lang="en-US" dirty="0">
              <a:solidFill>
                <a:srgbClr val="000000"/>
              </a:solidFill>
              <a:latin typeface="Arial" pitchFamily="-72" charset="0"/>
              <a:ea typeface="Arial" pitchFamily="-72" charset="0"/>
              <a:cs typeface="Arial" pitchFamily="-72" charset="0"/>
            </a:endParaRPr>
          </a:p>
          <a:p>
            <a:pPr fontAlgn="base">
              <a:spcBef>
                <a:spcPct val="0"/>
              </a:spcBef>
              <a:spcAft>
                <a:spcPct val="0"/>
              </a:spcAft>
              <a:buFont typeface="Wingdings" pitchFamily="-72" charset="2"/>
              <a:buNone/>
            </a:pPr>
            <a:endParaRPr lang="en-US" sz="1700" b="1" dirty="0">
              <a:solidFill>
                <a:srgbClr val="000000"/>
              </a:solidFill>
              <a:latin typeface="Lucida Grande" pitchFamily="-72" charset="0"/>
              <a:ea typeface="Arial" pitchFamily="-72" charset="0"/>
              <a:cs typeface="Arial" pitchFamily="-72" charset="0"/>
            </a:endParaRPr>
          </a:p>
        </p:txBody>
      </p:sp>
      <p:sp>
        <p:nvSpPr>
          <p:cNvPr id="5" name="TextBox 4"/>
          <p:cNvSpPr txBox="1"/>
          <p:nvPr/>
        </p:nvSpPr>
        <p:spPr>
          <a:xfrm>
            <a:off x="4355976" y="152400"/>
            <a:ext cx="2273424" cy="461665"/>
          </a:xfrm>
          <a:prstGeom prst="rect">
            <a:avLst/>
          </a:prstGeom>
          <a:noFill/>
        </p:spPr>
        <p:txBody>
          <a:bodyPr wrap="square" rtlCol="0">
            <a:spAutoFit/>
          </a:bodyPr>
          <a:lstStyle/>
          <a:p>
            <a:pPr algn="r" fontAlgn="base">
              <a:spcBef>
                <a:spcPct val="0"/>
              </a:spcBef>
              <a:spcAft>
                <a:spcPct val="0"/>
              </a:spcAft>
            </a:pPr>
            <a:r>
              <a:rPr lang="en-US" sz="2400" b="1" dirty="0" smtClean="0">
                <a:solidFill>
                  <a:prstClr val="black"/>
                </a:solidFill>
                <a:latin typeface="Arial" pitchFamily="-72" charset="0"/>
                <a:ea typeface="ＭＳ Ｐゴシック" pitchFamily="-72" charset="-128"/>
              </a:rPr>
              <a:t>2013 Calendar</a:t>
            </a:r>
            <a:endParaRPr lang="en-US" sz="2400" b="1" dirty="0">
              <a:solidFill>
                <a:prstClr val="black"/>
              </a:solidFill>
              <a:latin typeface="Arial" pitchFamily="-72" charset="0"/>
              <a:ea typeface="ＭＳ Ｐゴシック" pitchFamily="-72" charset="-128"/>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p:cNvSpPr>
          <p:nvPr/>
        </p:nvSpPr>
        <p:spPr bwMode="auto">
          <a:xfrm>
            <a:off x="381000" y="762000"/>
            <a:ext cx="8295456" cy="5334000"/>
          </a:xfrm>
          <a:prstGeom prst="rect">
            <a:avLst/>
          </a:prstGeom>
          <a:solidFill>
            <a:srgbClr val="FFDCB9"/>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marL="342900" indent="-342900">
              <a:spcBef>
                <a:spcPct val="20000"/>
              </a:spcBef>
              <a:buFont typeface="Arial" pitchFamily="34" charset="0"/>
              <a:buChar char="•"/>
              <a:defRPr/>
            </a:pPr>
            <a:endParaRPr lang="en-US" sz="3200">
              <a:solidFill>
                <a:prstClr val="black"/>
              </a:solidFill>
              <a:ea typeface="ＭＳ Ｐゴシック" pitchFamily="-72" charset="-128"/>
            </a:endParaRPr>
          </a:p>
        </p:txBody>
      </p:sp>
      <p:sp>
        <p:nvSpPr>
          <p:cNvPr id="15363" name="TextBox 7"/>
          <p:cNvSpPr txBox="1">
            <a:spLocks noChangeArrowheads="1"/>
          </p:cNvSpPr>
          <p:nvPr/>
        </p:nvSpPr>
        <p:spPr bwMode="auto">
          <a:xfrm>
            <a:off x="467544" y="836712"/>
            <a:ext cx="7992888" cy="4770537"/>
          </a:xfrm>
          <a:prstGeom prst="rect">
            <a:avLst/>
          </a:prstGeom>
          <a:noFill/>
          <a:ln w="9525">
            <a:noFill/>
            <a:miter lim="800000"/>
            <a:headEnd/>
            <a:tailEnd/>
          </a:ln>
        </p:spPr>
        <p:txBody>
          <a:bodyPr wrap="square">
            <a:prstTxWarp prst="textNoShape">
              <a:avLst/>
            </a:prstTxWarp>
            <a:spAutoFit/>
          </a:bodyPr>
          <a:lstStyle/>
          <a:p>
            <a:pPr fontAlgn="base">
              <a:spcBef>
                <a:spcPct val="0"/>
              </a:spcBef>
              <a:spcAft>
                <a:spcPct val="0"/>
              </a:spcAft>
              <a:buFont typeface="Wingdings" pitchFamily="-72" charset="2"/>
              <a:buNone/>
            </a:pPr>
            <a:r>
              <a:rPr lang="en-US" sz="2400" b="1" dirty="0" smtClean="0">
                <a:solidFill>
                  <a:srgbClr val="000000"/>
                </a:solidFill>
                <a:latin typeface="Lucida Grande" pitchFamily="-72" charset="0"/>
                <a:ea typeface="Arial" pitchFamily="-72" charset="0"/>
                <a:cs typeface="Arial" pitchFamily="-72" charset="0"/>
              </a:rPr>
              <a:t> </a:t>
            </a:r>
            <a:r>
              <a:rPr lang="en-US" sz="2800" b="1" dirty="0" smtClean="0">
                <a:solidFill>
                  <a:srgbClr val="000000"/>
                </a:solidFill>
                <a:latin typeface="Lucida Grande" pitchFamily="-72" charset="0"/>
                <a:ea typeface="Arial" pitchFamily="-72" charset="0"/>
                <a:cs typeface="Arial" pitchFamily="-72" charset="0"/>
              </a:rPr>
              <a:t>2013 STAAR</a:t>
            </a:r>
            <a:endParaRPr lang="en-US" sz="2800" b="1" dirty="0">
              <a:solidFill>
                <a:srgbClr val="000000"/>
              </a:solidFill>
              <a:latin typeface="Lucida Grande" pitchFamily="-72" charset="0"/>
              <a:ea typeface="Arial" pitchFamily="-72" charset="0"/>
              <a:cs typeface="Arial" pitchFamily="-72" charset="0"/>
            </a:endParaRPr>
          </a:p>
          <a:p>
            <a:pPr fontAlgn="base">
              <a:spcBef>
                <a:spcPct val="0"/>
              </a:spcBef>
              <a:spcAft>
                <a:spcPct val="0"/>
              </a:spcAft>
              <a:buFont typeface="Wingdings" pitchFamily="-72" charset="2"/>
              <a:buNone/>
            </a:pPr>
            <a:endParaRPr lang="en-US" sz="400" b="1" dirty="0">
              <a:solidFill>
                <a:srgbClr val="000000"/>
              </a:solidFill>
              <a:latin typeface="Lucida Grande" pitchFamily="-72" charset="0"/>
              <a:ea typeface="Arial" pitchFamily="-72" charset="0"/>
              <a:cs typeface="Arial" pitchFamily="-72" charset="0"/>
            </a:endParaRPr>
          </a:p>
          <a:p>
            <a:pPr fontAlgn="base">
              <a:spcBef>
                <a:spcPct val="0"/>
              </a:spcBef>
              <a:spcAft>
                <a:spcPct val="0"/>
              </a:spcAft>
              <a:buFont typeface="Wingdings" pitchFamily="-72" charset="2"/>
              <a:buNone/>
            </a:pPr>
            <a:r>
              <a:rPr lang="en-US" sz="800" b="1" dirty="0">
                <a:solidFill>
                  <a:srgbClr val="000000"/>
                </a:solidFill>
                <a:latin typeface="Lucida Grande" pitchFamily="-72" charset="0"/>
                <a:ea typeface="Arial" pitchFamily="-72" charset="0"/>
                <a:cs typeface="Arial" pitchFamily="-72" charset="0"/>
              </a:rPr>
              <a:t> </a:t>
            </a:r>
          </a:p>
          <a:p>
            <a:pPr fontAlgn="base">
              <a:spcBef>
                <a:spcPct val="0"/>
              </a:spcBef>
              <a:spcAft>
                <a:spcPct val="0"/>
              </a:spcAft>
              <a:buFont typeface="Arial" pitchFamily="-72" charset="0"/>
              <a:buChar char="•"/>
            </a:pPr>
            <a:r>
              <a:rPr lang="en-US" dirty="0">
                <a:solidFill>
                  <a:srgbClr val="000000"/>
                </a:solidFill>
                <a:latin typeface="Arial" pitchFamily="-72" charset="0"/>
                <a:ea typeface="Arial" pitchFamily="-72" charset="0"/>
                <a:cs typeface="Arial" pitchFamily="-72" charset="0"/>
              </a:rPr>
              <a:t>  </a:t>
            </a:r>
            <a:r>
              <a:rPr lang="en-US" b="1" dirty="0">
                <a:solidFill>
                  <a:srgbClr val="000000"/>
                </a:solidFill>
                <a:latin typeface="Arial" pitchFamily="-72" charset="0"/>
                <a:ea typeface="Arial" pitchFamily="-72" charset="0"/>
                <a:cs typeface="Arial" pitchFamily="-72" charset="0"/>
              </a:rPr>
              <a:t>STAAR Spanish</a:t>
            </a:r>
            <a:r>
              <a:rPr lang="en-US" dirty="0">
                <a:solidFill>
                  <a:srgbClr val="000000"/>
                </a:solidFill>
                <a:latin typeface="Arial" pitchFamily="-72" charset="0"/>
                <a:ea typeface="Arial" pitchFamily="-72" charset="0"/>
                <a:cs typeface="Arial" pitchFamily="-72" charset="0"/>
              </a:rPr>
              <a:t> </a:t>
            </a:r>
            <a:r>
              <a:rPr lang="en-US" dirty="0" smtClean="0">
                <a:solidFill>
                  <a:srgbClr val="000000"/>
                </a:solidFill>
                <a:latin typeface="Arial" pitchFamily="-72" charset="0"/>
                <a:ea typeface="Arial" pitchFamily="-72" charset="0"/>
                <a:cs typeface="Arial" pitchFamily="-72" charset="0"/>
              </a:rPr>
              <a:t>    - </a:t>
            </a:r>
            <a:r>
              <a:rPr lang="en-US" dirty="0">
                <a:solidFill>
                  <a:srgbClr val="000000"/>
                </a:solidFill>
                <a:latin typeface="Arial" pitchFamily="-72" charset="0"/>
                <a:ea typeface="Arial" pitchFamily="-72" charset="0"/>
                <a:cs typeface="Arial" pitchFamily="-72" charset="0"/>
              </a:rPr>
              <a:t>grades 3–5</a:t>
            </a:r>
          </a:p>
          <a:p>
            <a:pPr fontAlgn="base">
              <a:spcBef>
                <a:spcPct val="0"/>
              </a:spcBef>
              <a:spcAft>
                <a:spcPct val="0"/>
              </a:spcAft>
            </a:pPr>
            <a:endParaRPr lang="en-US" dirty="0">
              <a:solidFill>
                <a:srgbClr val="000000"/>
              </a:solidFill>
              <a:latin typeface="Arial" pitchFamily="-72" charset="0"/>
              <a:ea typeface="Arial" pitchFamily="-72" charset="0"/>
              <a:cs typeface="Arial" pitchFamily="-72" charset="0"/>
            </a:endParaRPr>
          </a:p>
          <a:p>
            <a:pPr fontAlgn="base">
              <a:spcBef>
                <a:spcPct val="0"/>
              </a:spcBef>
              <a:spcAft>
                <a:spcPct val="0"/>
              </a:spcAft>
              <a:buFont typeface="Arial" pitchFamily="-72" charset="0"/>
              <a:buChar char="•"/>
            </a:pPr>
            <a:r>
              <a:rPr lang="en-US" dirty="0">
                <a:solidFill>
                  <a:srgbClr val="000000"/>
                </a:solidFill>
                <a:latin typeface="Arial" pitchFamily="-72" charset="0"/>
                <a:ea typeface="Arial" pitchFamily="-72" charset="0"/>
                <a:cs typeface="Arial" pitchFamily="-72" charset="0"/>
              </a:rPr>
              <a:t>  </a:t>
            </a:r>
            <a:r>
              <a:rPr lang="en-US" b="1" dirty="0">
                <a:solidFill>
                  <a:srgbClr val="000000"/>
                </a:solidFill>
                <a:latin typeface="Arial" pitchFamily="-72" charset="0"/>
                <a:ea typeface="Arial" pitchFamily="-72" charset="0"/>
                <a:cs typeface="Arial" pitchFamily="-72" charset="0"/>
              </a:rPr>
              <a:t>STAAR L </a:t>
            </a:r>
            <a:r>
              <a:rPr lang="en-US" dirty="0">
                <a:solidFill>
                  <a:srgbClr val="000000"/>
                </a:solidFill>
                <a:latin typeface="Arial" pitchFamily="-72" charset="0"/>
                <a:ea typeface="Arial" pitchFamily="-72" charset="0"/>
                <a:cs typeface="Arial" pitchFamily="-72" charset="0"/>
              </a:rPr>
              <a:t>	</a:t>
            </a:r>
            <a:r>
              <a:rPr lang="en-US" dirty="0" smtClean="0">
                <a:solidFill>
                  <a:srgbClr val="000000"/>
                </a:solidFill>
                <a:latin typeface="Arial" pitchFamily="-72" charset="0"/>
                <a:ea typeface="Arial" pitchFamily="-72" charset="0"/>
                <a:cs typeface="Arial" pitchFamily="-72" charset="0"/>
              </a:rPr>
              <a:t>      - </a:t>
            </a:r>
            <a:r>
              <a:rPr lang="en-US" dirty="0">
                <a:solidFill>
                  <a:srgbClr val="000000"/>
                </a:solidFill>
                <a:latin typeface="Arial" pitchFamily="-72" charset="0"/>
                <a:ea typeface="Arial" pitchFamily="-72" charset="0"/>
                <a:cs typeface="Arial" pitchFamily="-72" charset="0"/>
              </a:rPr>
              <a:t>grades </a:t>
            </a:r>
            <a:r>
              <a:rPr lang="en-US" dirty="0" smtClean="0">
                <a:solidFill>
                  <a:srgbClr val="000000"/>
                </a:solidFill>
                <a:latin typeface="Arial" pitchFamily="-72" charset="0"/>
                <a:ea typeface="Arial" pitchFamily="-72" charset="0"/>
                <a:cs typeface="Arial" pitchFamily="-72" charset="0"/>
              </a:rPr>
              <a:t>3–8</a:t>
            </a:r>
            <a:r>
              <a:rPr lang="en-US" sz="1600" dirty="0" smtClean="0">
                <a:solidFill>
                  <a:srgbClr val="000000"/>
                </a:solidFill>
                <a:latin typeface="Arial" pitchFamily="-72" charset="0"/>
                <a:ea typeface="Arial" pitchFamily="-72" charset="0"/>
                <a:cs typeface="Arial" pitchFamily="-72" charset="0"/>
              </a:rPr>
              <a:t> 	     (except for reading and writing)</a:t>
            </a:r>
            <a:endParaRPr lang="en-US" sz="1600" dirty="0">
              <a:solidFill>
                <a:srgbClr val="000000"/>
              </a:solidFill>
              <a:latin typeface="Arial" pitchFamily="-72" charset="0"/>
              <a:ea typeface="Arial" pitchFamily="-72" charset="0"/>
              <a:cs typeface="Arial" pitchFamily="-72" charset="0"/>
            </a:endParaRPr>
          </a:p>
          <a:p>
            <a:pPr fontAlgn="base">
              <a:spcBef>
                <a:spcPct val="0"/>
              </a:spcBef>
              <a:spcAft>
                <a:spcPct val="0"/>
              </a:spcAft>
            </a:pPr>
            <a:r>
              <a:rPr lang="en-US" dirty="0">
                <a:solidFill>
                  <a:srgbClr val="000000"/>
                </a:solidFill>
                <a:latin typeface="Arial" pitchFamily="-72" charset="0"/>
                <a:ea typeface="Arial" pitchFamily="-72" charset="0"/>
                <a:cs typeface="Arial" pitchFamily="-72" charset="0"/>
              </a:rPr>
              <a:t>		</a:t>
            </a:r>
            <a:r>
              <a:rPr lang="en-US" dirty="0" smtClean="0">
                <a:solidFill>
                  <a:srgbClr val="000000"/>
                </a:solidFill>
                <a:latin typeface="Arial" pitchFamily="-72" charset="0"/>
                <a:ea typeface="Arial" pitchFamily="-72" charset="0"/>
                <a:cs typeface="Arial" pitchFamily="-72" charset="0"/>
              </a:rPr>
              <a:t>      - </a:t>
            </a:r>
            <a:r>
              <a:rPr lang="en-US" dirty="0">
                <a:solidFill>
                  <a:srgbClr val="000000"/>
                </a:solidFill>
                <a:latin typeface="Arial" pitchFamily="-72" charset="0"/>
                <a:ea typeface="Arial" pitchFamily="-72" charset="0"/>
                <a:cs typeface="Arial" pitchFamily="-72" charset="0"/>
              </a:rPr>
              <a:t>EOC </a:t>
            </a:r>
            <a:r>
              <a:rPr lang="en-US" dirty="0" smtClean="0">
                <a:solidFill>
                  <a:srgbClr val="000000"/>
                </a:solidFill>
                <a:latin typeface="Arial" pitchFamily="-72" charset="0"/>
                <a:ea typeface="Arial" pitchFamily="-72" charset="0"/>
                <a:cs typeface="Arial" pitchFamily="-72" charset="0"/>
              </a:rPr>
              <a:t>                </a:t>
            </a:r>
            <a:r>
              <a:rPr lang="en-US" sz="1600" dirty="0" smtClean="0">
                <a:solidFill>
                  <a:srgbClr val="000000"/>
                </a:solidFill>
                <a:latin typeface="Arial" pitchFamily="-72" charset="0"/>
                <a:ea typeface="Arial" pitchFamily="-72" charset="0"/>
                <a:cs typeface="Arial" pitchFamily="-72" charset="0"/>
              </a:rPr>
              <a:t>(except for English I, II, and III reading and</a:t>
            </a:r>
          </a:p>
          <a:p>
            <a:pPr fontAlgn="base">
              <a:spcBef>
                <a:spcPct val="0"/>
              </a:spcBef>
              <a:spcAft>
                <a:spcPct val="0"/>
              </a:spcAft>
            </a:pPr>
            <a:r>
              <a:rPr lang="en-US" sz="1600" dirty="0" smtClean="0">
                <a:solidFill>
                  <a:srgbClr val="000000"/>
                </a:solidFill>
                <a:latin typeface="Arial" pitchFamily="-72" charset="0"/>
                <a:ea typeface="Arial" pitchFamily="-72" charset="0"/>
                <a:cs typeface="Arial" pitchFamily="-72" charset="0"/>
              </a:rPr>
              <a:t>				      writing)</a:t>
            </a:r>
            <a:endParaRPr lang="en-US" sz="1600" dirty="0">
              <a:solidFill>
                <a:srgbClr val="000000"/>
              </a:solidFill>
              <a:latin typeface="Arial" pitchFamily="-72" charset="0"/>
              <a:ea typeface="Arial" pitchFamily="-72" charset="0"/>
              <a:cs typeface="Arial" pitchFamily="-72" charset="0"/>
            </a:endParaRPr>
          </a:p>
          <a:p>
            <a:pPr fontAlgn="base">
              <a:spcBef>
                <a:spcPct val="0"/>
              </a:spcBef>
              <a:spcAft>
                <a:spcPct val="0"/>
              </a:spcAft>
            </a:pPr>
            <a:endParaRPr lang="en-US" sz="1100" dirty="0" smtClean="0">
              <a:solidFill>
                <a:srgbClr val="000000"/>
              </a:solidFill>
              <a:latin typeface="Arial" pitchFamily="-72" charset="0"/>
              <a:ea typeface="Arial" pitchFamily="-72" charset="0"/>
              <a:cs typeface="Arial" pitchFamily="-72" charset="0"/>
            </a:endParaRPr>
          </a:p>
          <a:p>
            <a:pPr fontAlgn="base">
              <a:spcBef>
                <a:spcPct val="0"/>
              </a:spcBef>
              <a:spcAft>
                <a:spcPct val="0"/>
              </a:spcAft>
            </a:pPr>
            <a:endParaRPr lang="en-US" sz="1100" dirty="0">
              <a:solidFill>
                <a:srgbClr val="000000"/>
              </a:solidFill>
              <a:latin typeface="Arial" pitchFamily="-72" charset="0"/>
              <a:ea typeface="Arial" pitchFamily="-72" charset="0"/>
              <a:cs typeface="Arial" pitchFamily="-72" charset="0"/>
            </a:endParaRPr>
          </a:p>
          <a:p>
            <a:pPr fontAlgn="base">
              <a:spcBef>
                <a:spcPct val="0"/>
              </a:spcBef>
              <a:spcAft>
                <a:spcPct val="0"/>
              </a:spcAft>
              <a:buFont typeface="Arial" pitchFamily="-72" charset="0"/>
              <a:buChar char="•"/>
            </a:pPr>
            <a:r>
              <a:rPr lang="en-US" dirty="0">
                <a:solidFill>
                  <a:srgbClr val="000000"/>
                </a:solidFill>
                <a:latin typeface="Arial" pitchFamily="-72" charset="0"/>
                <a:ea typeface="Arial" pitchFamily="-72" charset="0"/>
                <a:cs typeface="Arial" pitchFamily="-72" charset="0"/>
              </a:rPr>
              <a:t>  </a:t>
            </a:r>
            <a:r>
              <a:rPr lang="en-US" b="1" dirty="0">
                <a:solidFill>
                  <a:srgbClr val="000000"/>
                </a:solidFill>
                <a:latin typeface="Arial" pitchFamily="-72" charset="0"/>
                <a:ea typeface="Arial" pitchFamily="-72" charset="0"/>
                <a:cs typeface="Arial" pitchFamily="-72" charset="0"/>
              </a:rPr>
              <a:t>STAAR </a:t>
            </a:r>
            <a:r>
              <a:rPr lang="en-US" b="1" dirty="0" smtClean="0">
                <a:solidFill>
                  <a:srgbClr val="000000"/>
                </a:solidFill>
                <a:latin typeface="Arial" pitchFamily="-72" charset="0"/>
                <a:ea typeface="Arial" pitchFamily="-72" charset="0"/>
                <a:cs typeface="Arial" pitchFamily="-72" charset="0"/>
              </a:rPr>
              <a:t>Modified   </a:t>
            </a:r>
            <a:r>
              <a:rPr lang="en-US" sz="2000" b="1" dirty="0" smtClean="0">
                <a:solidFill>
                  <a:srgbClr val="000000"/>
                </a:solidFill>
                <a:latin typeface="Arial" pitchFamily="-72" charset="0"/>
                <a:ea typeface="Arial" pitchFamily="-72" charset="0"/>
                <a:cs typeface="Arial" pitchFamily="-72" charset="0"/>
              </a:rPr>
              <a:t> </a:t>
            </a:r>
            <a:r>
              <a:rPr lang="en-US" dirty="0" smtClean="0">
                <a:solidFill>
                  <a:srgbClr val="000000"/>
                </a:solidFill>
                <a:latin typeface="Arial" pitchFamily="-72" charset="0"/>
                <a:ea typeface="Arial" pitchFamily="-72" charset="0"/>
                <a:cs typeface="Arial" pitchFamily="-72" charset="0"/>
              </a:rPr>
              <a:t>- </a:t>
            </a:r>
            <a:r>
              <a:rPr lang="en-US" dirty="0">
                <a:solidFill>
                  <a:srgbClr val="000000"/>
                </a:solidFill>
                <a:latin typeface="Arial" pitchFamily="-72" charset="0"/>
                <a:ea typeface="Arial" pitchFamily="-72" charset="0"/>
                <a:cs typeface="Arial" pitchFamily="-72" charset="0"/>
              </a:rPr>
              <a:t>grades 3–8</a:t>
            </a:r>
          </a:p>
          <a:p>
            <a:pPr fontAlgn="base">
              <a:spcBef>
                <a:spcPct val="0"/>
              </a:spcBef>
              <a:spcAft>
                <a:spcPct val="0"/>
              </a:spcAft>
            </a:pPr>
            <a:r>
              <a:rPr lang="en-US" dirty="0">
                <a:solidFill>
                  <a:srgbClr val="000000"/>
                </a:solidFill>
                <a:latin typeface="Arial" pitchFamily="-72" charset="0"/>
                <a:ea typeface="Arial" pitchFamily="-72" charset="0"/>
                <a:cs typeface="Arial" pitchFamily="-72" charset="0"/>
              </a:rPr>
              <a:t>		</a:t>
            </a:r>
            <a:r>
              <a:rPr lang="en-US" dirty="0" smtClean="0">
                <a:solidFill>
                  <a:srgbClr val="000000"/>
                </a:solidFill>
                <a:latin typeface="Arial" pitchFamily="-72" charset="0"/>
                <a:ea typeface="Arial" pitchFamily="-72" charset="0"/>
                <a:cs typeface="Arial" pitchFamily="-72" charset="0"/>
              </a:rPr>
              <a:t>       - </a:t>
            </a:r>
            <a:r>
              <a:rPr lang="en-US" dirty="0">
                <a:solidFill>
                  <a:srgbClr val="000000"/>
                </a:solidFill>
                <a:latin typeface="Arial" pitchFamily="-72" charset="0"/>
                <a:ea typeface="Arial" pitchFamily="-72" charset="0"/>
                <a:cs typeface="Arial" pitchFamily="-72" charset="0"/>
              </a:rPr>
              <a:t>EOC </a:t>
            </a:r>
            <a:r>
              <a:rPr lang="en-US" dirty="0" smtClean="0">
                <a:solidFill>
                  <a:srgbClr val="000000"/>
                </a:solidFill>
                <a:latin typeface="Arial" pitchFamily="-72" charset="0"/>
                <a:ea typeface="Arial" pitchFamily="-72" charset="0"/>
                <a:cs typeface="Arial" pitchFamily="-72" charset="0"/>
              </a:rPr>
              <a:t>	     </a:t>
            </a:r>
            <a:r>
              <a:rPr lang="en-US" sz="1600" dirty="0" smtClean="0">
                <a:solidFill>
                  <a:srgbClr val="000000"/>
                </a:solidFill>
                <a:latin typeface="Arial" pitchFamily="-72" charset="0"/>
                <a:ea typeface="Arial" pitchFamily="-72" charset="0"/>
                <a:cs typeface="Arial" pitchFamily="-72" charset="0"/>
              </a:rPr>
              <a:t>(except for English III, Algebra II, 					      chemistry, physics, and U.S. history) </a:t>
            </a:r>
          </a:p>
          <a:p>
            <a:pPr fontAlgn="base">
              <a:spcBef>
                <a:spcPct val="0"/>
              </a:spcBef>
              <a:spcAft>
                <a:spcPct val="0"/>
              </a:spcAft>
            </a:pPr>
            <a:endParaRPr lang="en-US" sz="500" dirty="0" smtClean="0">
              <a:solidFill>
                <a:srgbClr val="000000"/>
              </a:solidFill>
              <a:latin typeface="Arial" pitchFamily="-72" charset="0"/>
              <a:ea typeface="Arial" pitchFamily="-72" charset="0"/>
              <a:cs typeface="Arial" pitchFamily="-72" charset="0"/>
            </a:endParaRPr>
          </a:p>
          <a:p>
            <a:pPr fontAlgn="base">
              <a:spcBef>
                <a:spcPct val="0"/>
              </a:spcBef>
              <a:spcAft>
                <a:spcPct val="0"/>
              </a:spcAft>
            </a:pPr>
            <a:r>
              <a:rPr lang="en-US" sz="1600" dirty="0" smtClean="0">
                <a:solidFill>
                  <a:srgbClr val="000000"/>
                </a:solidFill>
                <a:latin typeface="Arial" pitchFamily="-72" charset="0"/>
                <a:ea typeface="Arial" pitchFamily="-72" charset="0"/>
                <a:cs typeface="Arial" pitchFamily="-72" charset="0"/>
              </a:rPr>
              <a:t>				       </a:t>
            </a:r>
            <a:r>
              <a:rPr lang="en-US" sz="1400" dirty="0" smtClean="0">
                <a:solidFill>
                  <a:srgbClr val="000000"/>
                </a:solidFill>
                <a:latin typeface="Arial" pitchFamily="-72" charset="0"/>
                <a:ea typeface="Arial" pitchFamily="-72" charset="0"/>
                <a:cs typeface="Arial" pitchFamily="-72" charset="0"/>
              </a:rPr>
              <a:t>- world history will be offered  as an operational 				          field test </a:t>
            </a:r>
          </a:p>
          <a:p>
            <a:pPr fontAlgn="base">
              <a:spcBef>
                <a:spcPct val="0"/>
              </a:spcBef>
              <a:spcAft>
                <a:spcPct val="0"/>
              </a:spcAft>
            </a:pPr>
            <a:r>
              <a:rPr lang="en-US" sz="1200" dirty="0">
                <a:solidFill>
                  <a:srgbClr val="000000"/>
                </a:solidFill>
                <a:latin typeface="Arial" pitchFamily="-72" charset="0"/>
                <a:ea typeface="Arial" pitchFamily="-72" charset="0"/>
                <a:cs typeface="Arial" pitchFamily="-72" charset="0"/>
              </a:rPr>
              <a:t>	</a:t>
            </a:r>
          </a:p>
          <a:p>
            <a:pPr fontAlgn="base">
              <a:spcBef>
                <a:spcPct val="0"/>
              </a:spcBef>
              <a:spcAft>
                <a:spcPct val="0"/>
              </a:spcAft>
              <a:buFont typeface="Arial" pitchFamily="-72" charset="0"/>
              <a:buChar char="•"/>
            </a:pPr>
            <a:r>
              <a:rPr lang="en-US" dirty="0">
                <a:solidFill>
                  <a:srgbClr val="000000"/>
                </a:solidFill>
                <a:latin typeface="Arial" pitchFamily="-72" charset="0"/>
                <a:ea typeface="Arial" pitchFamily="-72" charset="0"/>
                <a:cs typeface="Arial" pitchFamily="-72" charset="0"/>
              </a:rPr>
              <a:t>  </a:t>
            </a:r>
            <a:r>
              <a:rPr lang="en-US" b="1" dirty="0">
                <a:solidFill>
                  <a:srgbClr val="000000"/>
                </a:solidFill>
                <a:latin typeface="Arial" pitchFamily="-72" charset="0"/>
                <a:ea typeface="Arial" pitchFamily="-72" charset="0"/>
                <a:cs typeface="Arial" pitchFamily="-72" charset="0"/>
              </a:rPr>
              <a:t>STAAR Alternate </a:t>
            </a:r>
            <a:r>
              <a:rPr lang="en-US" b="1" dirty="0" smtClean="0">
                <a:solidFill>
                  <a:srgbClr val="000000"/>
                </a:solidFill>
                <a:latin typeface="Arial" pitchFamily="-72" charset="0"/>
                <a:ea typeface="Arial" pitchFamily="-72" charset="0"/>
                <a:cs typeface="Arial" pitchFamily="-72" charset="0"/>
              </a:rPr>
              <a:t>   </a:t>
            </a:r>
            <a:r>
              <a:rPr lang="en-US" dirty="0" smtClean="0">
                <a:solidFill>
                  <a:srgbClr val="000000"/>
                </a:solidFill>
                <a:latin typeface="Arial" pitchFamily="-72" charset="0"/>
                <a:ea typeface="Arial" pitchFamily="-72" charset="0"/>
                <a:cs typeface="Arial" pitchFamily="-72" charset="0"/>
              </a:rPr>
              <a:t>- </a:t>
            </a:r>
            <a:r>
              <a:rPr lang="en-US" dirty="0">
                <a:solidFill>
                  <a:srgbClr val="000000"/>
                </a:solidFill>
                <a:latin typeface="Arial" pitchFamily="-72" charset="0"/>
                <a:ea typeface="Arial" pitchFamily="-72" charset="0"/>
                <a:cs typeface="Arial" pitchFamily="-72" charset="0"/>
              </a:rPr>
              <a:t>grades 3–8 </a:t>
            </a:r>
          </a:p>
          <a:p>
            <a:pPr fontAlgn="base">
              <a:spcBef>
                <a:spcPct val="0"/>
              </a:spcBef>
              <a:spcAft>
                <a:spcPct val="0"/>
              </a:spcAft>
            </a:pPr>
            <a:r>
              <a:rPr lang="en-US" dirty="0">
                <a:solidFill>
                  <a:srgbClr val="000000"/>
                </a:solidFill>
                <a:latin typeface="Arial" pitchFamily="-72" charset="0"/>
                <a:ea typeface="Arial" pitchFamily="-72" charset="0"/>
                <a:cs typeface="Arial" pitchFamily="-72" charset="0"/>
              </a:rPr>
              <a:t>		</a:t>
            </a:r>
            <a:r>
              <a:rPr lang="en-US" dirty="0" smtClean="0">
                <a:solidFill>
                  <a:srgbClr val="000000"/>
                </a:solidFill>
                <a:latin typeface="Arial" pitchFamily="-72" charset="0"/>
                <a:ea typeface="Arial" pitchFamily="-72" charset="0"/>
                <a:cs typeface="Arial" pitchFamily="-72" charset="0"/>
              </a:rPr>
              <a:t>       - </a:t>
            </a:r>
            <a:r>
              <a:rPr lang="en-US" dirty="0">
                <a:solidFill>
                  <a:srgbClr val="000000"/>
                </a:solidFill>
                <a:latin typeface="Arial" pitchFamily="-72" charset="0"/>
                <a:ea typeface="Arial" pitchFamily="-72" charset="0"/>
                <a:cs typeface="Arial" pitchFamily="-72" charset="0"/>
              </a:rPr>
              <a:t>EOC </a:t>
            </a:r>
            <a:r>
              <a:rPr lang="en-US" dirty="0" smtClean="0">
                <a:solidFill>
                  <a:srgbClr val="000000"/>
                </a:solidFill>
                <a:latin typeface="Arial" pitchFamily="-72" charset="0"/>
                <a:ea typeface="Arial" pitchFamily="-72" charset="0"/>
                <a:cs typeface="Arial" pitchFamily="-72" charset="0"/>
              </a:rPr>
              <a:t>	     </a:t>
            </a:r>
            <a:r>
              <a:rPr lang="en-US" sz="1600" dirty="0" smtClean="0">
                <a:solidFill>
                  <a:srgbClr val="000000"/>
                </a:solidFill>
                <a:latin typeface="Arial" pitchFamily="-72" charset="0"/>
                <a:ea typeface="Arial" pitchFamily="-72" charset="0"/>
                <a:cs typeface="Arial" pitchFamily="-72" charset="0"/>
              </a:rPr>
              <a:t>(</a:t>
            </a:r>
            <a:r>
              <a:rPr lang="en-US" sz="1600" dirty="0">
                <a:solidFill>
                  <a:srgbClr val="000000"/>
                </a:solidFill>
                <a:latin typeface="Arial" pitchFamily="-72" charset="0"/>
                <a:ea typeface="Arial" pitchFamily="-72" charset="0"/>
                <a:cs typeface="Arial" pitchFamily="-72" charset="0"/>
              </a:rPr>
              <a:t>except Algebra II, physics, and </a:t>
            </a:r>
            <a:r>
              <a:rPr lang="en-US" sz="1600" dirty="0" smtClean="0">
                <a:solidFill>
                  <a:srgbClr val="000000"/>
                </a:solidFill>
                <a:latin typeface="Arial" pitchFamily="-72" charset="0"/>
                <a:ea typeface="Arial" pitchFamily="-72" charset="0"/>
                <a:cs typeface="Arial" pitchFamily="-72" charset="0"/>
              </a:rPr>
              <a:t>chemistry</a:t>
            </a:r>
            <a:r>
              <a:rPr lang="en-US" sz="1600" dirty="0">
                <a:solidFill>
                  <a:srgbClr val="000000"/>
                </a:solidFill>
                <a:latin typeface="Arial" pitchFamily="-72" charset="0"/>
                <a:ea typeface="Arial" pitchFamily="-72" charset="0"/>
                <a:cs typeface="Arial" pitchFamily="-72" charset="0"/>
              </a:rPr>
              <a:t>)</a:t>
            </a:r>
          </a:p>
          <a:p>
            <a:pPr fontAlgn="base">
              <a:spcBef>
                <a:spcPct val="0"/>
              </a:spcBef>
              <a:spcAft>
                <a:spcPct val="0"/>
              </a:spcAft>
              <a:buFont typeface="Wingdings" pitchFamily="-72" charset="2"/>
              <a:buNone/>
            </a:pPr>
            <a:endParaRPr lang="en-US" sz="1700" b="1" dirty="0">
              <a:solidFill>
                <a:srgbClr val="000000"/>
              </a:solidFill>
              <a:latin typeface="Lucida Grande" pitchFamily="-72" charset="0"/>
              <a:ea typeface="Arial" pitchFamily="-72" charset="0"/>
              <a:cs typeface="Arial" pitchFamily="-72" charset="0"/>
            </a:endParaRPr>
          </a:p>
        </p:txBody>
      </p:sp>
      <p:sp>
        <p:nvSpPr>
          <p:cNvPr id="5" name="TextBox 4"/>
          <p:cNvSpPr txBox="1"/>
          <p:nvPr/>
        </p:nvSpPr>
        <p:spPr>
          <a:xfrm>
            <a:off x="4355976" y="152400"/>
            <a:ext cx="2273424" cy="461665"/>
          </a:xfrm>
          <a:prstGeom prst="rect">
            <a:avLst/>
          </a:prstGeom>
          <a:noFill/>
        </p:spPr>
        <p:txBody>
          <a:bodyPr wrap="square" rtlCol="0">
            <a:spAutoFit/>
          </a:bodyPr>
          <a:lstStyle/>
          <a:p>
            <a:pPr algn="r" fontAlgn="base">
              <a:spcBef>
                <a:spcPct val="0"/>
              </a:spcBef>
              <a:spcAft>
                <a:spcPct val="0"/>
              </a:spcAft>
            </a:pPr>
            <a:r>
              <a:rPr lang="en-US" sz="2400" b="1" dirty="0" smtClean="0">
                <a:solidFill>
                  <a:prstClr val="black"/>
                </a:solidFill>
                <a:latin typeface="Arial" pitchFamily="-72" charset="0"/>
                <a:ea typeface="ＭＳ Ｐゴシック" pitchFamily="-72" charset="-128"/>
              </a:rPr>
              <a:t>2013 Calendar</a:t>
            </a:r>
            <a:endParaRPr lang="en-US" sz="2400" b="1" dirty="0">
              <a:solidFill>
                <a:prstClr val="black"/>
              </a:solidFill>
              <a:latin typeface="Arial" pitchFamily="-72" charset="0"/>
              <a:ea typeface="ＭＳ Ｐゴシック" pitchFamily="-72" charset="-128"/>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p:cNvSpPr>
          <p:nvPr/>
        </p:nvSpPr>
        <p:spPr bwMode="auto">
          <a:xfrm>
            <a:off x="251520" y="764704"/>
            <a:ext cx="8229600" cy="5334000"/>
          </a:xfrm>
          <a:prstGeom prst="rect">
            <a:avLst/>
          </a:prstGeom>
          <a:solidFill>
            <a:srgbClr val="FFDCB9"/>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marL="342900" indent="-342900">
              <a:spcBef>
                <a:spcPct val="20000"/>
              </a:spcBef>
              <a:buFont typeface="Arial" pitchFamily="34" charset="0"/>
              <a:buChar char="•"/>
              <a:defRPr/>
            </a:pPr>
            <a:endParaRPr lang="en-US" sz="3200">
              <a:solidFill>
                <a:prstClr val="black"/>
              </a:solidFill>
              <a:ea typeface="ＭＳ Ｐゴシック" pitchFamily="-72" charset="-128"/>
            </a:endParaRPr>
          </a:p>
        </p:txBody>
      </p:sp>
      <p:sp>
        <p:nvSpPr>
          <p:cNvPr id="16387" name="TextBox 7"/>
          <p:cNvSpPr txBox="1">
            <a:spLocks noChangeArrowheads="1"/>
          </p:cNvSpPr>
          <p:nvPr/>
        </p:nvSpPr>
        <p:spPr bwMode="auto">
          <a:xfrm>
            <a:off x="838200" y="980728"/>
            <a:ext cx="7391400" cy="5339923"/>
          </a:xfrm>
          <a:prstGeom prst="rect">
            <a:avLst/>
          </a:prstGeom>
          <a:noFill/>
          <a:ln w="9525">
            <a:noFill/>
            <a:miter lim="800000"/>
            <a:headEnd/>
            <a:tailEnd/>
          </a:ln>
        </p:spPr>
        <p:txBody>
          <a:bodyPr wrap="square">
            <a:prstTxWarp prst="textNoShape">
              <a:avLst/>
            </a:prstTxWarp>
            <a:spAutoFit/>
          </a:bodyPr>
          <a:lstStyle/>
          <a:p>
            <a:pPr fontAlgn="base">
              <a:spcBef>
                <a:spcPct val="0"/>
              </a:spcBef>
              <a:spcAft>
                <a:spcPct val="0"/>
              </a:spcAft>
              <a:buFont typeface="Wingdings" pitchFamily="-72" charset="2"/>
              <a:buNone/>
            </a:pPr>
            <a:r>
              <a:rPr lang="en-US" sz="2000" b="1" dirty="0">
                <a:solidFill>
                  <a:srgbClr val="000000"/>
                </a:solidFill>
                <a:latin typeface="Lucida Grande" pitchFamily="-72" charset="0"/>
                <a:ea typeface="Arial" pitchFamily="-72" charset="0"/>
                <a:cs typeface="Arial" pitchFamily="-72" charset="0"/>
              </a:rPr>
              <a:t>TELPAS</a:t>
            </a:r>
          </a:p>
          <a:p>
            <a:pPr fontAlgn="base">
              <a:spcBef>
                <a:spcPct val="0"/>
              </a:spcBef>
              <a:spcAft>
                <a:spcPct val="0"/>
              </a:spcAft>
              <a:buFont typeface="Wingdings" pitchFamily="-72" charset="2"/>
              <a:buNone/>
            </a:pPr>
            <a:r>
              <a:rPr lang="en-US" sz="500" dirty="0">
                <a:solidFill>
                  <a:srgbClr val="000000"/>
                </a:solidFill>
                <a:latin typeface="Arial" pitchFamily="-72" charset="0"/>
                <a:ea typeface="Arial" pitchFamily="-72" charset="0"/>
                <a:cs typeface="Arial" pitchFamily="-72" charset="0"/>
              </a:rPr>
              <a:t> </a:t>
            </a:r>
          </a:p>
          <a:p>
            <a:pPr fontAlgn="base">
              <a:spcBef>
                <a:spcPct val="0"/>
              </a:spcBef>
              <a:spcAft>
                <a:spcPct val="0"/>
              </a:spcAft>
              <a:buFont typeface="Arial" pitchFamily="-72" charset="0"/>
              <a:buChar char="•"/>
            </a:pPr>
            <a:r>
              <a:rPr lang="en-US" dirty="0">
                <a:solidFill>
                  <a:srgbClr val="000000"/>
                </a:solidFill>
                <a:latin typeface="Arial" pitchFamily="-72" charset="0"/>
                <a:ea typeface="Arial" pitchFamily="-72" charset="0"/>
                <a:cs typeface="Arial" pitchFamily="-72" charset="0"/>
              </a:rPr>
              <a:t>  grades K – 12 			</a:t>
            </a:r>
            <a:r>
              <a:rPr lang="en-US" sz="1600" dirty="0">
                <a:solidFill>
                  <a:srgbClr val="000000"/>
                </a:solidFill>
                <a:latin typeface="Arial" pitchFamily="-72" charset="0"/>
                <a:ea typeface="Arial" pitchFamily="-72" charset="0"/>
                <a:cs typeface="Arial" pitchFamily="-72" charset="0"/>
              </a:rPr>
              <a:t>-  all English language learners</a:t>
            </a:r>
          </a:p>
          <a:p>
            <a:pPr fontAlgn="base">
              <a:spcBef>
                <a:spcPct val="0"/>
              </a:spcBef>
              <a:spcAft>
                <a:spcPct val="0"/>
              </a:spcAft>
            </a:pPr>
            <a:r>
              <a:rPr lang="en-US" sz="1600" dirty="0">
                <a:solidFill>
                  <a:srgbClr val="000000"/>
                </a:solidFill>
                <a:latin typeface="Arial" pitchFamily="-72" charset="0"/>
                <a:ea typeface="Arial" pitchFamily="-72" charset="0"/>
                <a:cs typeface="Arial" pitchFamily="-72" charset="0"/>
              </a:rPr>
              <a:t>				   classified as limited English</a:t>
            </a:r>
          </a:p>
          <a:p>
            <a:pPr fontAlgn="base">
              <a:spcBef>
                <a:spcPct val="0"/>
              </a:spcBef>
              <a:spcAft>
                <a:spcPct val="0"/>
              </a:spcAft>
            </a:pPr>
            <a:r>
              <a:rPr lang="en-US" sz="1600" dirty="0">
                <a:solidFill>
                  <a:srgbClr val="000000"/>
                </a:solidFill>
                <a:latin typeface="Arial" pitchFamily="-72" charset="0"/>
                <a:ea typeface="Arial" pitchFamily="-72" charset="0"/>
                <a:cs typeface="Arial" pitchFamily="-72" charset="0"/>
              </a:rPr>
              <a:t>				   proficient (LEP)</a:t>
            </a:r>
          </a:p>
          <a:p>
            <a:pPr fontAlgn="base">
              <a:spcBef>
                <a:spcPct val="0"/>
              </a:spcBef>
              <a:spcAft>
                <a:spcPct val="0"/>
              </a:spcAft>
            </a:pPr>
            <a:endParaRPr lang="en-US" sz="1000" b="1" dirty="0">
              <a:solidFill>
                <a:srgbClr val="000000"/>
              </a:solidFill>
              <a:latin typeface="Lucida Grande" pitchFamily="-72" charset="0"/>
              <a:ea typeface="Arial" pitchFamily="-72" charset="0"/>
              <a:cs typeface="Arial" pitchFamily="-72" charset="0"/>
            </a:endParaRPr>
          </a:p>
          <a:p>
            <a:pPr fontAlgn="base">
              <a:spcBef>
                <a:spcPct val="0"/>
              </a:spcBef>
              <a:spcAft>
                <a:spcPct val="0"/>
              </a:spcAft>
              <a:buFont typeface="Wingdings" pitchFamily="-72" charset="2"/>
              <a:buNone/>
            </a:pPr>
            <a:r>
              <a:rPr lang="en-US" sz="1000" b="1" dirty="0">
                <a:solidFill>
                  <a:srgbClr val="000000"/>
                </a:solidFill>
                <a:latin typeface="Lucida Grande" pitchFamily="-72" charset="0"/>
                <a:ea typeface="Arial" pitchFamily="-72" charset="0"/>
                <a:cs typeface="Arial" pitchFamily="-72" charset="0"/>
              </a:rPr>
              <a:t> </a:t>
            </a:r>
            <a:r>
              <a:rPr lang="en-US" sz="1000" b="1" dirty="0" smtClean="0">
                <a:solidFill>
                  <a:srgbClr val="000000"/>
                </a:solidFill>
                <a:latin typeface="Lucida Grande" pitchFamily="-72" charset="0"/>
                <a:ea typeface="Arial" pitchFamily="-72" charset="0"/>
                <a:cs typeface="Arial" pitchFamily="-72" charset="0"/>
              </a:rPr>
              <a:t> </a:t>
            </a:r>
            <a:endParaRPr lang="en-US" sz="1000" b="1" dirty="0">
              <a:solidFill>
                <a:srgbClr val="000000"/>
              </a:solidFill>
              <a:latin typeface="Lucida Grande" pitchFamily="-72" charset="0"/>
              <a:ea typeface="Arial" pitchFamily="-72" charset="0"/>
              <a:cs typeface="Arial" pitchFamily="-72" charset="0"/>
            </a:endParaRPr>
          </a:p>
          <a:p>
            <a:pPr fontAlgn="base">
              <a:spcBef>
                <a:spcPct val="0"/>
              </a:spcBef>
              <a:spcAft>
                <a:spcPct val="0"/>
              </a:spcAft>
            </a:pPr>
            <a:r>
              <a:rPr lang="en-US" b="1" dirty="0" smtClean="0">
                <a:solidFill>
                  <a:srgbClr val="000000"/>
                </a:solidFill>
                <a:latin typeface="Lucida Grande"/>
                <a:ea typeface="Arial" pitchFamily="-72" charset="0"/>
                <a:cs typeface="Arial" pitchFamily="-72" charset="0"/>
              </a:rPr>
              <a:t>TAKS and 			</a:t>
            </a:r>
            <a:r>
              <a:rPr lang="en-US" dirty="0" smtClean="0">
                <a:solidFill>
                  <a:srgbClr val="000000"/>
                </a:solidFill>
                <a:latin typeface="Arial" pitchFamily="-72" charset="0"/>
                <a:ea typeface="Arial" pitchFamily="-72" charset="0"/>
                <a:cs typeface="Arial" pitchFamily="-72" charset="0"/>
              </a:rPr>
              <a:t> </a:t>
            </a:r>
            <a:r>
              <a:rPr lang="en-US" sz="1600" dirty="0" smtClean="0">
                <a:solidFill>
                  <a:srgbClr val="000000"/>
                </a:solidFill>
                <a:latin typeface="Arial" pitchFamily="-72" charset="0"/>
                <a:ea typeface="Arial" pitchFamily="-72" charset="0"/>
                <a:cs typeface="Arial" pitchFamily="-72" charset="0"/>
              </a:rPr>
              <a:t>-  English language arts, </a:t>
            </a:r>
            <a:endParaRPr lang="en-US" sz="1600" b="1" dirty="0" smtClean="0">
              <a:solidFill>
                <a:srgbClr val="000000"/>
              </a:solidFill>
              <a:latin typeface="Lucida Grande"/>
              <a:ea typeface="Arial" pitchFamily="-72" charset="0"/>
              <a:cs typeface="Arial" pitchFamily="-72" charset="0"/>
            </a:endParaRPr>
          </a:p>
          <a:p>
            <a:pPr fontAlgn="base">
              <a:spcBef>
                <a:spcPct val="0"/>
              </a:spcBef>
              <a:spcAft>
                <a:spcPct val="0"/>
              </a:spcAft>
            </a:pPr>
            <a:r>
              <a:rPr lang="en-US" b="1" dirty="0" smtClean="0">
                <a:solidFill>
                  <a:srgbClr val="000000"/>
                </a:solidFill>
                <a:latin typeface="Lucida Grande"/>
                <a:ea typeface="Arial" pitchFamily="-72" charset="0"/>
                <a:cs typeface="Arial" pitchFamily="-72" charset="0"/>
              </a:rPr>
              <a:t>TAKS (Accommodated)</a:t>
            </a:r>
            <a:r>
              <a:rPr lang="en-US" dirty="0" smtClean="0">
                <a:solidFill>
                  <a:srgbClr val="000000"/>
                </a:solidFill>
                <a:latin typeface="Arial" pitchFamily="-72" charset="0"/>
                <a:ea typeface="Arial" pitchFamily="-72" charset="0"/>
                <a:cs typeface="Arial" pitchFamily="-72" charset="0"/>
              </a:rPr>
              <a:t>	  	    </a:t>
            </a:r>
            <a:r>
              <a:rPr lang="en-US" sz="1600" dirty="0" smtClean="0">
                <a:solidFill>
                  <a:srgbClr val="000000"/>
                </a:solidFill>
                <a:latin typeface="Arial" pitchFamily="-72" charset="0"/>
                <a:ea typeface="Arial" pitchFamily="-72" charset="0"/>
                <a:cs typeface="Arial" pitchFamily="-72" charset="0"/>
              </a:rPr>
              <a:t>mathematics, science, and 	</a:t>
            </a:r>
          </a:p>
          <a:p>
            <a:pPr fontAlgn="base">
              <a:spcBef>
                <a:spcPct val="0"/>
              </a:spcBef>
              <a:spcAft>
                <a:spcPct val="0"/>
              </a:spcAft>
              <a:buFont typeface="Arial" pitchFamily="34" charset="0"/>
              <a:buChar char="•"/>
            </a:pPr>
            <a:r>
              <a:rPr lang="en-US" dirty="0" smtClean="0">
                <a:solidFill>
                  <a:srgbClr val="000000"/>
                </a:solidFill>
                <a:latin typeface="Arial" pitchFamily="-72" charset="0"/>
                <a:ea typeface="Arial" pitchFamily="-72" charset="0"/>
                <a:cs typeface="Arial" pitchFamily="-72" charset="0"/>
              </a:rPr>
              <a:t>  exit level  </a:t>
            </a:r>
            <a:r>
              <a:rPr lang="en-US" sz="1600" dirty="0" smtClean="0">
                <a:solidFill>
                  <a:srgbClr val="000000"/>
                </a:solidFill>
                <a:latin typeface="Arial" pitchFamily="-72" charset="0"/>
                <a:ea typeface="Arial" pitchFamily="-72" charset="0"/>
                <a:cs typeface="Arial" pitchFamily="-72" charset="0"/>
              </a:rPr>
              <a:t>			    social studies </a:t>
            </a:r>
          </a:p>
          <a:p>
            <a:pPr fontAlgn="base">
              <a:spcBef>
                <a:spcPct val="0"/>
              </a:spcBef>
              <a:spcAft>
                <a:spcPct val="0"/>
              </a:spcAft>
            </a:pPr>
            <a:endParaRPr lang="en-US" sz="100" dirty="0" smtClean="0">
              <a:solidFill>
                <a:srgbClr val="000000"/>
              </a:solidFill>
              <a:latin typeface="Arial" pitchFamily="-72" charset="0"/>
              <a:ea typeface="Arial" pitchFamily="-72" charset="0"/>
              <a:cs typeface="Arial" pitchFamily="-72" charset="0"/>
            </a:endParaRPr>
          </a:p>
          <a:p>
            <a:pPr fontAlgn="base">
              <a:spcBef>
                <a:spcPct val="0"/>
              </a:spcBef>
              <a:spcAft>
                <a:spcPct val="0"/>
              </a:spcAft>
            </a:pPr>
            <a:r>
              <a:rPr lang="en-US" sz="2000" dirty="0" smtClean="0">
                <a:solidFill>
                  <a:srgbClr val="000000"/>
                </a:solidFill>
                <a:latin typeface="Arial" pitchFamily="-72" charset="0"/>
                <a:ea typeface="Arial" pitchFamily="-72" charset="0"/>
                <a:cs typeface="Arial" pitchFamily="-72" charset="0"/>
              </a:rPr>
              <a:t>			    </a:t>
            </a:r>
            <a:r>
              <a:rPr lang="en-US" dirty="0" smtClean="0">
                <a:solidFill>
                  <a:srgbClr val="000000"/>
                </a:solidFill>
                <a:latin typeface="Arial" pitchFamily="-72" charset="0"/>
                <a:ea typeface="Arial" pitchFamily="-72" charset="0"/>
                <a:cs typeface="Arial" pitchFamily="-72" charset="0"/>
              </a:rPr>
              <a:t>		</a:t>
            </a:r>
          </a:p>
          <a:p>
            <a:pPr fontAlgn="base">
              <a:spcBef>
                <a:spcPct val="0"/>
              </a:spcBef>
              <a:spcAft>
                <a:spcPct val="0"/>
              </a:spcAft>
            </a:pPr>
            <a:r>
              <a:rPr lang="en-US" dirty="0">
                <a:solidFill>
                  <a:srgbClr val="000000"/>
                </a:solidFill>
                <a:latin typeface="Arial" pitchFamily="-72" charset="0"/>
                <a:ea typeface="Arial" pitchFamily="-72" charset="0"/>
                <a:cs typeface="Arial" pitchFamily="-72" charset="0"/>
              </a:rPr>
              <a:t>T</a:t>
            </a:r>
            <a:r>
              <a:rPr lang="en-US" b="1" dirty="0" smtClean="0">
                <a:solidFill>
                  <a:srgbClr val="000000"/>
                </a:solidFill>
                <a:latin typeface="Arial" pitchFamily="-72" charset="0"/>
                <a:ea typeface="Arial" pitchFamily="-72" charset="0"/>
                <a:cs typeface="Arial" pitchFamily="-72" charset="0"/>
              </a:rPr>
              <a:t>AKS-M</a:t>
            </a:r>
            <a:r>
              <a:rPr lang="en-US" sz="1600" dirty="0" smtClean="0">
                <a:solidFill>
                  <a:srgbClr val="000000"/>
                </a:solidFill>
                <a:latin typeface="Arial" pitchFamily="-72" charset="0"/>
                <a:ea typeface="Arial" pitchFamily="-72" charset="0"/>
                <a:cs typeface="Arial" pitchFamily="-72" charset="0"/>
              </a:rPr>
              <a:t>				 -  English language arts, </a:t>
            </a:r>
            <a:endParaRPr lang="en-US" sz="1600" b="1" dirty="0" smtClean="0">
              <a:solidFill>
                <a:srgbClr val="000000"/>
              </a:solidFill>
              <a:latin typeface="Lucida Grande"/>
              <a:ea typeface="Arial" pitchFamily="-72" charset="0"/>
              <a:cs typeface="Arial" pitchFamily="-72" charset="0"/>
            </a:endParaRPr>
          </a:p>
          <a:p>
            <a:pPr fontAlgn="base">
              <a:spcBef>
                <a:spcPct val="0"/>
              </a:spcBef>
              <a:spcAft>
                <a:spcPct val="0"/>
              </a:spcAft>
              <a:buFont typeface="Arial" pitchFamily="34" charset="0"/>
              <a:buChar char="•"/>
            </a:pPr>
            <a:r>
              <a:rPr lang="en-US" dirty="0" smtClean="0">
                <a:solidFill>
                  <a:srgbClr val="000000"/>
                </a:solidFill>
                <a:latin typeface="Arial" pitchFamily="-72" charset="0"/>
                <a:ea typeface="Arial" pitchFamily="-72" charset="0"/>
                <a:cs typeface="Arial" pitchFamily="-72" charset="0"/>
              </a:rPr>
              <a:t>  grade 11   			    </a:t>
            </a:r>
            <a:r>
              <a:rPr lang="en-US" sz="1600" dirty="0" smtClean="0">
                <a:solidFill>
                  <a:srgbClr val="000000"/>
                </a:solidFill>
                <a:latin typeface="Arial" pitchFamily="-72" charset="0"/>
                <a:ea typeface="Arial" pitchFamily="-72" charset="0"/>
                <a:cs typeface="Arial" pitchFamily="-72" charset="0"/>
              </a:rPr>
              <a:t>mathematics, science, and</a:t>
            </a:r>
          </a:p>
          <a:p>
            <a:pPr fontAlgn="base">
              <a:spcBef>
                <a:spcPct val="0"/>
              </a:spcBef>
              <a:spcAft>
                <a:spcPct val="0"/>
              </a:spcAft>
            </a:pPr>
            <a:endParaRPr lang="en-US" sz="100" dirty="0" smtClean="0">
              <a:solidFill>
                <a:srgbClr val="000000"/>
              </a:solidFill>
              <a:latin typeface="Arial" pitchFamily="-72" charset="0"/>
              <a:ea typeface="Arial" pitchFamily="-72" charset="0"/>
              <a:cs typeface="Arial" pitchFamily="-72" charset="0"/>
            </a:endParaRPr>
          </a:p>
          <a:p>
            <a:pPr fontAlgn="base">
              <a:spcBef>
                <a:spcPct val="0"/>
              </a:spcBef>
              <a:spcAft>
                <a:spcPct val="0"/>
              </a:spcAft>
            </a:pPr>
            <a:r>
              <a:rPr lang="en-US" sz="2000" dirty="0" smtClean="0">
                <a:solidFill>
                  <a:srgbClr val="000000"/>
                </a:solidFill>
                <a:latin typeface="Arial" pitchFamily="-72" charset="0"/>
                <a:ea typeface="Arial" pitchFamily="-72" charset="0"/>
                <a:cs typeface="Arial" pitchFamily="-72" charset="0"/>
              </a:rPr>
              <a:t>			 </a:t>
            </a:r>
            <a:r>
              <a:rPr lang="en-US" dirty="0">
                <a:solidFill>
                  <a:srgbClr val="000000"/>
                </a:solidFill>
                <a:latin typeface="Arial" pitchFamily="-72" charset="0"/>
                <a:ea typeface="Arial" pitchFamily="-72" charset="0"/>
                <a:cs typeface="Arial" pitchFamily="-72" charset="0"/>
              </a:rPr>
              <a:t>	</a:t>
            </a:r>
            <a:r>
              <a:rPr lang="en-US" dirty="0" smtClean="0">
                <a:solidFill>
                  <a:srgbClr val="000000"/>
                </a:solidFill>
                <a:latin typeface="Arial" pitchFamily="-72" charset="0"/>
                <a:ea typeface="Arial" pitchFamily="-72" charset="0"/>
                <a:cs typeface="Arial" pitchFamily="-72" charset="0"/>
              </a:rPr>
              <a:t>   </a:t>
            </a:r>
            <a:r>
              <a:rPr lang="en-US" sz="1600" dirty="0" smtClean="0">
                <a:solidFill>
                  <a:srgbClr val="000000"/>
                </a:solidFill>
                <a:latin typeface="Arial" pitchFamily="-72" charset="0"/>
                <a:ea typeface="Arial" pitchFamily="-72" charset="0"/>
                <a:cs typeface="Arial" pitchFamily="-72" charset="0"/>
              </a:rPr>
              <a:t> social studies 		</a:t>
            </a:r>
            <a:endParaRPr lang="en-US" sz="1600" dirty="0">
              <a:solidFill>
                <a:srgbClr val="000000"/>
              </a:solidFill>
              <a:latin typeface="Arial" pitchFamily="-72" charset="0"/>
              <a:ea typeface="Arial" pitchFamily="-72" charset="0"/>
              <a:cs typeface="Arial" pitchFamily="-72" charset="0"/>
            </a:endParaRPr>
          </a:p>
          <a:p>
            <a:pPr lvl="1" fontAlgn="base">
              <a:spcBef>
                <a:spcPct val="0"/>
              </a:spcBef>
              <a:spcAft>
                <a:spcPct val="0"/>
              </a:spcAft>
            </a:pPr>
            <a:r>
              <a:rPr lang="en-US" sz="1000" dirty="0" smtClean="0">
                <a:solidFill>
                  <a:srgbClr val="000000"/>
                </a:solidFill>
                <a:latin typeface="Arial" pitchFamily="-72" charset="0"/>
                <a:ea typeface="Arial" pitchFamily="-72" charset="0"/>
                <a:cs typeface="Arial" pitchFamily="-72" charset="0"/>
              </a:rPr>
              <a:t> </a:t>
            </a:r>
            <a:endParaRPr lang="en-US" sz="1000" dirty="0">
              <a:solidFill>
                <a:srgbClr val="000000"/>
              </a:solidFill>
              <a:latin typeface="Arial" pitchFamily="-72" charset="0"/>
              <a:ea typeface="Arial" pitchFamily="-72" charset="0"/>
              <a:cs typeface="Arial" pitchFamily="-72" charset="0"/>
            </a:endParaRPr>
          </a:p>
          <a:p>
            <a:pPr fontAlgn="base">
              <a:spcBef>
                <a:spcPct val="0"/>
              </a:spcBef>
              <a:spcAft>
                <a:spcPct val="0"/>
              </a:spcAft>
            </a:pPr>
            <a:r>
              <a:rPr lang="en-US" b="1" dirty="0" smtClean="0">
                <a:solidFill>
                  <a:srgbClr val="000000"/>
                </a:solidFill>
                <a:latin typeface="Arial" pitchFamily="-72" charset="0"/>
                <a:ea typeface="Arial" pitchFamily="-72" charset="0"/>
                <a:cs typeface="Arial" pitchFamily="-72" charset="0"/>
              </a:rPr>
              <a:t>TAKS and </a:t>
            </a:r>
            <a:r>
              <a:rPr lang="en-US" dirty="0">
                <a:solidFill>
                  <a:srgbClr val="000000"/>
                </a:solidFill>
                <a:latin typeface="Arial" pitchFamily="-72" charset="0"/>
                <a:ea typeface="Arial" pitchFamily="-72" charset="0"/>
                <a:cs typeface="Arial" pitchFamily="-72" charset="0"/>
              </a:rPr>
              <a:t>		</a:t>
            </a:r>
            <a:r>
              <a:rPr lang="en-US" dirty="0" smtClean="0">
                <a:solidFill>
                  <a:srgbClr val="000000"/>
                </a:solidFill>
                <a:latin typeface="Arial" pitchFamily="-72" charset="0"/>
                <a:ea typeface="Arial" pitchFamily="-72" charset="0"/>
                <a:cs typeface="Arial" pitchFamily="-72" charset="0"/>
              </a:rPr>
              <a:t>	 </a:t>
            </a:r>
            <a:r>
              <a:rPr lang="en-US" sz="1600" dirty="0" smtClean="0">
                <a:solidFill>
                  <a:srgbClr val="000000"/>
                </a:solidFill>
                <a:latin typeface="Arial" pitchFamily="-72" charset="0"/>
                <a:ea typeface="Arial" pitchFamily="-72" charset="0"/>
                <a:cs typeface="Arial" pitchFamily="-72" charset="0"/>
              </a:rPr>
              <a:t>-  English language arts</a:t>
            </a:r>
            <a:r>
              <a:rPr lang="en-US" dirty="0" smtClean="0">
                <a:solidFill>
                  <a:srgbClr val="000000"/>
                </a:solidFill>
                <a:latin typeface="Arial" pitchFamily="-72" charset="0"/>
                <a:ea typeface="Arial" pitchFamily="-72" charset="0"/>
                <a:cs typeface="Arial" pitchFamily="-72" charset="0"/>
              </a:rPr>
              <a:t>, </a:t>
            </a:r>
          </a:p>
          <a:p>
            <a:pPr fontAlgn="base">
              <a:spcBef>
                <a:spcPct val="0"/>
              </a:spcBef>
              <a:spcAft>
                <a:spcPct val="0"/>
              </a:spcAft>
            </a:pPr>
            <a:r>
              <a:rPr lang="en-US" b="1" dirty="0" smtClean="0">
                <a:solidFill>
                  <a:srgbClr val="000000"/>
                </a:solidFill>
                <a:latin typeface="Arial" pitchFamily="-72" charset="0"/>
                <a:ea typeface="Arial" pitchFamily="-72" charset="0"/>
                <a:cs typeface="Arial" pitchFamily="-72" charset="0"/>
              </a:rPr>
              <a:t>TAKS (Accommodated) </a:t>
            </a:r>
            <a:r>
              <a:rPr lang="en-US" sz="1600" b="1" dirty="0" smtClean="0">
                <a:solidFill>
                  <a:srgbClr val="000000"/>
                </a:solidFill>
                <a:latin typeface="Arial" pitchFamily="-72" charset="0"/>
                <a:ea typeface="Arial" pitchFamily="-72" charset="0"/>
                <a:cs typeface="Arial" pitchFamily="-72" charset="0"/>
              </a:rPr>
              <a:t>		    </a:t>
            </a:r>
            <a:r>
              <a:rPr lang="en-US" sz="1600" dirty="0" smtClean="0">
                <a:solidFill>
                  <a:srgbClr val="000000"/>
                </a:solidFill>
                <a:latin typeface="Arial" pitchFamily="-72" charset="0"/>
                <a:ea typeface="Arial" pitchFamily="-72" charset="0"/>
                <a:cs typeface="Arial" pitchFamily="-72" charset="0"/>
              </a:rPr>
              <a:t>mathematics, science, and </a:t>
            </a:r>
            <a:endParaRPr lang="en-US" sz="1600" b="1" dirty="0" smtClean="0">
              <a:solidFill>
                <a:srgbClr val="000000"/>
              </a:solidFill>
              <a:latin typeface="Arial" pitchFamily="-72" charset="0"/>
              <a:ea typeface="Arial" pitchFamily="-72" charset="0"/>
              <a:cs typeface="Arial" pitchFamily="-72" charset="0"/>
            </a:endParaRPr>
          </a:p>
          <a:p>
            <a:pPr fontAlgn="base">
              <a:spcBef>
                <a:spcPct val="0"/>
              </a:spcBef>
              <a:spcAft>
                <a:spcPct val="0"/>
              </a:spcAft>
            </a:pPr>
            <a:r>
              <a:rPr lang="en-US" b="1" dirty="0" smtClean="0">
                <a:solidFill>
                  <a:srgbClr val="000000"/>
                </a:solidFill>
                <a:latin typeface="Arial" pitchFamily="-72" charset="0"/>
                <a:ea typeface="Arial" pitchFamily="-72" charset="0"/>
                <a:cs typeface="Arial" pitchFamily="-72" charset="0"/>
              </a:rPr>
              <a:t>exit level retest </a:t>
            </a:r>
            <a:r>
              <a:rPr lang="en-US" sz="1600" dirty="0">
                <a:solidFill>
                  <a:srgbClr val="000000"/>
                </a:solidFill>
                <a:latin typeface="Arial" pitchFamily="-72" charset="0"/>
                <a:ea typeface="Arial" pitchFamily="-72" charset="0"/>
                <a:cs typeface="Arial" pitchFamily="-72" charset="0"/>
              </a:rPr>
              <a:t>			</a:t>
            </a:r>
            <a:r>
              <a:rPr lang="en-US" sz="1600" dirty="0" smtClean="0">
                <a:solidFill>
                  <a:srgbClr val="000000"/>
                </a:solidFill>
                <a:latin typeface="Arial" pitchFamily="-72" charset="0"/>
                <a:ea typeface="Arial" pitchFamily="-72" charset="0"/>
                <a:cs typeface="Arial" pitchFamily="-72" charset="0"/>
              </a:rPr>
              <a:t>    social studies </a:t>
            </a:r>
            <a:r>
              <a:rPr lang="en-US" sz="1600" dirty="0">
                <a:solidFill>
                  <a:srgbClr val="000000"/>
                </a:solidFill>
                <a:latin typeface="Arial" pitchFamily="-72" charset="0"/>
                <a:ea typeface="Arial" pitchFamily="-72" charset="0"/>
                <a:cs typeface="Arial" pitchFamily="-72" charset="0"/>
              </a:rPr>
              <a:t>	   				   </a:t>
            </a:r>
            <a:r>
              <a:rPr lang="en-US" sz="1600" dirty="0" smtClean="0">
                <a:solidFill>
                  <a:srgbClr val="000000"/>
                </a:solidFill>
                <a:latin typeface="Arial" pitchFamily="-72" charset="0"/>
                <a:ea typeface="Arial" pitchFamily="-72" charset="0"/>
                <a:cs typeface="Arial" pitchFamily="-72" charset="0"/>
              </a:rPr>
              <a:t>	</a:t>
            </a:r>
            <a:endParaRPr lang="en-US" sz="1600" dirty="0">
              <a:solidFill>
                <a:srgbClr val="000000"/>
              </a:solidFill>
              <a:latin typeface="Arial" pitchFamily="-72" charset="0"/>
              <a:ea typeface="Arial" pitchFamily="-72" charset="0"/>
              <a:cs typeface="Arial" pitchFamily="-72" charset="0"/>
            </a:endParaRPr>
          </a:p>
          <a:p>
            <a:pPr fontAlgn="base">
              <a:spcBef>
                <a:spcPct val="0"/>
              </a:spcBef>
              <a:spcAft>
                <a:spcPct val="0"/>
              </a:spcAft>
            </a:pPr>
            <a:r>
              <a:rPr lang="en-US" sz="1700" b="1" dirty="0">
                <a:solidFill>
                  <a:srgbClr val="808080"/>
                </a:solidFill>
                <a:latin typeface="Lucida Grande" pitchFamily="-72" charset="0"/>
                <a:ea typeface="Arial" pitchFamily="-72" charset="0"/>
                <a:cs typeface="Arial" pitchFamily="-72" charset="0"/>
              </a:rPr>
              <a:t>	</a:t>
            </a:r>
          </a:p>
          <a:p>
            <a:pPr fontAlgn="base">
              <a:spcBef>
                <a:spcPct val="0"/>
              </a:spcBef>
              <a:spcAft>
                <a:spcPct val="0"/>
              </a:spcAft>
              <a:buFont typeface="Wingdings" pitchFamily="-72" charset="2"/>
              <a:buNone/>
            </a:pPr>
            <a:endParaRPr lang="en-US" sz="1700" b="1" dirty="0">
              <a:solidFill>
                <a:srgbClr val="000000"/>
              </a:solidFill>
              <a:latin typeface="Lucida Grande" pitchFamily="-72" charset="0"/>
              <a:ea typeface="Arial" pitchFamily="-72" charset="0"/>
              <a:cs typeface="Arial" pitchFamily="-72" charset="0"/>
            </a:endParaRPr>
          </a:p>
        </p:txBody>
      </p:sp>
      <p:sp>
        <p:nvSpPr>
          <p:cNvPr id="6" name="TextBox 5"/>
          <p:cNvSpPr txBox="1"/>
          <p:nvPr/>
        </p:nvSpPr>
        <p:spPr>
          <a:xfrm>
            <a:off x="4355976" y="152400"/>
            <a:ext cx="2273424" cy="461665"/>
          </a:xfrm>
          <a:prstGeom prst="rect">
            <a:avLst/>
          </a:prstGeom>
          <a:noFill/>
        </p:spPr>
        <p:txBody>
          <a:bodyPr wrap="square" rtlCol="0">
            <a:spAutoFit/>
          </a:bodyPr>
          <a:lstStyle/>
          <a:p>
            <a:pPr algn="r" fontAlgn="base">
              <a:spcBef>
                <a:spcPct val="0"/>
              </a:spcBef>
              <a:spcAft>
                <a:spcPct val="0"/>
              </a:spcAft>
            </a:pPr>
            <a:r>
              <a:rPr lang="en-US" sz="2400" b="1" dirty="0" smtClean="0">
                <a:solidFill>
                  <a:prstClr val="black"/>
                </a:solidFill>
                <a:latin typeface="Arial" pitchFamily="-72" charset="0"/>
                <a:ea typeface="ＭＳ Ｐゴシック" pitchFamily="-72" charset="-128"/>
              </a:rPr>
              <a:t>2013 Calendar</a:t>
            </a:r>
            <a:endParaRPr lang="en-US" sz="2400" b="1" dirty="0">
              <a:solidFill>
                <a:prstClr val="black"/>
              </a:solidFill>
              <a:latin typeface="Arial" pitchFamily="-72" charset="0"/>
              <a:ea typeface="ＭＳ Ｐゴシック" pitchFamily="-72" charset="-128"/>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a:spLocks noChangeArrowheads="1"/>
          </p:cNvSpPr>
          <p:nvPr/>
        </p:nvSpPr>
        <p:spPr bwMode="auto">
          <a:xfrm>
            <a:off x="609600" y="533400"/>
            <a:ext cx="7848600" cy="762000"/>
          </a:xfrm>
          <a:prstGeom prst="rect">
            <a:avLst/>
          </a:prstGeom>
          <a:noFill/>
          <a:ln w="9525">
            <a:noFill/>
            <a:miter lim="800000"/>
            <a:headEnd/>
            <a:tailEnd/>
          </a:ln>
        </p:spPr>
        <p:txBody>
          <a:bodyPr anchor="ctr">
            <a:prstTxWarp prst="textNoShape">
              <a:avLst/>
            </a:prstTxWarp>
          </a:bodyPr>
          <a:lstStyle/>
          <a:p>
            <a:pPr algn="ctr" eaLnBrk="0" fontAlgn="base" hangingPunct="0">
              <a:spcBef>
                <a:spcPct val="0"/>
              </a:spcBef>
              <a:spcAft>
                <a:spcPct val="0"/>
              </a:spcAft>
            </a:pPr>
            <a:r>
              <a:rPr lang="en-US" sz="3200" b="1" dirty="0" smtClean="0">
                <a:solidFill>
                  <a:prstClr val="black"/>
                </a:solidFill>
                <a:latin typeface="Lucida Grande" pitchFamily="-72" charset="0"/>
                <a:ea typeface="Arial" pitchFamily="-72" charset="0"/>
                <a:cs typeface="Arial" pitchFamily="-72" charset="0"/>
              </a:rPr>
              <a:t>2013 Calendars</a:t>
            </a:r>
            <a:endParaRPr lang="en-US" sz="3200" dirty="0">
              <a:solidFill>
                <a:prstClr val="black"/>
              </a:solidFill>
              <a:latin typeface="Arial" pitchFamily="-72" charset="0"/>
              <a:ea typeface="Arial" pitchFamily="-72" charset="0"/>
              <a:cs typeface="Arial" pitchFamily="-72" charset="0"/>
            </a:endParaRPr>
          </a:p>
        </p:txBody>
      </p:sp>
      <p:pic>
        <p:nvPicPr>
          <p:cNvPr id="54273" name="Picture 1"/>
          <p:cNvPicPr>
            <a:picLocks noChangeAspect="1" noChangeArrowheads="1"/>
          </p:cNvPicPr>
          <p:nvPr/>
        </p:nvPicPr>
        <p:blipFill>
          <a:blip r:embed="rId3" cstate="print"/>
          <a:srcRect/>
          <a:stretch>
            <a:fillRect/>
          </a:stretch>
        </p:blipFill>
        <p:spPr bwMode="auto">
          <a:xfrm>
            <a:off x="323528" y="2060848"/>
            <a:ext cx="3545836" cy="2401455"/>
          </a:xfrm>
          <a:prstGeom prst="rect">
            <a:avLst/>
          </a:prstGeom>
          <a:noFill/>
          <a:ln w="9525">
            <a:noFill/>
            <a:miter lim="800000"/>
            <a:headEnd/>
            <a:tailEnd/>
          </a:ln>
        </p:spPr>
      </p:pic>
      <p:sp>
        <p:nvSpPr>
          <p:cNvPr id="5" name="Rectangle 4"/>
          <p:cNvSpPr/>
          <p:nvPr/>
        </p:nvSpPr>
        <p:spPr>
          <a:xfrm>
            <a:off x="323528" y="1268760"/>
            <a:ext cx="4032448" cy="1384995"/>
          </a:xfrm>
          <a:prstGeom prst="rect">
            <a:avLst/>
          </a:prstGeom>
        </p:spPr>
        <p:txBody>
          <a:bodyPr wrap="square">
            <a:spAutoFit/>
          </a:bodyPr>
          <a:lstStyle/>
          <a:p>
            <a:pPr fontAlgn="base">
              <a:spcBef>
                <a:spcPct val="0"/>
              </a:spcBef>
              <a:spcAft>
                <a:spcPct val="0"/>
              </a:spcAft>
            </a:pPr>
            <a:r>
              <a:rPr lang="en-US" sz="2000" dirty="0" smtClean="0">
                <a:solidFill>
                  <a:prstClr val="black"/>
                </a:solidFill>
                <a:latin typeface="Arial" pitchFamily="-72" charset="0"/>
                <a:ea typeface="ＭＳ Ｐゴシック" pitchFamily="-72" charset="-128"/>
                <a:hlinkClick r:id="rId4"/>
              </a:rPr>
              <a:t>http://www.tea.state.tx.us/student.assessment/calendars/</a:t>
            </a:r>
            <a:endParaRPr lang="en-US" sz="2000" dirty="0" smtClean="0">
              <a:solidFill>
                <a:prstClr val="black"/>
              </a:solidFill>
              <a:latin typeface="Arial" pitchFamily="-72" charset="0"/>
              <a:ea typeface="ＭＳ Ｐゴシック" pitchFamily="-72" charset="-128"/>
            </a:endParaRPr>
          </a:p>
          <a:p>
            <a:pPr fontAlgn="base">
              <a:spcBef>
                <a:spcPct val="0"/>
              </a:spcBef>
              <a:spcAft>
                <a:spcPct val="0"/>
              </a:spcAft>
            </a:pPr>
            <a:endParaRPr lang="en-US" sz="2000" dirty="0" smtClean="0">
              <a:solidFill>
                <a:prstClr val="black"/>
              </a:solidFill>
              <a:latin typeface="Arial" pitchFamily="-72" charset="0"/>
              <a:ea typeface="ＭＳ Ｐゴシック" pitchFamily="-72" charset="-128"/>
            </a:endParaRPr>
          </a:p>
          <a:p>
            <a:pPr fontAlgn="base">
              <a:spcBef>
                <a:spcPct val="0"/>
              </a:spcBef>
              <a:spcAft>
                <a:spcPct val="0"/>
              </a:spcAft>
            </a:pPr>
            <a:endParaRPr lang="en-US" sz="2400" dirty="0">
              <a:solidFill>
                <a:prstClr val="black"/>
              </a:solidFill>
              <a:latin typeface="Arial" pitchFamily="-72" charset="0"/>
              <a:ea typeface="ＭＳ Ｐゴシック" pitchFamily="-72" charset="-128"/>
            </a:endParaRPr>
          </a:p>
        </p:txBody>
      </p:sp>
      <p:sp>
        <p:nvSpPr>
          <p:cNvPr id="6" name="Rectangle 5"/>
          <p:cNvSpPr/>
          <p:nvPr/>
        </p:nvSpPr>
        <p:spPr>
          <a:xfrm>
            <a:off x="4644008" y="1196752"/>
            <a:ext cx="4032448" cy="1015663"/>
          </a:xfrm>
          <a:prstGeom prst="rect">
            <a:avLst/>
          </a:prstGeom>
        </p:spPr>
        <p:txBody>
          <a:bodyPr wrap="square">
            <a:spAutoFit/>
          </a:bodyPr>
          <a:lstStyle/>
          <a:p>
            <a:pPr fontAlgn="base">
              <a:spcBef>
                <a:spcPct val="0"/>
              </a:spcBef>
              <a:spcAft>
                <a:spcPct val="0"/>
              </a:spcAft>
            </a:pPr>
            <a:r>
              <a:rPr lang="en-US" sz="2000" dirty="0" smtClean="0">
                <a:solidFill>
                  <a:prstClr val="black"/>
                </a:solidFill>
                <a:latin typeface="Arial" pitchFamily="-72" charset="0"/>
                <a:ea typeface="ＭＳ Ｐゴシック" pitchFamily="-72" charset="-128"/>
                <a:hlinkClick r:id="rId5"/>
              </a:rPr>
              <a:t>http://www.tea.state.tx.us/student.assessment/manuals/dccm/</a:t>
            </a:r>
            <a:endParaRPr lang="en-US" sz="2000" dirty="0" smtClean="0">
              <a:solidFill>
                <a:prstClr val="black"/>
              </a:solidFill>
              <a:latin typeface="Arial" pitchFamily="-72" charset="0"/>
              <a:ea typeface="ＭＳ Ｐゴシック" pitchFamily="-72" charset="-128"/>
            </a:endParaRPr>
          </a:p>
          <a:p>
            <a:pPr fontAlgn="base">
              <a:spcBef>
                <a:spcPct val="0"/>
              </a:spcBef>
              <a:spcAft>
                <a:spcPct val="0"/>
              </a:spcAft>
            </a:pPr>
            <a:endParaRPr lang="en-US" sz="2000" dirty="0">
              <a:solidFill>
                <a:prstClr val="black"/>
              </a:solidFill>
              <a:latin typeface="Arial" pitchFamily="-72" charset="0"/>
              <a:ea typeface="ＭＳ Ｐゴシック" pitchFamily="-72" charset="-128"/>
            </a:endParaRPr>
          </a:p>
        </p:txBody>
      </p:sp>
      <p:pic>
        <p:nvPicPr>
          <p:cNvPr id="54274" name="Picture 2"/>
          <p:cNvPicPr>
            <a:picLocks noChangeAspect="1" noChangeArrowheads="1"/>
          </p:cNvPicPr>
          <p:nvPr/>
        </p:nvPicPr>
        <p:blipFill>
          <a:blip r:embed="rId6" cstate="print"/>
          <a:srcRect/>
          <a:stretch>
            <a:fillRect/>
          </a:stretch>
        </p:blipFill>
        <p:spPr bwMode="auto">
          <a:xfrm>
            <a:off x="251521" y="3853376"/>
            <a:ext cx="3744415" cy="2282435"/>
          </a:xfrm>
          <a:prstGeom prst="rect">
            <a:avLst/>
          </a:prstGeom>
          <a:noFill/>
          <a:ln w="9525">
            <a:noFill/>
            <a:miter lim="800000"/>
            <a:headEnd/>
            <a:tailEnd/>
          </a:ln>
        </p:spPr>
      </p:pic>
      <p:pic>
        <p:nvPicPr>
          <p:cNvPr id="54276" name="Picture 4"/>
          <p:cNvPicPr>
            <a:picLocks noChangeAspect="1" noChangeArrowheads="1"/>
          </p:cNvPicPr>
          <p:nvPr/>
        </p:nvPicPr>
        <p:blipFill>
          <a:blip r:embed="rId7" cstate="print"/>
          <a:srcRect/>
          <a:stretch>
            <a:fillRect/>
          </a:stretch>
        </p:blipFill>
        <p:spPr bwMode="auto">
          <a:xfrm>
            <a:off x="4716016" y="2060848"/>
            <a:ext cx="3781466" cy="2363416"/>
          </a:xfrm>
          <a:prstGeom prst="rect">
            <a:avLst/>
          </a:prstGeom>
          <a:noFill/>
          <a:ln w="9525">
            <a:noFill/>
            <a:miter lim="800000"/>
            <a:headEnd/>
            <a:tailEnd/>
          </a:ln>
        </p:spPr>
      </p:pic>
      <p:pic>
        <p:nvPicPr>
          <p:cNvPr id="10" name="Picture 9"/>
          <p:cNvPicPr>
            <a:picLocks noChangeAspect="1" noChangeArrowheads="1"/>
          </p:cNvPicPr>
          <p:nvPr/>
        </p:nvPicPr>
        <p:blipFill>
          <a:blip r:embed="rId8" cstate="print"/>
          <a:srcRect/>
          <a:stretch>
            <a:fillRect/>
          </a:stretch>
        </p:blipFill>
        <p:spPr bwMode="auto">
          <a:xfrm>
            <a:off x="4932040" y="2708920"/>
            <a:ext cx="3600399" cy="3342427"/>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3 Welcome-TEXT.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381000" y="762000"/>
            <a:ext cx="8458200" cy="5532284"/>
          </a:xfrm>
          <a:prstGeom prst="rect">
            <a:avLst/>
          </a:prstGeom>
          <a:noFill/>
        </p:spPr>
        <p:txBody>
          <a:bodyPr wrap="square" rtlCol="0">
            <a:spAutoFit/>
          </a:bodyPr>
          <a:lstStyle/>
          <a:p>
            <a:pPr algn="ctr"/>
            <a:r>
              <a:rPr lang="en-US" sz="2800" dirty="0" smtClean="0">
                <a:latin typeface="Arial Black" pitchFamily="34" charset="0"/>
                <a:cs typeface="Arial" pitchFamily="34" charset="0"/>
              </a:rPr>
              <a:t>ESC 17 Training for the</a:t>
            </a:r>
          </a:p>
          <a:p>
            <a:pPr algn="ctr"/>
            <a:r>
              <a:rPr lang="en-US" sz="2800" dirty="0" smtClean="0">
                <a:latin typeface="Arial Black" pitchFamily="34" charset="0"/>
                <a:cs typeface="Arial" pitchFamily="34" charset="0"/>
              </a:rPr>
              <a:t>2013 State Assessment Program</a:t>
            </a:r>
          </a:p>
          <a:p>
            <a:pPr algn="ctr"/>
            <a:endParaRPr lang="en-US" sz="1000" dirty="0" smtClean="0">
              <a:latin typeface="Arial Black" pitchFamily="34" charset="0"/>
              <a:cs typeface="Arial" pitchFamily="34" charset="0"/>
            </a:endParaRPr>
          </a:p>
          <a:p>
            <a:pPr algn="ctr">
              <a:spcAft>
                <a:spcPts val="600"/>
              </a:spcAft>
            </a:pPr>
            <a:r>
              <a:rPr lang="en-US" sz="2800" dirty="0" smtClean="0">
                <a:solidFill>
                  <a:srgbClr val="C00000"/>
                </a:solidFill>
                <a:latin typeface="Arial Black" pitchFamily="34" charset="0"/>
                <a:cs typeface="Arial" pitchFamily="34" charset="0"/>
              </a:rPr>
              <a:t>AGENDA</a:t>
            </a:r>
          </a:p>
          <a:p>
            <a:endParaRPr lang="en-US" sz="100" dirty="0" smtClean="0">
              <a:latin typeface="Arial" pitchFamily="34" charset="0"/>
              <a:cs typeface="Arial" pitchFamily="34" charset="0"/>
            </a:endParaRPr>
          </a:p>
          <a:p>
            <a:pPr marL="1771650" indent="-625475">
              <a:spcBef>
                <a:spcPts val="300"/>
              </a:spcBef>
              <a:buAutoNum type="romanUcPeriod"/>
            </a:pPr>
            <a:r>
              <a:rPr lang="en-US" sz="1700" b="1" dirty="0" smtClean="0">
                <a:latin typeface="Arial" pitchFamily="34" charset="0"/>
                <a:cs typeface="Arial" pitchFamily="34" charset="0"/>
              </a:rPr>
              <a:t>Welcome and Introductions</a:t>
            </a:r>
          </a:p>
          <a:p>
            <a:pPr marL="1771650" indent="-625475">
              <a:spcBef>
                <a:spcPts val="300"/>
              </a:spcBef>
              <a:buAutoNum type="romanUcPeriod"/>
            </a:pPr>
            <a:r>
              <a:rPr lang="en-US" sz="1700" b="1" dirty="0" smtClean="0">
                <a:latin typeface="Arial" pitchFamily="34" charset="0"/>
                <a:cs typeface="Arial" pitchFamily="34" charset="0"/>
              </a:rPr>
              <a:t>General Policy Update</a:t>
            </a:r>
          </a:p>
          <a:p>
            <a:pPr marL="1771650" indent="-625475">
              <a:spcBef>
                <a:spcPts val="300"/>
              </a:spcBef>
              <a:buAutoNum type="romanUcPeriod"/>
            </a:pPr>
            <a:r>
              <a:rPr lang="en-US" sz="1700" b="1" dirty="0" smtClean="0">
                <a:latin typeface="Arial" pitchFamily="34" charset="0"/>
                <a:cs typeface="Arial" pitchFamily="34" charset="0"/>
              </a:rPr>
              <a:t>Test Security</a:t>
            </a:r>
          </a:p>
          <a:p>
            <a:pPr marL="1771650" indent="-625475">
              <a:spcBef>
                <a:spcPts val="300"/>
              </a:spcBef>
              <a:buAutoNum type="romanUcPeriod"/>
            </a:pPr>
            <a:r>
              <a:rPr lang="en-US" sz="1700" b="1" dirty="0" smtClean="0">
                <a:latin typeface="Arial" pitchFamily="34" charset="0"/>
                <a:cs typeface="Arial" pitchFamily="34" charset="0"/>
              </a:rPr>
              <a:t>Test Administration</a:t>
            </a:r>
          </a:p>
          <a:p>
            <a:pPr marL="1771650" indent="-625475">
              <a:spcBef>
                <a:spcPts val="300"/>
              </a:spcBef>
              <a:buAutoNum type="romanUcPeriod"/>
            </a:pPr>
            <a:r>
              <a:rPr lang="en-US" sz="1700" b="1" dirty="0" smtClean="0">
                <a:latin typeface="Arial" pitchFamily="34" charset="0"/>
                <a:cs typeface="Arial" pitchFamily="34" charset="0"/>
              </a:rPr>
              <a:t>Assessment of English Language Learners</a:t>
            </a:r>
          </a:p>
          <a:p>
            <a:pPr marL="1771650" indent="-625475">
              <a:spcBef>
                <a:spcPts val="300"/>
              </a:spcBef>
              <a:buAutoNum type="romanUcPeriod"/>
            </a:pPr>
            <a:r>
              <a:rPr lang="en-US" sz="1700" b="1" dirty="0" smtClean="0">
                <a:latin typeface="Arial" pitchFamily="34" charset="0"/>
                <a:cs typeface="Arial" pitchFamily="34" charset="0"/>
              </a:rPr>
              <a:t>Assessment of Students with Disabilities</a:t>
            </a:r>
          </a:p>
          <a:p>
            <a:pPr marL="1771650" indent="-625475">
              <a:spcBef>
                <a:spcPts val="300"/>
              </a:spcBef>
              <a:buAutoNum type="romanUcPeriod"/>
            </a:pPr>
            <a:r>
              <a:rPr lang="en-US" sz="1700" b="1" dirty="0" smtClean="0">
                <a:latin typeface="Arial" pitchFamily="34" charset="0"/>
                <a:cs typeface="Arial" pitchFamily="34" charset="0"/>
              </a:rPr>
              <a:t>Testing Accommodations for Students with Disabilities</a:t>
            </a:r>
          </a:p>
          <a:p>
            <a:pPr marL="1771650" indent="-625475">
              <a:spcBef>
                <a:spcPts val="300"/>
              </a:spcBef>
              <a:buAutoNum type="romanUcPeriod"/>
            </a:pPr>
            <a:r>
              <a:rPr lang="en-US" sz="1700" b="1" dirty="0" smtClean="0">
                <a:latin typeface="Arial" pitchFamily="34" charset="0"/>
                <a:cs typeface="Arial" pitchFamily="34" charset="0"/>
              </a:rPr>
              <a:t>Scoring and Reporting</a:t>
            </a:r>
          </a:p>
          <a:p>
            <a:pPr marL="1771650" indent="-625475">
              <a:spcBef>
                <a:spcPts val="300"/>
              </a:spcBef>
              <a:buFontTx/>
              <a:buAutoNum type="romanUcPeriod"/>
            </a:pPr>
            <a:r>
              <a:rPr lang="en-US" sz="1700" b="1" dirty="0">
                <a:latin typeface="Arial" pitchFamily="34" charset="0"/>
                <a:cs typeface="Arial" pitchFamily="34" charset="0"/>
              </a:rPr>
              <a:t>Wrap-Up / Q &amp; A / </a:t>
            </a:r>
            <a:r>
              <a:rPr lang="en-US" sz="1700" b="1" dirty="0" smtClean="0">
                <a:latin typeface="Arial" pitchFamily="34" charset="0"/>
                <a:cs typeface="Arial" pitchFamily="34" charset="0"/>
              </a:rPr>
              <a:t>Evaluation</a:t>
            </a:r>
          </a:p>
          <a:p>
            <a:pPr marL="1146175">
              <a:spcBef>
                <a:spcPts val="300"/>
              </a:spcBef>
            </a:pPr>
            <a:r>
              <a:rPr lang="en-US" sz="1700" b="1" dirty="0" smtClean="0">
                <a:latin typeface="Arial" pitchFamily="34" charset="0"/>
                <a:cs typeface="Arial" pitchFamily="34" charset="0"/>
              </a:rPr>
              <a:t>Optional for District Testing Coordinators</a:t>
            </a:r>
          </a:p>
          <a:p>
            <a:pPr marL="1771650" indent="-625475">
              <a:spcBef>
                <a:spcPts val="300"/>
              </a:spcBef>
              <a:buAutoNum type="romanUcPeriod"/>
            </a:pPr>
            <a:r>
              <a:rPr lang="en-US" sz="1700" b="1" dirty="0" smtClean="0">
                <a:latin typeface="Arial" pitchFamily="34" charset="0"/>
                <a:cs typeface="Arial" pitchFamily="34" charset="0"/>
              </a:rPr>
              <a:t>Online Testing</a:t>
            </a:r>
          </a:p>
          <a:p>
            <a:pPr marL="1771650" indent="-625475">
              <a:spcBef>
                <a:spcPts val="300"/>
              </a:spcBef>
              <a:buAutoNum type="romanUcPeriod"/>
            </a:pPr>
            <a:r>
              <a:rPr lang="en-US" sz="1700" b="1" dirty="0" smtClean="0">
                <a:latin typeface="Arial" pitchFamily="34" charset="0"/>
                <a:cs typeface="Arial" pitchFamily="34" charset="0"/>
              </a:rPr>
              <a:t>Assessment Management System</a:t>
            </a:r>
          </a:p>
          <a:p>
            <a:pPr marL="1771650" indent="-625475">
              <a:spcBef>
                <a:spcPts val="300"/>
              </a:spcBef>
              <a:buFontTx/>
              <a:buAutoNum type="romanUcPeriod"/>
            </a:pPr>
            <a:r>
              <a:rPr lang="en-US" sz="1700" b="1" dirty="0">
                <a:latin typeface="Arial" pitchFamily="34" charset="0"/>
                <a:cs typeface="Arial" pitchFamily="34" charset="0"/>
              </a:rPr>
              <a:t>Test Materials and </a:t>
            </a:r>
            <a:r>
              <a:rPr lang="en-US" sz="1700" b="1" dirty="0" smtClean="0">
                <a:latin typeface="Arial" pitchFamily="34" charset="0"/>
                <a:cs typeface="Arial" pitchFamily="34" charset="0"/>
              </a:rPr>
              <a:t>Shipping</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p:cNvSpPr>
          <p:nvPr/>
        </p:nvSpPr>
        <p:spPr bwMode="auto">
          <a:xfrm>
            <a:off x="381000" y="838200"/>
            <a:ext cx="8229600" cy="5181600"/>
          </a:xfrm>
          <a:prstGeom prst="rect">
            <a:avLst/>
          </a:prstGeom>
          <a:solidFill>
            <a:srgbClr val="FFDCB9"/>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marL="342900" indent="-342900">
              <a:spcBef>
                <a:spcPct val="20000"/>
              </a:spcBef>
              <a:buFont typeface="Arial" pitchFamily="34" charset="0"/>
              <a:buChar char="•"/>
              <a:defRPr/>
            </a:pPr>
            <a:endParaRPr lang="en-US" sz="3200">
              <a:solidFill>
                <a:prstClr val="black"/>
              </a:solidFill>
              <a:ea typeface="ＭＳ Ｐゴシック" pitchFamily="-72" charset="-128"/>
            </a:endParaRPr>
          </a:p>
        </p:txBody>
      </p:sp>
      <p:sp>
        <p:nvSpPr>
          <p:cNvPr id="19459" name="TextBox 7"/>
          <p:cNvSpPr txBox="1">
            <a:spLocks noChangeArrowheads="1"/>
          </p:cNvSpPr>
          <p:nvPr/>
        </p:nvSpPr>
        <p:spPr bwMode="auto">
          <a:xfrm>
            <a:off x="611560" y="980729"/>
            <a:ext cx="7992888" cy="6340197"/>
          </a:xfrm>
          <a:prstGeom prst="rect">
            <a:avLst/>
          </a:prstGeom>
          <a:noFill/>
          <a:ln w="9525">
            <a:noFill/>
            <a:miter lim="800000"/>
            <a:headEnd/>
            <a:tailEnd/>
          </a:ln>
        </p:spPr>
        <p:txBody>
          <a:bodyPr wrap="square">
            <a:prstTxWarp prst="textNoShape">
              <a:avLst/>
            </a:prstTxWarp>
            <a:spAutoFit/>
          </a:bodyPr>
          <a:lstStyle/>
          <a:p>
            <a:pPr algn="ctr" fontAlgn="base">
              <a:spcBef>
                <a:spcPct val="0"/>
              </a:spcBef>
              <a:spcAft>
                <a:spcPct val="0"/>
              </a:spcAft>
              <a:buFont typeface="Wingdings" pitchFamily="-72" charset="2"/>
              <a:buNone/>
            </a:pPr>
            <a:r>
              <a:rPr lang="en-US" sz="2400" b="1" dirty="0" smtClean="0">
                <a:solidFill>
                  <a:srgbClr val="000000"/>
                </a:solidFill>
                <a:latin typeface="Lucida Grande" pitchFamily="-72" charset="0"/>
                <a:ea typeface="Arial" pitchFamily="-72" charset="0"/>
                <a:cs typeface="Arial" pitchFamily="-72" charset="0"/>
              </a:rPr>
              <a:t>Reminders</a:t>
            </a:r>
            <a:endParaRPr lang="en-US" sz="2400" b="1" dirty="0">
              <a:solidFill>
                <a:srgbClr val="000000"/>
              </a:solidFill>
              <a:latin typeface="Lucida Grande" pitchFamily="-72" charset="0"/>
              <a:ea typeface="Arial" pitchFamily="-72" charset="0"/>
              <a:cs typeface="Arial" pitchFamily="-72" charset="0"/>
            </a:endParaRPr>
          </a:p>
          <a:p>
            <a:pPr fontAlgn="base">
              <a:spcBef>
                <a:spcPct val="0"/>
              </a:spcBef>
              <a:spcAft>
                <a:spcPct val="0"/>
              </a:spcAft>
              <a:buFont typeface="Wingdings" pitchFamily="-72" charset="2"/>
              <a:buNone/>
            </a:pPr>
            <a:endParaRPr lang="en-US" sz="1000" b="1" dirty="0">
              <a:solidFill>
                <a:srgbClr val="000000"/>
              </a:solidFill>
              <a:latin typeface="Lucida Grande" pitchFamily="-72" charset="0"/>
              <a:ea typeface="Arial" pitchFamily="-72" charset="0"/>
              <a:cs typeface="Arial" pitchFamily="-72" charset="0"/>
            </a:endParaRPr>
          </a:p>
          <a:p>
            <a:pPr fontAlgn="base">
              <a:spcBef>
                <a:spcPct val="0"/>
              </a:spcBef>
              <a:spcAft>
                <a:spcPct val="0"/>
              </a:spcAft>
              <a:buFont typeface="Wingdings" pitchFamily="-72" charset="2"/>
              <a:buNone/>
            </a:pPr>
            <a:r>
              <a:rPr lang="en-US" sz="800" b="1" dirty="0">
                <a:solidFill>
                  <a:srgbClr val="000000"/>
                </a:solidFill>
                <a:latin typeface="Lucida Grande" pitchFamily="-72" charset="0"/>
                <a:ea typeface="Arial" pitchFamily="-72" charset="0"/>
                <a:cs typeface="Arial" pitchFamily="-72" charset="0"/>
              </a:rPr>
              <a:t> </a:t>
            </a:r>
          </a:p>
          <a:p>
            <a:pPr fontAlgn="base">
              <a:spcBef>
                <a:spcPct val="0"/>
              </a:spcBef>
              <a:spcAft>
                <a:spcPct val="0"/>
              </a:spcAft>
              <a:buFont typeface="Arial" pitchFamily="-72" charset="0"/>
              <a:buChar char="•"/>
            </a:pPr>
            <a:r>
              <a:rPr lang="en-US" dirty="0" smtClean="0">
                <a:solidFill>
                  <a:srgbClr val="000000"/>
                </a:solidFill>
                <a:latin typeface="Lucida Grande" pitchFamily="-72" charset="0"/>
                <a:ea typeface="Arial" pitchFamily="-72" charset="0"/>
                <a:cs typeface="Arial" pitchFamily="-72" charset="0"/>
              </a:rPr>
              <a:t>  TAKS grade 10 assessments are no longer available.  </a:t>
            </a:r>
          </a:p>
          <a:p>
            <a:pPr fontAlgn="base">
              <a:spcBef>
                <a:spcPct val="0"/>
              </a:spcBef>
              <a:spcAft>
                <a:spcPct val="0"/>
              </a:spcAft>
            </a:pPr>
            <a:endParaRPr lang="en-US" dirty="0" smtClean="0">
              <a:solidFill>
                <a:srgbClr val="000000"/>
              </a:solidFill>
              <a:latin typeface="Lucida Grande" pitchFamily="-72" charset="0"/>
              <a:ea typeface="Arial" pitchFamily="-72" charset="0"/>
              <a:cs typeface="Arial" pitchFamily="-72" charset="0"/>
            </a:endParaRPr>
          </a:p>
          <a:p>
            <a:pPr fontAlgn="base">
              <a:spcBef>
                <a:spcPct val="0"/>
              </a:spcBef>
              <a:spcAft>
                <a:spcPct val="0"/>
              </a:spcAft>
              <a:buFont typeface="Arial" pitchFamily="-72" charset="0"/>
              <a:buChar char="•"/>
            </a:pPr>
            <a:r>
              <a:rPr lang="en-US" dirty="0" smtClean="0">
                <a:solidFill>
                  <a:srgbClr val="000000"/>
                </a:solidFill>
                <a:latin typeface="Lucida Grande" pitchFamily="-72" charset="0"/>
                <a:ea typeface="Arial" pitchFamily="-72" charset="0"/>
                <a:cs typeface="Arial" pitchFamily="-72" charset="0"/>
              </a:rPr>
              <a:t>  STAAR Modified is not available for English III, Algebra II, chemistry, </a:t>
            </a:r>
          </a:p>
          <a:p>
            <a:pPr fontAlgn="base">
              <a:spcBef>
                <a:spcPct val="0"/>
              </a:spcBef>
              <a:spcAft>
                <a:spcPct val="0"/>
              </a:spcAft>
            </a:pPr>
            <a:r>
              <a:rPr lang="en-US" dirty="0" smtClean="0">
                <a:solidFill>
                  <a:srgbClr val="000000"/>
                </a:solidFill>
                <a:latin typeface="Lucida Grande" pitchFamily="-72" charset="0"/>
                <a:ea typeface="Arial" pitchFamily="-72" charset="0"/>
                <a:cs typeface="Arial" pitchFamily="-72" charset="0"/>
              </a:rPr>
              <a:t>   physics, and U.S. history. </a:t>
            </a:r>
          </a:p>
          <a:p>
            <a:pPr fontAlgn="base">
              <a:spcBef>
                <a:spcPct val="0"/>
              </a:spcBef>
              <a:spcAft>
                <a:spcPct val="0"/>
              </a:spcAft>
              <a:buFont typeface="Arial" pitchFamily="-72" charset="0"/>
              <a:buChar char="•"/>
            </a:pPr>
            <a:endParaRPr lang="en-US" dirty="0" smtClean="0">
              <a:solidFill>
                <a:srgbClr val="000000"/>
              </a:solidFill>
              <a:latin typeface="Lucida Grande" pitchFamily="-72" charset="0"/>
              <a:ea typeface="Arial" pitchFamily="-72" charset="0"/>
              <a:cs typeface="Arial" pitchFamily="-72" charset="0"/>
            </a:endParaRPr>
          </a:p>
          <a:p>
            <a:pPr fontAlgn="base">
              <a:spcBef>
                <a:spcPct val="0"/>
              </a:spcBef>
              <a:spcAft>
                <a:spcPct val="0"/>
              </a:spcAft>
              <a:buFont typeface="Arial" pitchFamily="-72" charset="0"/>
              <a:buChar char="•"/>
            </a:pPr>
            <a:r>
              <a:rPr lang="en-US" dirty="0" smtClean="0">
                <a:solidFill>
                  <a:srgbClr val="000000"/>
                </a:solidFill>
                <a:latin typeface="Lucida Grande" pitchFamily="-72" charset="0"/>
                <a:ea typeface="Arial" pitchFamily="-72" charset="0"/>
                <a:cs typeface="Arial" pitchFamily="-72" charset="0"/>
              </a:rPr>
              <a:t>  STAAR Modified will be offered in world history only as an operational </a:t>
            </a:r>
          </a:p>
          <a:p>
            <a:pPr fontAlgn="base">
              <a:spcBef>
                <a:spcPct val="0"/>
              </a:spcBef>
              <a:spcAft>
                <a:spcPct val="0"/>
              </a:spcAft>
            </a:pPr>
            <a:r>
              <a:rPr lang="en-US" dirty="0" smtClean="0">
                <a:solidFill>
                  <a:srgbClr val="000000"/>
                </a:solidFill>
                <a:latin typeface="Lucida Grande" pitchFamily="-72" charset="0"/>
                <a:ea typeface="Arial" pitchFamily="-72" charset="0"/>
                <a:cs typeface="Arial" pitchFamily="-72" charset="0"/>
              </a:rPr>
              <a:t>   field test.  </a:t>
            </a:r>
          </a:p>
          <a:p>
            <a:pPr fontAlgn="base">
              <a:spcBef>
                <a:spcPct val="0"/>
              </a:spcBef>
              <a:spcAft>
                <a:spcPct val="0"/>
              </a:spcAft>
              <a:buFont typeface="Arial" pitchFamily="-72" charset="0"/>
              <a:buChar char="•"/>
            </a:pPr>
            <a:endParaRPr lang="en-US" dirty="0" smtClean="0">
              <a:solidFill>
                <a:srgbClr val="000000"/>
              </a:solidFill>
              <a:latin typeface="Lucida Grande" pitchFamily="-72" charset="0"/>
              <a:ea typeface="Arial" pitchFamily="-72" charset="0"/>
              <a:cs typeface="Arial" pitchFamily="-72" charset="0"/>
            </a:endParaRPr>
          </a:p>
          <a:p>
            <a:pPr fontAlgn="base">
              <a:spcBef>
                <a:spcPct val="0"/>
              </a:spcBef>
              <a:spcAft>
                <a:spcPct val="0"/>
              </a:spcAft>
              <a:buFont typeface="Arial" pitchFamily="-72" charset="0"/>
              <a:buChar char="•"/>
            </a:pPr>
            <a:r>
              <a:rPr lang="en-US" dirty="0" smtClean="0">
                <a:solidFill>
                  <a:srgbClr val="000000"/>
                </a:solidFill>
                <a:latin typeface="Lucida Grande" pitchFamily="-72" charset="0"/>
                <a:ea typeface="Arial" pitchFamily="-72" charset="0"/>
                <a:cs typeface="Arial" pitchFamily="-72" charset="0"/>
              </a:rPr>
              <a:t>  Retesting opportunities have been added for grades 5 and 8 mathematics</a:t>
            </a:r>
          </a:p>
          <a:p>
            <a:pPr fontAlgn="base">
              <a:spcBef>
                <a:spcPct val="0"/>
              </a:spcBef>
              <a:spcAft>
                <a:spcPct val="0"/>
              </a:spcAft>
            </a:pPr>
            <a:r>
              <a:rPr lang="en-US" dirty="0" smtClean="0">
                <a:solidFill>
                  <a:srgbClr val="000000"/>
                </a:solidFill>
                <a:latin typeface="Lucida Grande" pitchFamily="-72" charset="0"/>
                <a:ea typeface="Arial" pitchFamily="-72" charset="0"/>
                <a:cs typeface="Arial" pitchFamily="-72" charset="0"/>
              </a:rPr>
              <a:t>   and reading. </a:t>
            </a:r>
          </a:p>
          <a:p>
            <a:pPr fontAlgn="base">
              <a:spcBef>
                <a:spcPct val="0"/>
              </a:spcBef>
              <a:spcAft>
                <a:spcPct val="0"/>
              </a:spcAft>
              <a:buFont typeface="Arial" pitchFamily="-72" charset="0"/>
              <a:buChar char="•"/>
            </a:pPr>
            <a:endParaRPr lang="en-US" dirty="0" smtClean="0">
              <a:solidFill>
                <a:srgbClr val="000000"/>
              </a:solidFill>
              <a:latin typeface="Lucida Grande" pitchFamily="-72" charset="0"/>
              <a:ea typeface="Arial" pitchFamily="-72" charset="0"/>
              <a:cs typeface="Arial" pitchFamily="-72" charset="0"/>
            </a:endParaRPr>
          </a:p>
          <a:p>
            <a:pPr fontAlgn="base">
              <a:spcBef>
                <a:spcPct val="0"/>
              </a:spcBef>
              <a:spcAft>
                <a:spcPct val="0"/>
              </a:spcAft>
              <a:buFont typeface="Arial" pitchFamily="-72" charset="0"/>
              <a:buChar char="•"/>
            </a:pPr>
            <a:r>
              <a:rPr lang="en-US" dirty="0" smtClean="0">
                <a:solidFill>
                  <a:srgbClr val="000000"/>
                </a:solidFill>
                <a:latin typeface="Lucida Grande" pitchFamily="-72" charset="0"/>
                <a:ea typeface="Arial" pitchFamily="-72" charset="0"/>
                <a:cs typeface="Arial" pitchFamily="-72" charset="0"/>
              </a:rPr>
              <a:t>  Shipping dates for English I, II, and III </a:t>
            </a:r>
            <a:r>
              <a:rPr lang="en-US" dirty="0" err="1" smtClean="0">
                <a:solidFill>
                  <a:srgbClr val="000000"/>
                </a:solidFill>
                <a:latin typeface="Lucida Grande" pitchFamily="-72" charset="0"/>
                <a:ea typeface="Arial" pitchFamily="-72" charset="0"/>
                <a:cs typeface="Arial" pitchFamily="-72" charset="0"/>
              </a:rPr>
              <a:t>scoreable</a:t>
            </a:r>
            <a:r>
              <a:rPr lang="en-US" dirty="0" smtClean="0">
                <a:solidFill>
                  <a:srgbClr val="000000"/>
                </a:solidFill>
                <a:latin typeface="Lucida Grande" pitchFamily="-72" charset="0"/>
                <a:ea typeface="Arial" pitchFamily="-72" charset="0"/>
                <a:cs typeface="Arial" pitchFamily="-72" charset="0"/>
              </a:rPr>
              <a:t> materials are one week </a:t>
            </a:r>
          </a:p>
          <a:p>
            <a:pPr fontAlgn="base">
              <a:spcBef>
                <a:spcPct val="0"/>
              </a:spcBef>
              <a:spcAft>
                <a:spcPct val="0"/>
              </a:spcAft>
            </a:pPr>
            <a:r>
              <a:rPr lang="en-US" dirty="0" smtClean="0">
                <a:solidFill>
                  <a:srgbClr val="000000"/>
                </a:solidFill>
                <a:latin typeface="Lucida Grande" pitchFamily="-72" charset="0"/>
                <a:ea typeface="Arial" pitchFamily="-72" charset="0"/>
                <a:cs typeface="Arial" pitchFamily="-72" charset="0"/>
              </a:rPr>
              <a:t>   earlier than other EOC </a:t>
            </a:r>
            <a:r>
              <a:rPr lang="en-US" dirty="0" err="1" smtClean="0">
                <a:solidFill>
                  <a:srgbClr val="000000"/>
                </a:solidFill>
                <a:latin typeface="Lucida Grande" pitchFamily="-72" charset="0"/>
                <a:ea typeface="Arial" pitchFamily="-72" charset="0"/>
                <a:cs typeface="Arial" pitchFamily="-72" charset="0"/>
              </a:rPr>
              <a:t>scoreable</a:t>
            </a:r>
            <a:r>
              <a:rPr lang="en-US" dirty="0" smtClean="0">
                <a:solidFill>
                  <a:srgbClr val="000000"/>
                </a:solidFill>
                <a:latin typeface="Lucida Grande" pitchFamily="-72" charset="0"/>
                <a:ea typeface="Arial" pitchFamily="-72" charset="0"/>
                <a:cs typeface="Arial" pitchFamily="-72" charset="0"/>
              </a:rPr>
              <a:t> materials for the July and December </a:t>
            </a:r>
          </a:p>
          <a:p>
            <a:pPr fontAlgn="base">
              <a:spcBef>
                <a:spcPct val="0"/>
              </a:spcBef>
              <a:spcAft>
                <a:spcPct val="0"/>
              </a:spcAft>
            </a:pPr>
            <a:r>
              <a:rPr lang="en-US" dirty="0" smtClean="0">
                <a:solidFill>
                  <a:srgbClr val="000000"/>
                </a:solidFill>
                <a:latin typeface="Lucida Grande" pitchFamily="-72" charset="0"/>
                <a:ea typeface="Arial" pitchFamily="-72" charset="0"/>
                <a:cs typeface="Arial" pitchFamily="-72" charset="0"/>
              </a:rPr>
              <a:t>   administrations.  </a:t>
            </a:r>
          </a:p>
          <a:p>
            <a:pPr fontAlgn="base">
              <a:spcBef>
                <a:spcPct val="0"/>
              </a:spcBef>
              <a:spcAft>
                <a:spcPct val="0"/>
              </a:spcAft>
            </a:pPr>
            <a:endParaRPr lang="en-US" b="1" dirty="0" smtClean="0">
              <a:solidFill>
                <a:srgbClr val="000000"/>
              </a:solidFill>
              <a:latin typeface="Lucida Grande" pitchFamily="-72" charset="0"/>
              <a:ea typeface="Arial" pitchFamily="-72" charset="0"/>
              <a:cs typeface="Arial" pitchFamily="-72" charset="0"/>
            </a:endParaRPr>
          </a:p>
          <a:p>
            <a:pPr fontAlgn="base">
              <a:spcBef>
                <a:spcPct val="0"/>
              </a:spcBef>
              <a:spcAft>
                <a:spcPct val="0"/>
              </a:spcAft>
            </a:pPr>
            <a:endParaRPr lang="en-US" sz="1600" b="1" dirty="0">
              <a:solidFill>
                <a:srgbClr val="808080"/>
              </a:solidFill>
              <a:latin typeface="Lucida Grande" pitchFamily="-72" charset="0"/>
              <a:ea typeface="Arial" pitchFamily="-72" charset="0"/>
              <a:cs typeface="Arial" pitchFamily="-72" charset="0"/>
            </a:endParaRPr>
          </a:p>
          <a:p>
            <a:pPr fontAlgn="base">
              <a:spcBef>
                <a:spcPct val="0"/>
              </a:spcBef>
              <a:spcAft>
                <a:spcPct val="0"/>
              </a:spcAft>
            </a:pPr>
            <a:endParaRPr lang="en-US" sz="1600" b="1" dirty="0">
              <a:solidFill>
                <a:srgbClr val="808080"/>
              </a:solidFill>
              <a:latin typeface="Lucida Grande" pitchFamily="-72" charset="0"/>
              <a:ea typeface="Arial" pitchFamily="-72" charset="0"/>
              <a:cs typeface="Arial" pitchFamily="-72" charset="0"/>
            </a:endParaRPr>
          </a:p>
          <a:p>
            <a:pPr fontAlgn="base">
              <a:spcBef>
                <a:spcPct val="0"/>
              </a:spcBef>
              <a:spcAft>
                <a:spcPct val="0"/>
              </a:spcAft>
            </a:pPr>
            <a:endParaRPr lang="en-US" b="1" dirty="0">
              <a:solidFill>
                <a:srgbClr val="808080"/>
              </a:solidFill>
              <a:latin typeface="Lucida Grande" pitchFamily="-72" charset="0"/>
              <a:ea typeface="Arial" pitchFamily="-72" charset="0"/>
              <a:cs typeface="Arial" pitchFamily="-72" charset="0"/>
            </a:endParaRPr>
          </a:p>
          <a:p>
            <a:pPr fontAlgn="base">
              <a:spcBef>
                <a:spcPct val="0"/>
              </a:spcBef>
              <a:spcAft>
                <a:spcPct val="0"/>
              </a:spcAft>
            </a:pPr>
            <a:r>
              <a:rPr lang="en-US" sz="1700" b="1" dirty="0">
                <a:solidFill>
                  <a:srgbClr val="808080"/>
                </a:solidFill>
                <a:latin typeface="Lucida Grande" pitchFamily="-72" charset="0"/>
                <a:ea typeface="Arial" pitchFamily="-72" charset="0"/>
                <a:cs typeface="Arial" pitchFamily="-72" charset="0"/>
              </a:rPr>
              <a:t>	</a:t>
            </a:r>
          </a:p>
          <a:p>
            <a:pPr fontAlgn="base">
              <a:spcBef>
                <a:spcPct val="0"/>
              </a:spcBef>
              <a:spcAft>
                <a:spcPct val="0"/>
              </a:spcAft>
              <a:buFont typeface="Wingdings" pitchFamily="-72" charset="2"/>
              <a:buNone/>
            </a:pPr>
            <a:endParaRPr lang="en-US" sz="1700" b="1" dirty="0">
              <a:solidFill>
                <a:srgbClr val="000000"/>
              </a:solidFill>
              <a:latin typeface="Lucida Grande" pitchFamily="-72" charset="0"/>
              <a:ea typeface="Arial" pitchFamily="-72" charset="0"/>
              <a:cs typeface="Arial" pitchFamily="-72" charset="0"/>
            </a:endParaRPr>
          </a:p>
        </p:txBody>
      </p:sp>
      <p:sp>
        <p:nvSpPr>
          <p:cNvPr id="6" name="TextBox 5"/>
          <p:cNvSpPr txBox="1"/>
          <p:nvPr/>
        </p:nvSpPr>
        <p:spPr>
          <a:xfrm>
            <a:off x="4355976" y="152400"/>
            <a:ext cx="2273424" cy="461665"/>
          </a:xfrm>
          <a:prstGeom prst="rect">
            <a:avLst/>
          </a:prstGeom>
          <a:noFill/>
        </p:spPr>
        <p:txBody>
          <a:bodyPr wrap="square" rtlCol="0">
            <a:spAutoFit/>
          </a:bodyPr>
          <a:lstStyle/>
          <a:p>
            <a:pPr algn="r" fontAlgn="base">
              <a:spcBef>
                <a:spcPct val="0"/>
              </a:spcBef>
              <a:spcAft>
                <a:spcPct val="0"/>
              </a:spcAft>
            </a:pPr>
            <a:r>
              <a:rPr lang="en-US" sz="2400" b="1" dirty="0" smtClean="0">
                <a:solidFill>
                  <a:prstClr val="black"/>
                </a:solidFill>
                <a:latin typeface="Arial" pitchFamily="-72" charset="0"/>
                <a:ea typeface="ＭＳ Ｐゴシック" pitchFamily="-72" charset="-128"/>
              </a:rPr>
              <a:t>2013 Calendar</a:t>
            </a:r>
            <a:endParaRPr lang="en-US" sz="2400" b="1" dirty="0">
              <a:solidFill>
                <a:prstClr val="black"/>
              </a:solidFill>
              <a:latin typeface="Arial" pitchFamily="-72" charset="0"/>
              <a:ea typeface="ＭＳ Ｐゴシック" pitchFamily="-72" charset="-128"/>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p:cNvSpPr>
          <p:nvPr/>
        </p:nvSpPr>
        <p:spPr bwMode="auto">
          <a:xfrm>
            <a:off x="467544" y="836712"/>
            <a:ext cx="8280920" cy="5253608"/>
          </a:xfrm>
          <a:prstGeom prst="rect">
            <a:avLst/>
          </a:prstGeom>
          <a:solidFill>
            <a:srgbClr val="FFDCB9"/>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fontAlgn="base">
              <a:spcBef>
                <a:spcPct val="0"/>
              </a:spcBef>
              <a:spcAft>
                <a:spcPct val="0"/>
              </a:spcAft>
            </a:pPr>
            <a:endParaRPr lang="en-US" sz="2000" b="1" dirty="0" smtClean="0">
              <a:solidFill>
                <a:prstClr val="black"/>
              </a:solidFill>
              <a:latin typeface="Arial" pitchFamily="-72" charset="0"/>
              <a:ea typeface="ＭＳ Ｐゴシック" pitchFamily="-72" charset="-128"/>
            </a:endParaRPr>
          </a:p>
          <a:p>
            <a:pPr fontAlgn="base">
              <a:spcAft>
                <a:spcPct val="0"/>
              </a:spcAft>
            </a:pPr>
            <a:r>
              <a:rPr lang="en-US" sz="2000" b="1" dirty="0" smtClean="0">
                <a:solidFill>
                  <a:prstClr val="black"/>
                </a:solidFill>
                <a:latin typeface="Arial" pitchFamily="-72" charset="0"/>
                <a:ea typeface="ＭＳ Ｐゴシック" pitchFamily="-72" charset="-128"/>
              </a:rPr>
              <a:t>Scheduling of Tests</a:t>
            </a:r>
            <a:endParaRPr lang="en-US" sz="2000" dirty="0" smtClean="0">
              <a:solidFill>
                <a:prstClr val="black"/>
              </a:solidFill>
              <a:latin typeface="Arial" pitchFamily="-72" charset="0"/>
              <a:ea typeface="ＭＳ Ｐゴシック" pitchFamily="-72" charset="-128"/>
            </a:endParaRPr>
          </a:p>
          <a:p>
            <a:pPr fontAlgn="base">
              <a:spcAft>
                <a:spcPct val="0"/>
              </a:spcAft>
            </a:pPr>
            <a:endParaRPr lang="en-US" sz="900" dirty="0" smtClean="0">
              <a:solidFill>
                <a:prstClr val="black"/>
              </a:solidFill>
              <a:latin typeface="Arial" pitchFamily="-72" charset="0"/>
              <a:ea typeface="ＭＳ Ｐゴシック" pitchFamily="-72" charset="-128"/>
            </a:endParaRPr>
          </a:p>
          <a:p>
            <a:pPr fontAlgn="base">
              <a:spcAft>
                <a:spcPct val="0"/>
              </a:spcAft>
              <a:buFont typeface="Arial" pitchFamily="34" charset="0"/>
              <a:buChar char="•"/>
            </a:pPr>
            <a:r>
              <a:rPr lang="en-US" dirty="0" smtClean="0">
                <a:solidFill>
                  <a:prstClr val="black"/>
                </a:solidFill>
                <a:latin typeface="Arial" pitchFamily="-72" charset="0"/>
                <a:ea typeface="ＭＳ Ｐゴシック" pitchFamily="-72" charset="-128"/>
              </a:rPr>
              <a:t>  TEA will continue to allow districts flexibility regarding the 2012-2013 testing</a:t>
            </a:r>
          </a:p>
          <a:p>
            <a:pPr fontAlgn="base">
              <a:spcAft>
                <a:spcPct val="0"/>
              </a:spcAft>
            </a:pPr>
            <a:r>
              <a:rPr lang="en-US" dirty="0" smtClean="0">
                <a:solidFill>
                  <a:prstClr val="black"/>
                </a:solidFill>
                <a:latin typeface="Arial" pitchFamily="-72" charset="0"/>
                <a:ea typeface="ＭＳ Ｐゴシック" pitchFamily="-72" charset="-128"/>
              </a:rPr>
              <a:t>    calendar (detailed in letter dated 7/22/11).</a:t>
            </a:r>
          </a:p>
          <a:p>
            <a:pPr fontAlgn="base">
              <a:spcAft>
                <a:spcPct val="0"/>
              </a:spcAft>
            </a:pPr>
            <a:endParaRPr lang="en-US" sz="1400" dirty="0" smtClean="0">
              <a:solidFill>
                <a:prstClr val="black"/>
              </a:solidFill>
              <a:latin typeface="Arial" pitchFamily="-72" charset="0"/>
              <a:ea typeface="ＭＳ Ｐゴシック" pitchFamily="-72" charset="-128"/>
            </a:endParaRPr>
          </a:p>
          <a:p>
            <a:pPr fontAlgn="base">
              <a:spcBef>
                <a:spcPct val="0"/>
              </a:spcBef>
              <a:spcAft>
                <a:spcPct val="0"/>
              </a:spcAft>
              <a:buFont typeface="Arial" pitchFamily="34" charset="0"/>
              <a:buChar char="•"/>
            </a:pPr>
            <a:r>
              <a:rPr lang="en-US" dirty="0" smtClean="0">
                <a:solidFill>
                  <a:prstClr val="black"/>
                </a:solidFill>
                <a:latin typeface="Arial" pitchFamily="-72" charset="0"/>
                <a:ea typeface="ＭＳ Ｐゴシック" pitchFamily="-72" charset="-128"/>
              </a:rPr>
              <a:t>  If a conflict exists, districts are provided flexibility to change the administration </a:t>
            </a:r>
          </a:p>
          <a:p>
            <a:pPr fontAlgn="base">
              <a:spcBef>
                <a:spcPct val="0"/>
              </a:spcBef>
              <a:spcAft>
                <a:spcPct val="0"/>
              </a:spcAft>
            </a:pPr>
            <a:r>
              <a:rPr lang="en-US" dirty="0" smtClean="0">
                <a:solidFill>
                  <a:prstClr val="black"/>
                </a:solidFill>
                <a:latin typeface="Arial" pitchFamily="-72" charset="0"/>
                <a:ea typeface="ＭＳ Ｐゴシック" pitchFamily="-72" charset="-128"/>
              </a:rPr>
              <a:t>   dates (of certain content-area tests) to accommodate local needs without </a:t>
            </a:r>
          </a:p>
          <a:p>
            <a:pPr fontAlgn="base">
              <a:spcBef>
                <a:spcPct val="0"/>
              </a:spcBef>
              <a:spcAft>
                <a:spcPct val="0"/>
              </a:spcAft>
            </a:pPr>
            <a:r>
              <a:rPr lang="en-US" dirty="0" smtClean="0">
                <a:solidFill>
                  <a:prstClr val="black"/>
                </a:solidFill>
                <a:latin typeface="Arial" pitchFamily="-72" charset="0"/>
                <a:ea typeface="ＭＳ Ｐゴシック" pitchFamily="-72" charset="-128"/>
              </a:rPr>
              <a:t>   having to contact the agency. </a:t>
            </a:r>
          </a:p>
          <a:p>
            <a:pPr fontAlgn="base">
              <a:spcAft>
                <a:spcPct val="0"/>
              </a:spcAft>
            </a:pPr>
            <a:endParaRPr lang="en-US" sz="1400" dirty="0" smtClean="0">
              <a:solidFill>
                <a:prstClr val="black"/>
              </a:solidFill>
              <a:latin typeface="Arial" pitchFamily="-72" charset="0"/>
              <a:ea typeface="ＭＳ Ｐゴシック" pitchFamily="-72" charset="-128"/>
            </a:endParaRPr>
          </a:p>
          <a:p>
            <a:pPr fontAlgn="base">
              <a:spcAft>
                <a:spcPct val="0"/>
              </a:spcAft>
              <a:buFont typeface="Arial" pitchFamily="34" charset="0"/>
              <a:buChar char="•"/>
            </a:pPr>
            <a:r>
              <a:rPr lang="en-US" dirty="0" smtClean="0">
                <a:solidFill>
                  <a:prstClr val="black"/>
                </a:solidFill>
                <a:latin typeface="Arial" pitchFamily="-72" charset="0"/>
                <a:ea typeface="ＭＳ Ｐゴシック" pitchFamily="-72" charset="-128"/>
              </a:rPr>
              <a:t>  Districts may adjust the testing calendar for reading, mathematics, science, </a:t>
            </a:r>
          </a:p>
          <a:p>
            <a:pPr fontAlgn="base">
              <a:spcAft>
                <a:spcPct val="0"/>
              </a:spcAft>
            </a:pPr>
            <a:r>
              <a:rPr lang="en-US" dirty="0" smtClean="0">
                <a:solidFill>
                  <a:prstClr val="black"/>
                </a:solidFill>
                <a:latin typeface="Arial" pitchFamily="-72" charset="0"/>
                <a:ea typeface="ＭＳ Ｐゴシック" pitchFamily="-72" charset="-128"/>
              </a:rPr>
              <a:t>   and social studies assessments in grades 3-8.</a:t>
            </a:r>
          </a:p>
          <a:p>
            <a:pPr fontAlgn="base">
              <a:spcAft>
                <a:spcPct val="0"/>
              </a:spcAft>
            </a:pPr>
            <a:endParaRPr lang="en-US" sz="1200" dirty="0" smtClean="0">
              <a:solidFill>
                <a:prstClr val="black"/>
              </a:solidFill>
              <a:latin typeface="Arial" pitchFamily="-72" charset="0"/>
              <a:ea typeface="ＭＳ Ｐゴシック" pitchFamily="-72" charset="-128"/>
            </a:endParaRPr>
          </a:p>
          <a:p>
            <a:pPr fontAlgn="base">
              <a:spcAft>
                <a:spcPct val="0"/>
              </a:spcAft>
              <a:buFont typeface="Arial" pitchFamily="34" charset="0"/>
              <a:buChar char="•"/>
            </a:pPr>
            <a:r>
              <a:rPr lang="en-US" dirty="0" smtClean="0">
                <a:solidFill>
                  <a:prstClr val="black"/>
                </a:solidFill>
                <a:latin typeface="Arial" pitchFamily="-72" charset="0"/>
                <a:ea typeface="ＭＳ Ｐゴシック" pitchFamily="-72" charset="-128"/>
              </a:rPr>
              <a:t>  EOC tests (with the exception of English I, II, and III) are administered within </a:t>
            </a:r>
          </a:p>
          <a:p>
            <a:pPr fontAlgn="base">
              <a:spcAft>
                <a:spcPct val="0"/>
              </a:spcAft>
            </a:pPr>
            <a:r>
              <a:rPr lang="en-US" dirty="0" smtClean="0">
                <a:solidFill>
                  <a:prstClr val="black"/>
                </a:solidFill>
                <a:latin typeface="Arial" pitchFamily="-72" charset="0"/>
                <a:ea typeface="ＭＳ Ｐゴシック" pitchFamily="-72" charset="-128"/>
              </a:rPr>
              <a:t>   a window.</a:t>
            </a:r>
          </a:p>
          <a:p>
            <a:pPr fontAlgn="base">
              <a:spcAft>
                <a:spcPct val="0"/>
              </a:spcAft>
            </a:pPr>
            <a:endParaRPr lang="en-US" dirty="0" smtClean="0">
              <a:solidFill>
                <a:prstClr val="black"/>
              </a:solidFill>
              <a:latin typeface="Arial" pitchFamily="-72" charset="0"/>
              <a:ea typeface="ＭＳ Ｐゴシック" pitchFamily="-72" charset="-128"/>
            </a:endParaRPr>
          </a:p>
          <a:p>
            <a:pPr fontAlgn="base">
              <a:spcAft>
                <a:spcPct val="0"/>
              </a:spcAft>
              <a:buFont typeface="Arial" pitchFamily="34" charset="0"/>
              <a:buChar char="•"/>
            </a:pPr>
            <a:r>
              <a:rPr lang="en-US" dirty="0" smtClean="0">
                <a:solidFill>
                  <a:prstClr val="black"/>
                </a:solidFill>
                <a:latin typeface="Arial" pitchFamily="-72" charset="0"/>
                <a:ea typeface="ＭＳ Ｐゴシック" pitchFamily="-72" charset="-128"/>
              </a:rPr>
              <a:t>  Districts </a:t>
            </a:r>
            <a:r>
              <a:rPr lang="en-US" b="1" dirty="0" smtClean="0">
                <a:solidFill>
                  <a:prstClr val="black"/>
                </a:solidFill>
                <a:latin typeface="Arial" pitchFamily="-72" charset="0"/>
                <a:ea typeface="ＭＳ Ｐゴシック" pitchFamily="-72" charset="-128"/>
              </a:rPr>
              <a:t>do not have the flexibility </a:t>
            </a:r>
            <a:r>
              <a:rPr lang="en-US" dirty="0" smtClean="0">
                <a:solidFill>
                  <a:prstClr val="black"/>
                </a:solidFill>
                <a:latin typeface="Arial" pitchFamily="-72" charset="0"/>
                <a:ea typeface="ＭＳ Ｐゴシック" pitchFamily="-72" charset="-128"/>
              </a:rPr>
              <a:t>to change testing dates for </a:t>
            </a:r>
          </a:p>
          <a:p>
            <a:pPr fontAlgn="base">
              <a:spcAft>
                <a:spcPct val="0"/>
              </a:spcAft>
            </a:pPr>
            <a:r>
              <a:rPr lang="en-US" dirty="0" smtClean="0">
                <a:solidFill>
                  <a:prstClr val="black"/>
                </a:solidFill>
                <a:latin typeface="Arial" pitchFamily="-72" charset="0"/>
                <a:ea typeface="ＭＳ Ｐゴシック" pitchFamily="-72" charset="-128"/>
              </a:rPr>
              <a:t>   English I, II, and III or grades 4 and 7 writing.</a:t>
            </a:r>
          </a:p>
          <a:p>
            <a:pPr fontAlgn="base">
              <a:spcAft>
                <a:spcPct val="0"/>
              </a:spcAft>
            </a:pPr>
            <a:endParaRPr lang="en-US" dirty="0" smtClean="0">
              <a:solidFill>
                <a:prstClr val="black"/>
              </a:solidFill>
              <a:latin typeface="Arial" pitchFamily="-72" charset="0"/>
              <a:ea typeface="ＭＳ Ｐゴシック" pitchFamily="-72" charset="-128"/>
            </a:endParaRPr>
          </a:p>
          <a:p>
            <a:pPr fontAlgn="base">
              <a:spcAft>
                <a:spcPct val="0"/>
              </a:spcAft>
            </a:pPr>
            <a:endParaRPr lang="en-US" dirty="0" smtClean="0">
              <a:solidFill>
                <a:prstClr val="black"/>
              </a:solidFill>
              <a:latin typeface="Arial" pitchFamily="-72" charset="0"/>
              <a:ea typeface="ＭＳ Ｐゴシック" pitchFamily="-72" charset="-128"/>
            </a:endParaRPr>
          </a:p>
          <a:p>
            <a:pPr fontAlgn="base">
              <a:spcBef>
                <a:spcPct val="0"/>
              </a:spcBef>
              <a:spcAft>
                <a:spcPct val="0"/>
              </a:spcAft>
            </a:pPr>
            <a:endParaRPr lang="en-US" sz="2000" b="1" dirty="0" smtClean="0">
              <a:solidFill>
                <a:prstClr val="black"/>
              </a:solidFill>
              <a:latin typeface="Arial" pitchFamily="-72" charset="0"/>
              <a:ea typeface="ＭＳ Ｐゴシック" pitchFamily="-72" charset="-128"/>
            </a:endParaRPr>
          </a:p>
        </p:txBody>
      </p:sp>
      <p:sp>
        <p:nvSpPr>
          <p:cNvPr id="5" name="TextBox 4"/>
          <p:cNvSpPr txBox="1"/>
          <p:nvPr/>
        </p:nvSpPr>
        <p:spPr>
          <a:xfrm>
            <a:off x="4355976" y="152400"/>
            <a:ext cx="2273424" cy="461665"/>
          </a:xfrm>
          <a:prstGeom prst="rect">
            <a:avLst/>
          </a:prstGeom>
          <a:noFill/>
        </p:spPr>
        <p:txBody>
          <a:bodyPr wrap="square" rtlCol="0">
            <a:spAutoFit/>
          </a:bodyPr>
          <a:lstStyle/>
          <a:p>
            <a:pPr algn="r" fontAlgn="base">
              <a:spcBef>
                <a:spcPct val="0"/>
              </a:spcBef>
              <a:spcAft>
                <a:spcPct val="0"/>
              </a:spcAft>
            </a:pPr>
            <a:r>
              <a:rPr lang="en-US" sz="2400" b="1" dirty="0" smtClean="0">
                <a:solidFill>
                  <a:prstClr val="black"/>
                </a:solidFill>
                <a:latin typeface="Arial" pitchFamily="-72" charset="0"/>
                <a:ea typeface="ＭＳ Ｐゴシック" pitchFamily="-72" charset="-128"/>
              </a:rPr>
              <a:t>2013 Calendar</a:t>
            </a:r>
            <a:endParaRPr lang="en-US" sz="2400" b="1" dirty="0">
              <a:solidFill>
                <a:prstClr val="black"/>
              </a:solidFill>
              <a:latin typeface="Arial" pitchFamily="-72" charset="0"/>
              <a:ea typeface="ＭＳ Ｐゴシック" pitchFamily="-72" charset="-128"/>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p:cNvSpPr>
          <p:nvPr/>
        </p:nvSpPr>
        <p:spPr bwMode="auto">
          <a:xfrm>
            <a:off x="381000" y="762000"/>
            <a:ext cx="8229600" cy="5181600"/>
          </a:xfrm>
          <a:prstGeom prst="rect">
            <a:avLst/>
          </a:prstGeom>
          <a:solidFill>
            <a:srgbClr val="FFDCB9"/>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marL="342900" indent="-342900">
              <a:spcBef>
                <a:spcPct val="20000"/>
              </a:spcBef>
              <a:buFont typeface="Arial" pitchFamily="34" charset="0"/>
              <a:buChar char="•"/>
              <a:defRPr/>
            </a:pPr>
            <a:endParaRPr lang="en-US" sz="3200">
              <a:solidFill>
                <a:prstClr val="black"/>
              </a:solidFill>
              <a:ea typeface="ＭＳ Ｐゴシック" pitchFamily="-72" charset="-128"/>
            </a:endParaRPr>
          </a:p>
        </p:txBody>
      </p:sp>
      <p:sp>
        <p:nvSpPr>
          <p:cNvPr id="23554" name="Rectangle 3"/>
          <p:cNvSpPr>
            <a:spLocks noChangeArrowheads="1"/>
          </p:cNvSpPr>
          <p:nvPr/>
        </p:nvSpPr>
        <p:spPr bwMode="auto">
          <a:xfrm>
            <a:off x="609600" y="762000"/>
            <a:ext cx="7848600" cy="762000"/>
          </a:xfrm>
          <a:prstGeom prst="rect">
            <a:avLst/>
          </a:prstGeom>
          <a:noFill/>
          <a:ln w="9525">
            <a:noFill/>
            <a:miter lim="800000"/>
            <a:headEnd/>
            <a:tailEnd/>
          </a:ln>
        </p:spPr>
        <p:txBody>
          <a:bodyPr anchor="ctr">
            <a:prstTxWarp prst="textNoShape">
              <a:avLst/>
            </a:prstTxWarp>
          </a:bodyPr>
          <a:lstStyle/>
          <a:p>
            <a:pPr algn="ctr" eaLnBrk="0" fontAlgn="base" hangingPunct="0">
              <a:spcBef>
                <a:spcPct val="0"/>
              </a:spcBef>
              <a:spcAft>
                <a:spcPct val="0"/>
              </a:spcAft>
            </a:pPr>
            <a:r>
              <a:rPr lang="en-US" sz="3200" b="1" dirty="0" smtClean="0">
                <a:solidFill>
                  <a:prstClr val="black"/>
                </a:solidFill>
                <a:latin typeface="Lucida Grande" pitchFamily="-72" charset="0"/>
                <a:ea typeface="Arial" pitchFamily="-72" charset="0"/>
                <a:cs typeface="Arial" pitchFamily="-72" charset="0"/>
              </a:rPr>
              <a:t>2013 </a:t>
            </a:r>
            <a:r>
              <a:rPr lang="en-US" sz="3200" b="1" dirty="0">
                <a:solidFill>
                  <a:prstClr val="black"/>
                </a:solidFill>
                <a:latin typeface="Lucida Grande" pitchFamily="-72" charset="0"/>
                <a:ea typeface="Arial" pitchFamily="-72" charset="0"/>
                <a:cs typeface="Arial" pitchFamily="-72" charset="0"/>
              </a:rPr>
              <a:t>Manuals</a:t>
            </a:r>
            <a:endParaRPr lang="en-US" sz="3200" b="1" dirty="0">
              <a:solidFill>
                <a:prstClr val="black"/>
              </a:solidFill>
              <a:latin typeface="Arial" pitchFamily="-72" charset="0"/>
              <a:ea typeface="Arial" pitchFamily="-72" charset="0"/>
              <a:cs typeface="Arial" pitchFamily="-72" charset="0"/>
            </a:endParaRPr>
          </a:p>
        </p:txBody>
      </p:sp>
      <p:sp>
        <p:nvSpPr>
          <p:cNvPr id="23555" name="TextBox 7"/>
          <p:cNvSpPr txBox="1">
            <a:spLocks noChangeArrowheads="1"/>
          </p:cNvSpPr>
          <p:nvPr/>
        </p:nvSpPr>
        <p:spPr bwMode="auto">
          <a:xfrm>
            <a:off x="914400" y="1295400"/>
            <a:ext cx="7315200" cy="3162404"/>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buFont typeface="Wingdings" pitchFamily="-72" charset="2"/>
              <a:buNone/>
            </a:pPr>
            <a:endParaRPr lang="en-US" sz="800" b="1" dirty="0">
              <a:solidFill>
                <a:srgbClr val="0080FF"/>
              </a:solidFill>
              <a:latin typeface="Lucida Grande" pitchFamily="-72" charset="0"/>
              <a:ea typeface="Arial" pitchFamily="-72" charset="0"/>
              <a:cs typeface="Arial" pitchFamily="-72" charset="0"/>
            </a:endParaRPr>
          </a:p>
          <a:p>
            <a:pPr fontAlgn="base">
              <a:spcBef>
                <a:spcPct val="0"/>
              </a:spcBef>
              <a:spcAft>
                <a:spcPct val="0"/>
              </a:spcAft>
            </a:pPr>
            <a:endParaRPr lang="en-US" sz="1100" b="1" dirty="0">
              <a:solidFill>
                <a:srgbClr val="808080"/>
              </a:solidFill>
              <a:latin typeface="Lucida Grande" pitchFamily="-72" charset="0"/>
              <a:ea typeface="Arial" pitchFamily="-72" charset="0"/>
              <a:cs typeface="Arial" pitchFamily="-72" charset="0"/>
            </a:endParaRPr>
          </a:p>
          <a:p>
            <a:pPr fontAlgn="base">
              <a:spcBef>
                <a:spcPct val="0"/>
              </a:spcBef>
              <a:spcAft>
                <a:spcPct val="0"/>
              </a:spcAft>
            </a:pPr>
            <a:r>
              <a:rPr lang="en-US" b="1" dirty="0">
                <a:solidFill>
                  <a:srgbClr val="000000"/>
                </a:solidFill>
                <a:latin typeface="Arial" pitchFamily="-72" charset="0"/>
                <a:ea typeface="Arial" pitchFamily="-72" charset="0"/>
                <a:cs typeface="Arial" pitchFamily="-72" charset="0"/>
              </a:rPr>
              <a:t>   	</a:t>
            </a:r>
            <a:r>
              <a:rPr lang="en-US" b="1" i="1" dirty="0" smtClean="0">
                <a:solidFill>
                  <a:srgbClr val="000000"/>
                </a:solidFill>
                <a:latin typeface="Arial" pitchFamily="-72" charset="0"/>
                <a:ea typeface="Arial" pitchFamily="-72" charset="0"/>
                <a:cs typeface="Arial" pitchFamily="-72" charset="0"/>
              </a:rPr>
              <a:t>2013 </a:t>
            </a:r>
            <a:r>
              <a:rPr lang="en-US" b="1" i="1" dirty="0">
                <a:solidFill>
                  <a:srgbClr val="000000"/>
                </a:solidFill>
                <a:latin typeface="Arial" pitchFamily="-72" charset="0"/>
                <a:ea typeface="Arial" pitchFamily="-72" charset="0"/>
                <a:cs typeface="Arial" pitchFamily="-72" charset="0"/>
              </a:rPr>
              <a:t>District and Campus Coordinator Manual</a:t>
            </a:r>
            <a:r>
              <a:rPr lang="en-US" b="1" dirty="0">
                <a:solidFill>
                  <a:srgbClr val="000000"/>
                </a:solidFill>
                <a:latin typeface="Arial" pitchFamily="-72" charset="0"/>
                <a:ea typeface="Arial" pitchFamily="-72" charset="0"/>
                <a:cs typeface="Arial" pitchFamily="-72" charset="0"/>
              </a:rPr>
              <a:t> </a:t>
            </a:r>
          </a:p>
          <a:p>
            <a:pPr fontAlgn="base">
              <a:spcBef>
                <a:spcPct val="0"/>
              </a:spcBef>
              <a:spcAft>
                <a:spcPct val="0"/>
              </a:spcAft>
            </a:pPr>
            <a:endParaRPr lang="en-US" dirty="0">
              <a:solidFill>
                <a:srgbClr val="000000"/>
              </a:solidFill>
              <a:latin typeface="Arial" pitchFamily="-72" charset="0"/>
              <a:ea typeface="Arial" pitchFamily="-72" charset="0"/>
              <a:cs typeface="Arial" pitchFamily="-72" charset="0"/>
            </a:endParaRPr>
          </a:p>
          <a:p>
            <a:pPr fontAlgn="base">
              <a:spcBef>
                <a:spcPct val="0"/>
              </a:spcBef>
              <a:spcAft>
                <a:spcPct val="0"/>
              </a:spcAft>
            </a:pPr>
            <a:r>
              <a:rPr lang="en-US" b="1" dirty="0">
                <a:solidFill>
                  <a:srgbClr val="000000"/>
                </a:solidFill>
                <a:latin typeface="Arial" pitchFamily="-72" charset="0"/>
                <a:ea typeface="Arial" pitchFamily="-72" charset="0"/>
                <a:cs typeface="Arial" pitchFamily="-72" charset="0"/>
              </a:rPr>
              <a:t>  </a:t>
            </a:r>
            <a:endParaRPr lang="en-US" b="1" dirty="0" smtClean="0">
              <a:solidFill>
                <a:srgbClr val="000000"/>
              </a:solidFill>
              <a:latin typeface="Arial" pitchFamily="-72" charset="0"/>
              <a:ea typeface="Arial" pitchFamily="-72" charset="0"/>
              <a:cs typeface="Arial" pitchFamily="-72" charset="0"/>
            </a:endParaRPr>
          </a:p>
          <a:p>
            <a:pPr fontAlgn="base">
              <a:spcBef>
                <a:spcPct val="0"/>
              </a:spcBef>
              <a:spcAft>
                <a:spcPct val="0"/>
              </a:spcAft>
            </a:pPr>
            <a:endParaRPr lang="en-US" b="1" dirty="0" smtClean="0">
              <a:solidFill>
                <a:srgbClr val="000000"/>
              </a:solidFill>
              <a:latin typeface="Arial" pitchFamily="-72" charset="0"/>
              <a:ea typeface="Arial" pitchFamily="-72" charset="0"/>
              <a:cs typeface="Arial" pitchFamily="-72" charset="0"/>
            </a:endParaRPr>
          </a:p>
          <a:p>
            <a:pPr fontAlgn="base">
              <a:spcBef>
                <a:spcPct val="0"/>
              </a:spcBef>
              <a:spcAft>
                <a:spcPct val="0"/>
              </a:spcAft>
            </a:pPr>
            <a:endParaRPr lang="en-US" b="1" dirty="0" smtClean="0">
              <a:solidFill>
                <a:srgbClr val="000000"/>
              </a:solidFill>
              <a:latin typeface="Arial" pitchFamily="-72" charset="0"/>
              <a:ea typeface="Arial" pitchFamily="-72" charset="0"/>
              <a:cs typeface="Arial" pitchFamily="-72" charset="0"/>
            </a:endParaRPr>
          </a:p>
          <a:p>
            <a:pPr fontAlgn="base">
              <a:spcBef>
                <a:spcPct val="0"/>
              </a:spcBef>
              <a:spcAft>
                <a:spcPct val="0"/>
              </a:spcAft>
            </a:pPr>
            <a:r>
              <a:rPr lang="en-US" sz="2400" b="1" dirty="0" smtClean="0">
                <a:solidFill>
                  <a:srgbClr val="000000"/>
                </a:solidFill>
                <a:latin typeface="Arial" pitchFamily="-72" charset="0"/>
                <a:ea typeface="Arial" pitchFamily="-72" charset="0"/>
                <a:cs typeface="Arial" pitchFamily="-72" charset="0"/>
              </a:rPr>
              <a:t> </a:t>
            </a:r>
            <a:r>
              <a:rPr lang="en-US" sz="2400" b="1" dirty="0">
                <a:solidFill>
                  <a:srgbClr val="000000"/>
                </a:solidFill>
                <a:latin typeface="Arial" pitchFamily="-72" charset="0"/>
                <a:ea typeface="Arial" pitchFamily="-72" charset="0"/>
                <a:cs typeface="Arial" pitchFamily="-72" charset="0"/>
              </a:rPr>
              <a:t>-  STAAR </a:t>
            </a:r>
          </a:p>
          <a:p>
            <a:pPr fontAlgn="base">
              <a:spcBef>
                <a:spcPct val="0"/>
              </a:spcBef>
              <a:spcAft>
                <a:spcPct val="0"/>
              </a:spcAft>
            </a:pPr>
            <a:r>
              <a:rPr lang="en-US" sz="2400" b="1" dirty="0">
                <a:solidFill>
                  <a:srgbClr val="000000"/>
                </a:solidFill>
                <a:latin typeface="Arial" pitchFamily="-72" charset="0"/>
                <a:ea typeface="Arial" pitchFamily="-72" charset="0"/>
                <a:cs typeface="Arial" pitchFamily="-72" charset="0"/>
              </a:rPr>
              <a:t> </a:t>
            </a:r>
            <a:r>
              <a:rPr lang="en-US" sz="2400" b="1" dirty="0" smtClean="0">
                <a:solidFill>
                  <a:srgbClr val="000000"/>
                </a:solidFill>
                <a:latin typeface="Arial" pitchFamily="-72" charset="0"/>
                <a:ea typeface="Arial" pitchFamily="-72" charset="0"/>
                <a:cs typeface="Arial" pitchFamily="-72" charset="0"/>
              </a:rPr>
              <a:t>-  </a:t>
            </a:r>
            <a:r>
              <a:rPr lang="en-US" sz="2400" b="1" dirty="0">
                <a:solidFill>
                  <a:srgbClr val="000000"/>
                </a:solidFill>
                <a:latin typeface="Arial" pitchFamily="-72" charset="0"/>
                <a:ea typeface="Arial" pitchFamily="-72" charset="0"/>
                <a:cs typeface="Arial" pitchFamily="-72" charset="0"/>
              </a:rPr>
              <a:t>TELPAS</a:t>
            </a:r>
          </a:p>
          <a:p>
            <a:pPr fontAlgn="base">
              <a:spcBef>
                <a:spcPct val="0"/>
              </a:spcBef>
              <a:spcAft>
                <a:spcPct val="0"/>
              </a:spcAft>
            </a:pPr>
            <a:endParaRPr lang="en-US" sz="1700" b="1" dirty="0">
              <a:solidFill>
                <a:srgbClr val="808080"/>
              </a:solidFill>
              <a:latin typeface="Lucida Grande" pitchFamily="-72" charset="0"/>
              <a:ea typeface="Arial" pitchFamily="-72" charset="0"/>
              <a:cs typeface="Arial" pitchFamily="-72" charset="0"/>
            </a:endParaRPr>
          </a:p>
          <a:p>
            <a:pPr fontAlgn="base">
              <a:lnSpc>
                <a:spcPct val="150000"/>
              </a:lnSpc>
              <a:spcBef>
                <a:spcPct val="0"/>
              </a:spcBef>
              <a:spcAft>
                <a:spcPct val="0"/>
              </a:spcAft>
            </a:pPr>
            <a:endParaRPr lang="en-US" sz="1700" b="1" dirty="0">
              <a:solidFill>
                <a:srgbClr val="808080"/>
              </a:solidFill>
              <a:latin typeface="Lucida Grande" pitchFamily="-72" charset="0"/>
              <a:ea typeface="Arial" pitchFamily="-72" charset="0"/>
              <a:cs typeface="Arial" pitchFamily="-72" charset="0"/>
            </a:endParaRPr>
          </a:p>
        </p:txBody>
      </p:sp>
      <p:pic>
        <p:nvPicPr>
          <p:cNvPr id="50177" name="Picture 1"/>
          <p:cNvPicPr>
            <a:picLocks noChangeAspect="1" noChangeArrowheads="1"/>
          </p:cNvPicPr>
          <p:nvPr/>
        </p:nvPicPr>
        <p:blipFill>
          <a:blip r:embed="rId3" cstate="print"/>
          <a:srcRect/>
          <a:stretch>
            <a:fillRect/>
          </a:stretch>
        </p:blipFill>
        <p:spPr bwMode="auto">
          <a:xfrm>
            <a:off x="3851921" y="2132856"/>
            <a:ext cx="3024336" cy="3694508"/>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ChangeAspect="1"/>
          </p:cNvSpPr>
          <p:nvPr/>
        </p:nvSpPr>
        <p:spPr bwMode="auto">
          <a:xfrm>
            <a:off x="395536" y="764704"/>
            <a:ext cx="8229600" cy="5334000"/>
          </a:xfrm>
          <a:prstGeom prst="rect">
            <a:avLst/>
          </a:prstGeom>
          <a:solidFill>
            <a:srgbClr val="FFDCB9"/>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marL="342900" indent="-342900">
              <a:spcBef>
                <a:spcPct val="20000"/>
              </a:spcBef>
              <a:buFont typeface="Arial" pitchFamily="34" charset="0"/>
              <a:buChar char="•"/>
              <a:defRPr/>
            </a:pPr>
            <a:endParaRPr lang="en-US" sz="3200">
              <a:solidFill>
                <a:prstClr val="black"/>
              </a:solidFill>
              <a:ea typeface="ＭＳ Ｐゴシック" pitchFamily="-72" charset="-128"/>
            </a:endParaRPr>
          </a:p>
        </p:txBody>
      </p:sp>
      <p:sp>
        <p:nvSpPr>
          <p:cNvPr id="24579" name="Rectangle 3"/>
          <p:cNvSpPr txBox="1">
            <a:spLocks noChangeArrowheads="1"/>
          </p:cNvSpPr>
          <p:nvPr/>
        </p:nvSpPr>
        <p:spPr bwMode="auto">
          <a:xfrm>
            <a:off x="533400" y="980728"/>
            <a:ext cx="3810000" cy="4734272"/>
          </a:xfrm>
          <a:prstGeom prst="rect">
            <a:avLst/>
          </a:prstGeom>
          <a:noFill/>
          <a:ln w="9525">
            <a:noFill/>
            <a:miter lim="800000"/>
            <a:headEnd/>
            <a:tailEnd/>
          </a:ln>
        </p:spPr>
        <p:txBody>
          <a:bodyPr>
            <a:prstTxWarp prst="textNoShape">
              <a:avLst/>
            </a:prstTxWarp>
          </a:bodyPr>
          <a:lstStyle/>
          <a:p>
            <a:pPr lvl="1" fontAlgn="base">
              <a:spcBef>
                <a:spcPct val="20000"/>
              </a:spcBef>
              <a:spcAft>
                <a:spcPct val="0"/>
              </a:spcAft>
              <a:buClr>
                <a:srgbClr val="000000"/>
              </a:buClr>
            </a:pPr>
            <a:r>
              <a:rPr lang="en-US" b="1" i="1" dirty="0" smtClean="0">
                <a:solidFill>
                  <a:srgbClr val="000000"/>
                </a:solidFill>
                <a:latin typeface="Arial" pitchFamily="34" charset="0"/>
                <a:ea typeface="Arial" pitchFamily="-72" charset="0"/>
                <a:cs typeface="Arial" pitchFamily="34" charset="0"/>
              </a:rPr>
              <a:t>2013 </a:t>
            </a:r>
            <a:r>
              <a:rPr lang="en-US" b="1" i="1" dirty="0">
                <a:solidFill>
                  <a:srgbClr val="000000"/>
                </a:solidFill>
                <a:latin typeface="Arial" pitchFamily="34" charset="0"/>
                <a:ea typeface="Arial" pitchFamily="-72" charset="0"/>
                <a:cs typeface="Arial" pitchFamily="34" charset="0"/>
              </a:rPr>
              <a:t>District and Campus </a:t>
            </a:r>
            <a:r>
              <a:rPr lang="en-US" b="1" i="1" dirty="0" smtClean="0">
                <a:solidFill>
                  <a:srgbClr val="000000"/>
                </a:solidFill>
                <a:latin typeface="Arial" pitchFamily="34" charset="0"/>
                <a:ea typeface="Arial" pitchFamily="-72" charset="0"/>
                <a:cs typeface="Arial" pitchFamily="34" charset="0"/>
              </a:rPr>
              <a:t>   </a:t>
            </a:r>
          </a:p>
          <a:p>
            <a:pPr lvl="1" fontAlgn="base">
              <a:spcBef>
                <a:spcPct val="20000"/>
              </a:spcBef>
              <a:spcAft>
                <a:spcPct val="0"/>
              </a:spcAft>
              <a:buClr>
                <a:srgbClr val="000000"/>
              </a:buClr>
            </a:pPr>
            <a:r>
              <a:rPr lang="en-US" b="1" i="1" dirty="0" smtClean="0">
                <a:solidFill>
                  <a:srgbClr val="000000"/>
                </a:solidFill>
                <a:latin typeface="Arial" pitchFamily="34" charset="0"/>
                <a:ea typeface="Arial" pitchFamily="-72" charset="0"/>
                <a:cs typeface="Arial" pitchFamily="34" charset="0"/>
              </a:rPr>
              <a:t>   Coordinator </a:t>
            </a:r>
            <a:r>
              <a:rPr lang="en-US" b="1" i="1" dirty="0">
                <a:solidFill>
                  <a:srgbClr val="000000"/>
                </a:solidFill>
                <a:latin typeface="Arial" pitchFamily="34" charset="0"/>
                <a:ea typeface="Arial" pitchFamily="-72" charset="0"/>
                <a:cs typeface="Arial" pitchFamily="34" charset="0"/>
              </a:rPr>
              <a:t>Manual </a:t>
            </a:r>
          </a:p>
          <a:p>
            <a:pPr lvl="1" fontAlgn="base">
              <a:spcBef>
                <a:spcPct val="20000"/>
              </a:spcBef>
              <a:spcAft>
                <a:spcPct val="0"/>
              </a:spcAft>
              <a:buClr>
                <a:srgbClr val="000000"/>
              </a:buClr>
            </a:pPr>
            <a:endParaRPr lang="en-US" sz="2000" b="1" dirty="0">
              <a:solidFill>
                <a:srgbClr val="000000"/>
              </a:solidFill>
              <a:latin typeface="Arial" pitchFamily="34" charset="0"/>
              <a:ea typeface="Arial" pitchFamily="-72" charset="0"/>
              <a:cs typeface="Arial" pitchFamily="34" charset="0"/>
            </a:endParaRPr>
          </a:p>
          <a:p>
            <a:pPr fontAlgn="base">
              <a:spcBef>
                <a:spcPct val="0"/>
              </a:spcBef>
              <a:spcAft>
                <a:spcPct val="0"/>
              </a:spcAft>
              <a:buFont typeface="Arial" pitchFamily="-72" charset="0"/>
              <a:buChar char="•"/>
            </a:pPr>
            <a:r>
              <a:rPr lang="en-US" sz="1600" dirty="0">
                <a:solidFill>
                  <a:srgbClr val="000000"/>
                </a:solidFill>
                <a:latin typeface="Arial" pitchFamily="34" charset="0"/>
                <a:ea typeface="Arial" pitchFamily="-72" charset="0"/>
                <a:cs typeface="Arial" pitchFamily="34" charset="0"/>
              </a:rPr>
              <a:t> </a:t>
            </a:r>
            <a:r>
              <a:rPr lang="en-US" sz="1600" dirty="0" smtClean="0">
                <a:solidFill>
                  <a:srgbClr val="000000"/>
                </a:solidFill>
                <a:latin typeface="Arial" pitchFamily="34" charset="0"/>
                <a:ea typeface="Arial" pitchFamily="-72" charset="0"/>
                <a:cs typeface="Arial" pitchFamily="34" charset="0"/>
              </a:rPr>
              <a:t> </a:t>
            </a:r>
            <a:r>
              <a:rPr lang="en-US" dirty="0" smtClean="0">
                <a:solidFill>
                  <a:srgbClr val="000000"/>
                </a:solidFill>
                <a:latin typeface="Arial" pitchFamily="34" charset="0"/>
                <a:ea typeface="Arial" pitchFamily="-72" charset="0"/>
                <a:cs typeface="Arial" pitchFamily="34" charset="0"/>
              </a:rPr>
              <a:t>Limited </a:t>
            </a:r>
            <a:r>
              <a:rPr lang="en-US" dirty="0">
                <a:solidFill>
                  <a:srgbClr val="000000"/>
                </a:solidFill>
                <a:latin typeface="Arial" pitchFamily="34" charset="0"/>
                <a:ea typeface="Arial" pitchFamily="-72" charset="0"/>
                <a:cs typeface="Arial" pitchFamily="34" charset="0"/>
              </a:rPr>
              <a:t>to action </a:t>
            </a:r>
            <a:r>
              <a:rPr lang="en-US" dirty="0" smtClean="0">
                <a:solidFill>
                  <a:srgbClr val="000000"/>
                </a:solidFill>
                <a:latin typeface="Arial" pitchFamily="34" charset="0"/>
                <a:ea typeface="Arial" pitchFamily="-72" charset="0"/>
                <a:cs typeface="Arial" pitchFamily="34" charset="0"/>
              </a:rPr>
              <a:t>items</a:t>
            </a:r>
          </a:p>
          <a:p>
            <a:pPr fontAlgn="base">
              <a:spcBef>
                <a:spcPct val="0"/>
              </a:spcBef>
              <a:spcAft>
                <a:spcPct val="0"/>
              </a:spcAft>
            </a:pPr>
            <a:endParaRPr lang="en-US" sz="1000" dirty="0" smtClean="0">
              <a:solidFill>
                <a:srgbClr val="000000"/>
              </a:solidFill>
              <a:latin typeface="Arial" pitchFamily="34" charset="0"/>
              <a:ea typeface="Arial" pitchFamily="-72" charset="0"/>
              <a:cs typeface="Arial" pitchFamily="34" charset="0"/>
            </a:endParaRPr>
          </a:p>
          <a:p>
            <a:pPr fontAlgn="base">
              <a:spcBef>
                <a:spcPct val="0"/>
              </a:spcBef>
              <a:spcAft>
                <a:spcPct val="0"/>
              </a:spcAft>
              <a:buFont typeface="Arial" pitchFamily="-72" charset="0"/>
              <a:buChar char="•"/>
            </a:pPr>
            <a:r>
              <a:rPr lang="en-US" dirty="0" smtClean="0">
                <a:solidFill>
                  <a:srgbClr val="000000"/>
                </a:solidFill>
                <a:latin typeface="Arial" pitchFamily="34" charset="0"/>
                <a:ea typeface="Arial" pitchFamily="-72" charset="0"/>
                <a:cs typeface="Arial" pitchFamily="34" charset="0"/>
              </a:rPr>
              <a:t>  Streamlined and simplified </a:t>
            </a:r>
          </a:p>
          <a:p>
            <a:pPr fontAlgn="base">
              <a:spcBef>
                <a:spcPct val="0"/>
              </a:spcBef>
              <a:spcAft>
                <a:spcPct val="0"/>
              </a:spcAft>
            </a:pPr>
            <a:r>
              <a:rPr lang="en-US" dirty="0" smtClean="0">
                <a:solidFill>
                  <a:srgbClr val="000000"/>
                </a:solidFill>
                <a:latin typeface="Arial" pitchFamily="34" charset="0"/>
                <a:ea typeface="Arial" pitchFamily="-72" charset="0"/>
                <a:cs typeface="Arial" pitchFamily="34" charset="0"/>
              </a:rPr>
              <a:t>   content (bullet points and </a:t>
            </a:r>
          </a:p>
          <a:p>
            <a:pPr fontAlgn="base">
              <a:spcBef>
                <a:spcPct val="0"/>
              </a:spcBef>
              <a:spcAft>
                <a:spcPct val="0"/>
              </a:spcAft>
            </a:pPr>
            <a:r>
              <a:rPr lang="en-US" dirty="0" smtClean="0">
                <a:solidFill>
                  <a:srgbClr val="000000"/>
                </a:solidFill>
                <a:latin typeface="Arial" pitchFamily="34" charset="0"/>
                <a:ea typeface="Arial" pitchFamily="-72" charset="0"/>
                <a:cs typeface="Arial" pitchFamily="34" charset="0"/>
              </a:rPr>
              <a:t>   subheads) </a:t>
            </a:r>
          </a:p>
          <a:p>
            <a:pPr fontAlgn="base">
              <a:spcBef>
                <a:spcPct val="0"/>
              </a:spcBef>
              <a:spcAft>
                <a:spcPct val="0"/>
              </a:spcAft>
            </a:pPr>
            <a:endParaRPr lang="en-US" sz="1000" dirty="0" smtClean="0">
              <a:solidFill>
                <a:srgbClr val="000000"/>
              </a:solidFill>
              <a:latin typeface="Arial" pitchFamily="34" charset="0"/>
              <a:ea typeface="Arial" pitchFamily="-72" charset="0"/>
              <a:cs typeface="Arial" pitchFamily="34" charset="0"/>
            </a:endParaRPr>
          </a:p>
          <a:p>
            <a:pPr fontAlgn="base">
              <a:spcBef>
                <a:spcPct val="0"/>
              </a:spcBef>
              <a:spcAft>
                <a:spcPct val="0"/>
              </a:spcAft>
              <a:buFont typeface="Arial" pitchFamily="-72" charset="0"/>
              <a:buChar char="•"/>
            </a:pPr>
            <a:r>
              <a:rPr lang="en-US" dirty="0" smtClean="0">
                <a:solidFill>
                  <a:srgbClr val="000000"/>
                </a:solidFill>
                <a:latin typeface="Arial" pitchFamily="34" charset="0"/>
                <a:ea typeface="Arial" pitchFamily="-72" charset="0"/>
                <a:cs typeface="Arial" pitchFamily="34" charset="0"/>
              </a:rPr>
              <a:t>  Action-oriented checklists </a:t>
            </a:r>
          </a:p>
          <a:p>
            <a:pPr fontAlgn="base">
              <a:spcBef>
                <a:spcPct val="0"/>
              </a:spcBef>
              <a:spcAft>
                <a:spcPct val="0"/>
              </a:spcAft>
            </a:pPr>
            <a:r>
              <a:rPr lang="en-US" dirty="0" smtClean="0">
                <a:solidFill>
                  <a:srgbClr val="000000"/>
                </a:solidFill>
                <a:latin typeface="Arial" pitchFamily="34" charset="0"/>
                <a:ea typeface="Arial" pitchFamily="-72" charset="0"/>
                <a:cs typeface="Arial" pitchFamily="34" charset="0"/>
              </a:rPr>
              <a:t>   embedded in text </a:t>
            </a:r>
          </a:p>
          <a:p>
            <a:pPr fontAlgn="base">
              <a:spcBef>
                <a:spcPct val="0"/>
              </a:spcBef>
              <a:spcAft>
                <a:spcPct val="0"/>
              </a:spcAft>
            </a:pPr>
            <a:r>
              <a:rPr lang="en-US" dirty="0" smtClean="0">
                <a:solidFill>
                  <a:srgbClr val="000000"/>
                </a:solidFill>
                <a:latin typeface="Arial" pitchFamily="34" charset="0"/>
                <a:ea typeface="Arial" pitchFamily="-72" charset="0"/>
                <a:cs typeface="Arial" pitchFamily="34" charset="0"/>
              </a:rPr>
              <a:t>  (also available on website)</a:t>
            </a:r>
          </a:p>
          <a:p>
            <a:pPr fontAlgn="base">
              <a:spcBef>
                <a:spcPct val="0"/>
              </a:spcBef>
              <a:spcAft>
                <a:spcPct val="0"/>
              </a:spcAft>
            </a:pPr>
            <a:endParaRPr lang="en-US" sz="1000" dirty="0" smtClean="0">
              <a:solidFill>
                <a:srgbClr val="000000"/>
              </a:solidFill>
              <a:latin typeface="Arial" pitchFamily="34" charset="0"/>
              <a:ea typeface="Arial" pitchFamily="-72" charset="0"/>
              <a:cs typeface="Arial" pitchFamily="34" charset="0"/>
            </a:endParaRPr>
          </a:p>
          <a:p>
            <a:pPr fontAlgn="base">
              <a:spcBef>
                <a:spcPct val="0"/>
              </a:spcBef>
              <a:spcAft>
                <a:spcPct val="0"/>
              </a:spcAft>
              <a:buFont typeface="Arial" pitchFamily="-72" charset="0"/>
              <a:buChar char="•"/>
            </a:pPr>
            <a:r>
              <a:rPr lang="en-US" dirty="0" smtClean="0">
                <a:solidFill>
                  <a:srgbClr val="000000"/>
                </a:solidFill>
                <a:latin typeface="Arial" pitchFamily="34" charset="0"/>
                <a:ea typeface="Arial" pitchFamily="-72" charset="0"/>
                <a:cs typeface="Arial" pitchFamily="34" charset="0"/>
              </a:rPr>
              <a:t> “Notes” column for jotting</a:t>
            </a:r>
            <a:br>
              <a:rPr lang="en-US" dirty="0" smtClean="0">
                <a:solidFill>
                  <a:srgbClr val="000000"/>
                </a:solidFill>
                <a:latin typeface="Arial" pitchFamily="34" charset="0"/>
                <a:ea typeface="Arial" pitchFamily="-72" charset="0"/>
                <a:cs typeface="Arial" pitchFamily="34" charset="0"/>
              </a:rPr>
            </a:br>
            <a:r>
              <a:rPr lang="en-US" dirty="0" smtClean="0">
                <a:solidFill>
                  <a:srgbClr val="000000"/>
                </a:solidFill>
                <a:latin typeface="Arial" pitchFamily="34" charset="0"/>
                <a:ea typeface="Arial" pitchFamily="-72" charset="0"/>
                <a:cs typeface="Arial" pitchFamily="34" charset="0"/>
              </a:rPr>
              <a:t>   down information </a:t>
            </a:r>
          </a:p>
          <a:p>
            <a:pPr fontAlgn="base">
              <a:spcBef>
                <a:spcPct val="0"/>
              </a:spcBef>
              <a:spcAft>
                <a:spcPct val="0"/>
              </a:spcAft>
            </a:pPr>
            <a:endParaRPr lang="en-US" sz="1000" dirty="0" smtClean="0">
              <a:solidFill>
                <a:srgbClr val="000000"/>
              </a:solidFill>
              <a:latin typeface="Arial" pitchFamily="34" charset="0"/>
              <a:ea typeface="Arial" pitchFamily="-72" charset="0"/>
              <a:cs typeface="Arial" pitchFamily="34" charset="0"/>
            </a:endParaRPr>
          </a:p>
          <a:p>
            <a:pPr fontAlgn="base">
              <a:spcBef>
                <a:spcPct val="0"/>
              </a:spcBef>
              <a:spcAft>
                <a:spcPct val="0"/>
              </a:spcAft>
              <a:buFont typeface="Arial" pitchFamily="-72" charset="0"/>
              <a:buChar char="•"/>
            </a:pPr>
            <a:r>
              <a:rPr lang="en-US" dirty="0" smtClean="0">
                <a:solidFill>
                  <a:srgbClr val="000000"/>
                </a:solidFill>
                <a:latin typeface="Arial" pitchFamily="34" charset="0"/>
                <a:ea typeface="Arial" pitchFamily="-72" charset="0"/>
                <a:cs typeface="Arial" pitchFamily="34" charset="0"/>
              </a:rPr>
              <a:t> “Notes” column with </a:t>
            </a:r>
            <a:br>
              <a:rPr lang="en-US" dirty="0" smtClean="0">
                <a:solidFill>
                  <a:srgbClr val="000000"/>
                </a:solidFill>
                <a:latin typeface="Arial" pitchFamily="34" charset="0"/>
                <a:ea typeface="Arial" pitchFamily="-72" charset="0"/>
                <a:cs typeface="Arial" pitchFamily="34" charset="0"/>
              </a:rPr>
            </a:br>
            <a:r>
              <a:rPr lang="en-US" dirty="0" smtClean="0">
                <a:solidFill>
                  <a:srgbClr val="000000"/>
                </a:solidFill>
                <a:latin typeface="Arial" pitchFamily="34" charset="0"/>
                <a:ea typeface="Arial" pitchFamily="-72" charset="0"/>
                <a:cs typeface="Arial" pitchFamily="34" charset="0"/>
              </a:rPr>
              <a:t>   live links to resources </a:t>
            </a:r>
          </a:p>
          <a:p>
            <a:pPr fontAlgn="base">
              <a:spcBef>
                <a:spcPct val="0"/>
              </a:spcBef>
              <a:spcAft>
                <a:spcPct val="0"/>
              </a:spcAft>
            </a:pPr>
            <a:endParaRPr lang="en-US" sz="1600" b="1" dirty="0" smtClean="0">
              <a:solidFill>
                <a:srgbClr val="000000"/>
              </a:solidFill>
              <a:latin typeface="Lucida Grande" pitchFamily="-72" charset="0"/>
              <a:ea typeface="Arial" pitchFamily="-72" charset="0"/>
              <a:cs typeface="Arial" pitchFamily="-72" charset="0"/>
            </a:endParaRPr>
          </a:p>
          <a:p>
            <a:pPr lvl="1" fontAlgn="base">
              <a:spcBef>
                <a:spcPct val="20000"/>
              </a:spcBef>
              <a:spcAft>
                <a:spcPct val="0"/>
              </a:spcAft>
              <a:buClr>
                <a:srgbClr val="000000"/>
              </a:buClr>
            </a:pPr>
            <a:endParaRPr lang="en-US" sz="1200" b="1" dirty="0" smtClean="0">
              <a:solidFill>
                <a:srgbClr val="000000"/>
              </a:solidFill>
              <a:latin typeface="Lucida Grande" pitchFamily="-72" charset="0"/>
              <a:ea typeface="Arial" pitchFamily="-72" charset="0"/>
              <a:cs typeface="Arial" pitchFamily="-72" charset="0"/>
            </a:endParaRPr>
          </a:p>
          <a:p>
            <a:pPr lvl="1" fontAlgn="base">
              <a:spcBef>
                <a:spcPct val="20000"/>
              </a:spcBef>
              <a:spcAft>
                <a:spcPct val="0"/>
              </a:spcAft>
              <a:buClr>
                <a:srgbClr val="000000"/>
              </a:buClr>
              <a:buFontTx/>
              <a:buChar char="•"/>
            </a:pPr>
            <a:endParaRPr lang="en-US" sz="1600" b="1" dirty="0">
              <a:solidFill>
                <a:srgbClr val="CC3300"/>
              </a:solidFill>
              <a:latin typeface="Lucida Grande" pitchFamily="-72" charset="0"/>
              <a:ea typeface="Arial" pitchFamily="-72" charset="0"/>
              <a:cs typeface="Arial" pitchFamily="-72" charset="0"/>
            </a:endParaRPr>
          </a:p>
          <a:p>
            <a:pPr lvl="1" fontAlgn="base">
              <a:spcBef>
                <a:spcPct val="20000"/>
              </a:spcBef>
              <a:spcAft>
                <a:spcPct val="0"/>
              </a:spcAft>
              <a:buClr>
                <a:srgbClr val="000000"/>
              </a:buClr>
            </a:pPr>
            <a:endParaRPr lang="en-US" sz="2800" dirty="0">
              <a:solidFill>
                <a:srgbClr val="CC3300"/>
              </a:solidFill>
              <a:latin typeface="Californian FB" charset="0"/>
              <a:ea typeface="Arial" pitchFamily="-72" charset="0"/>
              <a:cs typeface="Arial" pitchFamily="-72" charset="0"/>
            </a:endParaRPr>
          </a:p>
          <a:p>
            <a:pPr marL="342900" indent="-342900" fontAlgn="base">
              <a:spcBef>
                <a:spcPct val="30000"/>
              </a:spcBef>
              <a:spcAft>
                <a:spcPct val="30000"/>
              </a:spcAft>
            </a:pPr>
            <a:endParaRPr lang="en-US" sz="3200" dirty="0">
              <a:solidFill>
                <a:srgbClr val="000000"/>
              </a:solidFill>
              <a:latin typeface="Californian FB" charset="0"/>
              <a:ea typeface="Arial" pitchFamily="-72" charset="0"/>
              <a:cs typeface="Arial" pitchFamily="-72" charset="0"/>
            </a:endParaRPr>
          </a:p>
        </p:txBody>
      </p:sp>
      <p:pic>
        <p:nvPicPr>
          <p:cNvPr id="49153" name="Picture 1"/>
          <p:cNvPicPr>
            <a:picLocks noChangeAspect="1" noChangeArrowheads="1"/>
          </p:cNvPicPr>
          <p:nvPr/>
        </p:nvPicPr>
        <p:blipFill>
          <a:blip r:embed="rId3" cstate="print"/>
          <a:srcRect/>
          <a:stretch>
            <a:fillRect/>
          </a:stretch>
        </p:blipFill>
        <p:spPr bwMode="auto">
          <a:xfrm>
            <a:off x="4355976" y="980729"/>
            <a:ext cx="4248472" cy="4883028"/>
          </a:xfrm>
          <a:prstGeom prst="rect">
            <a:avLst/>
          </a:prstGeom>
          <a:noFill/>
          <a:ln w="9525">
            <a:noFill/>
            <a:miter lim="800000"/>
            <a:headEnd/>
            <a:tailEnd/>
          </a:ln>
        </p:spPr>
      </p:pic>
      <p:sp>
        <p:nvSpPr>
          <p:cNvPr id="6" name="TextBox 5"/>
          <p:cNvSpPr txBox="1"/>
          <p:nvPr/>
        </p:nvSpPr>
        <p:spPr>
          <a:xfrm>
            <a:off x="4355976" y="152400"/>
            <a:ext cx="2273424" cy="461665"/>
          </a:xfrm>
          <a:prstGeom prst="rect">
            <a:avLst/>
          </a:prstGeom>
          <a:noFill/>
        </p:spPr>
        <p:txBody>
          <a:bodyPr wrap="square" rtlCol="0">
            <a:spAutoFit/>
          </a:bodyPr>
          <a:lstStyle/>
          <a:p>
            <a:pPr algn="r" fontAlgn="base">
              <a:spcBef>
                <a:spcPct val="0"/>
              </a:spcBef>
              <a:spcAft>
                <a:spcPct val="0"/>
              </a:spcAft>
            </a:pPr>
            <a:r>
              <a:rPr lang="en-US" sz="2400" b="1" dirty="0" smtClean="0">
                <a:solidFill>
                  <a:prstClr val="black"/>
                </a:solidFill>
                <a:latin typeface="Arial" pitchFamily="-72" charset="0"/>
                <a:ea typeface="ＭＳ Ｐゴシック" pitchFamily="-72" charset="-128"/>
              </a:rPr>
              <a:t>2013 Manuals</a:t>
            </a:r>
            <a:endParaRPr lang="en-US" sz="2400" b="1" dirty="0">
              <a:solidFill>
                <a:prstClr val="black"/>
              </a:solidFill>
              <a:latin typeface="Arial" pitchFamily="-72" charset="0"/>
              <a:ea typeface="ＭＳ Ｐゴシック" pitchFamily="-72" charset="-128"/>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ChangeAspect="1"/>
          </p:cNvSpPr>
          <p:nvPr/>
        </p:nvSpPr>
        <p:spPr bwMode="auto">
          <a:xfrm>
            <a:off x="395536" y="764704"/>
            <a:ext cx="8229600" cy="5334000"/>
          </a:xfrm>
          <a:prstGeom prst="rect">
            <a:avLst/>
          </a:prstGeom>
          <a:solidFill>
            <a:srgbClr val="FFDCB9"/>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marL="342900" indent="-342900">
              <a:spcBef>
                <a:spcPct val="20000"/>
              </a:spcBef>
              <a:buFont typeface="Arial" pitchFamily="34" charset="0"/>
              <a:buChar char="•"/>
              <a:defRPr/>
            </a:pPr>
            <a:endParaRPr lang="en-US" sz="3200">
              <a:solidFill>
                <a:prstClr val="black"/>
              </a:solidFill>
              <a:ea typeface="ＭＳ Ｐゴシック" pitchFamily="-72" charset="-128"/>
            </a:endParaRPr>
          </a:p>
        </p:txBody>
      </p:sp>
      <p:sp>
        <p:nvSpPr>
          <p:cNvPr id="24579" name="Rectangle 3"/>
          <p:cNvSpPr txBox="1">
            <a:spLocks noChangeArrowheads="1"/>
          </p:cNvSpPr>
          <p:nvPr/>
        </p:nvSpPr>
        <p:spPr bwMode="auto">
          <a:xfrm>
            <a:off x="533400" y="980728"/>
            <a:ext cx="3810000" cy="4734272"/>
          </a:xfrm>
          <a:prstGeom prst="rect">
            <a:avLst/>
          </a:prstGeom>
          <a:noFill/>
          <a:ln w="9525">
            <a:noFill/>
            <a:miter lim="800000"/>
            <a:headEnd/>
            <a:tailEnd/>
          </a:ln>
        </p:spPr>
        <p:txBody>
          <a:bodyPr>
            <a:prstTxWarp prst="textNoShape">
              <a:avLst/>
            </a:prstTxWarp>
          </a:bodyPr>
          <a:lstStyle/>
          <a:p>
            <a:pPr lvl="1" fontAlgn="base">
              <a:spcBef>
                <a:spcPct val="20000"/>
              </a:spcBef>
              <a:spcAft>
                <a:spcPct val="0"/>
              </a:spcAft>
              <a:buClr>
                <a:srgbClr val="000000"/>
              </a:buClr>
            </a:pPr>
            <a:r>
              <a:rPr lang="en-US" b="1" i="1" dirty="0" smtClean="0">
                <a:solidFill>
                  <a:srgbClr val="000000"/>
                </a:solidFill>
                <a:latin typeface="Lucida Grande" pitchFamily="-72" charset="0"/>
                <a:ea typeface="Arial" pitchFamily="-72" charset="0"/>
                <a:cs typeface="Arial" pitchFamily="-72" charset="0"/>
              </a:rPr>
              <a:t>2013 </a:t>
            </a:r>
            <a:r>
              <a:rPr lang="en-US" b="1" i="1" dirty="0">
                <a:solidFill>
                  <a:srgbClr val="000000"/>
                </a:solidFill>
                <a:latin typeface="Lucida Grande" pitchFamily="-72" charset="0"/>
                <a:ea typeface="Arial" pitchFamily="-72" charset="0"/>
                <a:cs typeface="Arial" pitchFamily="-72" charset="0"/>
              </a:rPr>
              <a:t>District and Campus </a:t>
            </a:r>
            <a:r>
              <a:rPr lang="en-US" b="1" i="1" dirty="0" smtClean="0">
                <a:solidFill>
                  <a:srgbClr val="000000"/>
                </a:solidFill>
                <a:latin typeface="Lucida Grande" pitchFamily="-72" charset="0"/>
                <a:ea typeface="Arial" pitchFamily="-72" charset="0"/>
                <a:cs typeface="Arial" pitchFamily="-72" charset="0"/>
              </a:rPr>
              <a:t>    </a:t>
            </a:r>
          </a:p>
          <a:p>
            <a:pPr lvl="1" fontAlgn="base">
              <a:spcBef>
                <a:spcPct val="20000"/>
              </a:spcBef>
              <a:spcAft>
                <a:spcPct val="0"/>
              </a:spcAft>
              <a:buClr>
                <a:srgbClr val="000000"/>
              </a:buClr>
            </a:pPr>
            <a:r>
              <a:rPr lang="en-US" b="1" i="1" dirty="0" smtClean="0">
                <a:solidFill>
                  <a:srgbClr val="000000"/>
                </a:solidFill>
                <a:latin typeface="Lucida Grande" pitchFamily="-72" charset="0"/>
                <a:ea typeface="Arial" pitchFamily="-72" charset="0"/>
                <a:cs typeface="Arial" pitchFamily="-72" charset="0"/>
              </a:rPr>
              <a:t>   Coordinator </a:t>
            </a:r>
            <a:r>
              <a:rPr lang="en-US" b="1" i="1" dirty="0">
                <a:solidFill>
                  <a:srgbClr val="000000"/>
                </a:solidFill>
                <a:latin typeface="Lucida Grande" pitchFamily="-72" charset="0"/>
                <a:ea typeface="Arial" pitchFamily="-72" charset="0"/>
                <a:cs typeface="Arial" pitchFamily="-72" charset="0"/>
              </a:rPr>
              <a:t>Manual </a:t>
            </a:r>
          </a:p>
          <a:p>
            <a:pPr lvl="1" fontAlgn="base">
              <a:spcBef>
                <a:spcPct val="20000"/>
              </a:spcBef>
              <a:spcAft>
                <a:spcPct val="0"/>
              </a:spcAft>
              <a:buClr>
                <a:srgbClr val="000000"/>
              </a:buClr>
            </a:pPr>
            <a:endParaRPr lang="en-US" sz="1200" b="1" dirty="0">
              <a:solidFill>
                <a:srgbClr val="000000"/>
              </a:solidFill>
              <a:latin typeface="Lucida Grande" pitchFamily="-72" charset="0"/>
              <a:ea typeface="Arial" pitchFamily="-72" charset="0"/>
              <a:cs typeface="Arial" pitchFamily="-72" charset="0"/>
            </a:endParaRPr>
          </a:p>
          <a:p>
            <a:pPr lvl="1" fontAlgn="base">
              <a:spcBef>
                <a:spcPct val="20000"/>
              </a:spcBef>
              <a:spcAft>
                <a:spcPct val="0"/>
              </a:spcAft>
              <a:buClr>
                <a:srgbClr val="000000"/>
              </a:buClr>
            </a:pPr>
            <a:endParaRPr lang="en-US" sz="1200" b="1" dirty="0">
              <a:solidFill>
                <a:srgbClr val="000000"/>
              </a:solidFill>
              <a:latin typeface="Lucida Grande" pitchFamily="-72" charset="0"/>
              <a:ea typeface="Arial" pitchFamily="-72" charset="0"/>
              <a:cs typeface="Arial" pitchFamily="-72" charset="0"/>
            </a:endParaRPr>
          </a:p>
          <a:p>
            <a:pPr fontAlgn="base">
              <a:spcBef>
                <a:spcPct val="0"/>
              </a:spcBef>
              <a:spcAft>
                <a:spcPct val="0"/>
              </a:spcAft>
              <a:buFont typeface="Arial" pitchFamily="-72" charset="0"/>
              <a:buChar char="•"/>
            </a:pPr>
            <a:r>
              <a:rPr lang="en-US" dirty="0" smtClean="0">
                <a:solidFill>
                  <a:srgbClr val="000000"/>
                </a:solidFill>
                <a:latin typeface="Arial" pitchFamily="34" charset="0"/>
                <a:ea typeface="Arial" pitchFamily="-72" charset="0"/>
                <a:cs typeface="Arial" pitchFamily="34" charset="0"/>
              </a:rPr>
              <a:t>  DTC and CTC activities </a:t>
            </a:r>
          </a:p>
          <a:p>
            <a:pPr fontAlgn="base">
              <a:spcBef>
                <a:spcPct val="0"/>
              </a:spcBef>
              <a:spcAft>
                <a:spcPct val="0"/>
              </a:spcAft>
            </a:pPr>
            <a:r>
              <a:rPr lang="en-US" dirty="0" smtClean="0">
                <a:solidFill>
                  <a:srgbClr val="000000"/>
                </a:solidFill>
                <a:latin typeface="Arial" pitchFamily="34" charset="0"/>
                <a:ea typeface="Arial" pitchFamily="-72" charset="0"/>
                <a:cs typeface="Arial" pitchFamily="34" charset="0"/>
              </a:rPr>
              <a:t>   interwoven</a:t>
            </a:r>
          </a:p>
          <a:p>
            <a:pPr fontAlgn="base">
              <a:spcBef>
                <a:spcPct val="0"/>
              </a:spcBef>
              <a:spcAft>
                <a:spcPct val="0"/>
              </a:spcAft>
              <a:buFont typeface="Arial" pitchFamily="-72" charset="0"/>
              <a:buChar char="•"/>
            </a:pPr>
            <a:endParaRPr lang="en-US" dirty="0" smtClean="0">
              <a:solidFill>
                <a:srgbClr val="000000"/>
              </a:solidFill>
              <a:latin typeface="Arial" pitchFamily="34" charset="0"/>
              <a:ea typeface="Arial" pitchFamily="-72" charset="0"/>
              <a:cs typeface="Arial" pitchFamily="34" charset="0"/>
            </a:endParaRPr>
          </a:p>
          <a:p>
            <a:pPr fontAlgn="base">
              <a:spcBef>
                <a:spcPct val="0"/>
              </a:spcBef>
              <a:spcAft>
                <a:spcPct val="0"/>
              </a:spcAft>
              <a:buFont typeface="Arial" pitchFamily="-72" charset="0"/>
              <a:buChar char="•"/>
            </a:pPr>
            <a:r>
              <a:rPr lang="en-US" dirty="0" smtClean="0">
                <a:solidFill>
                  <a:srgbClr val="000000"/>
                </a:solidFill>
                <a:latin typeface="Arial" pitchFamily="34" charset="0"/>
                <a:ea typeface="Arial" pitchFamily="-72" charset="0"/>
                <a:cs typeface="Arial" pitchFamily="34" charset="0"/>
              </a:rPr>
              <a:t>  Activities are designated “DC,”   </a:t>
            </a:r>
          </a:p>
          <a:p>
            <a:pPr fontAlgn="base">
              <a:spcBef>
                <a:spcPct val="0"/>
              </a:spcBef>
              <a:spcAft>
                <a:spcPct val="0"/>
              </a:spcAft>
            </a:pPr>
            <a:r>
              <a:rPr lang="en-US" dirty="0" smtClean="0">
                <a:solidFill>
                  <a:srgbClr val="000000"/>
                </a:solidFill>
                <a:latin typeface="Arial" pitchFamily="34" charset="0"/>
                <a:ea typeface="Arial" pitchFamily="-72" charset="0"/>
                <a:cs typeface="Arial" pitchFamily="34" charset="0"/>
              </a:rPr>
              <a:t>   “CC,” or “DC/CC”</a:t>
            </a:r>
          </a:p>
          <a:p>
            <a:pPr fontAlgn="base">
              <a:spcBef>
                <a:spcPct val="0"/>
              </a:spcBef>
              <a:spcAft>
                <a:spcPct val="0"/>
              </a:spcAft>
            </a:pPr>
            <a:endParaRPr lang="en-US" dirty="0" smtClean="0">
              <a:solidFill>
                <a:srgbClr val="000000"/>
              </a:solidFill>
              <a:latin typeface="Arial" pitchFamily="34" charset="0"/>
              <a:ea typeface="Arial" pitchFamily="-72" charset="0"/>
              <a:cs typeface="Arial" pitchFamily="34" charset="0"/>
            </a:endParaRPr>
          </a:p>
          <a:p>
            <a:pPr fontAlgn="base">
              <a:spcBef>
                <a:spcPct val="0"/>
              </a:spcBef>
              <a:spcAft>
                <a:spcPct val="0"/>
              </a:spcAft>
              <a:buFont typeface="Arial" pitchFamily="34" charset="0"/>
              <a:buChar char="•"/>
            </a:pPr>
            <a:r>
              <a:rPr lang="en-US" dirty="0" smtClean="0">
                <a:solidFill>
                  <a:srgbClr val="000000"/>
                </a:solidFill>
                <a:latin typeface="Arial" pitchFamily="34" charset="0"/>
                <a:ea typeface="Arial" pitchFamily="-72" charset="0"/>
                <a:cs typeface="Arial" pitchFamily="34" charset="0"/>
              </a:rPr>
              <a:t>   At district request, some </a:t>
            </a:r>
          </a:p>
          <a:p>
            <a:pPr fontAlgn="base">
              <a:spcBef>
                <a:spcPct val="0"/>
              </a:spcBef>
              <a:spcAft>
                <a:spcPct val="0"/>
              </a:spcAft>
            </a:pPr>
            <a:r>
              <a:rPr lang="en-US" dirty="0" smtClean="0">
                <a:solidFill>
                  <a:srgbClr val="000000"/>
                </a:solidFill>
                <a:latin typeface="Arial" pitchFamily="34" charset="0"/>
                <a:ea typeface="Arial" pitchFamily="-72" charset="0"/>
                <a:cs typeface="Arial" pitchFamily="34" charset="0"/>
              </a:rPr>
              <a:t>    supporting material has been   </a:t>
            </a:r>
          </a:p>
          <a:p>
            <a:pPr fontAlgn="base">
              <a:spcBef>
                <a:spcPct val="0"/>
              </a:spcBef>
              <a:spcAft>
                <a:spcPct val="0"/>
              </a:spcAft>
            </a:pPr>
            <a:r>
              <a:rPr lang="en-US" dirty="0" smtClean="0">
                <a:solidFill>
                  <a:srgbClr val="000000"/>
                </a:solidFill>
                <a:latin typeface="Arial" pitchFamily="34" charset="0"/>
                <a:ea typeface="Arial" pitchFamily="-72" charset="0"/>
                <a:cs typeface="Arial" pitchFamily="34" charset="0"/>
              </a:rPr>
              <a:t>    included in the manual </a:t>
            </a:r>
          </a:p>
          <a:p>
            <a:pPr lvl="1" fontAlgn="base">
              <a:spcBef>
                <a:spcPct val="20000"/>
              </a:spcBef>
              <a:spcAft>
                <a:spcPct val="0"/>
              </a:spcAft>
              <a:buClr>
                <a:srgbClr val="000000"/>
              </a:buClr>
              <a:buFontTx/>
              <a:buChar char="•"/>
            </a:pPr>
            <a:endParaRPr lang="en-US" sz="1600" b="1" dirty="0">
              <a:solidFill>
                <a:srgbClr val="CC3300"/>
              </a:solidFill>
              <a:latin typeface="Lucida Grande" pitchFamily="-72" charset="0"/>
              <a:ea typeface="Arial" pitchFamily="-72" charset="0"/>
              <a:cs typeface="Arial" pitchFamily="-72" charset="0"/>
            </a:endParaRPr>
          </a:p>
          <a:p>
            <a:pPr lvl="1" fontAlgn="base">
              <a:spcBef>
                <a:spcPct val="20000"/>
              </a:spcBef>
              <a:spcAft>
                <a:spcPct val="0"/>
              </a:spcAft>
              <a:buClr>
                <a:srgbClr val="000000"/>
              </a:buClr>
            </a:pPr>
            <a:endParaRPr lang="en-US" sz="2800" dirty="0">
              <a:solidFill>
                <a:srgbClr val="CC3300"/>
              </a:solidFill>
              <a:latin typeface="Californian FB" charset="0"/>
              <a:ea typeface="Arial" pitchFamily="-72" charset="0"/>
              <a:cs typeface="Arial" pitchFamily="-72" charset="0"/>
            </a:endParaRPr>
          </a:p>
          <a:p>
            <a:pPr marL="342900" indent="-342900" fontAlgn="base">
              <a:spcBef>
                <a:spcPct val="30000"/>
              </a:spcBef>
              <a:spcAft>
                <a:spcPct val="30000"/>
              </a:spcAft>
            </a:pPr>
            <a:endParaRPr lang="en-US" sz="3200" dirty="0">
              <a:solidFill>
                <a:srgbClr val="000000"/>
              </a:solidFill>
              <a:latin typeface="Californian FB" charset="0"/>
              <a:ea typeface="Arial" pitchFamily="-72" charset="0"/>
              <a:cs typeface="Arial" pitchFamily="-72" charset="0"/>
            </a:endParaRPr>
          </a:p>
        </p:txBody>
      </p:sp>
      <p:pic>
        <p:nvPicPr>
          <p:cNvPr id="6" name="Picture 1"/>
          <p:cNvPicPr>
            <a:picLocks noChangeAspect="1" noChangeArrowheads="1"/>
          </p:cNvPicPr>
          <p:nvPr/>
        </p:nvPicPr>
        <p:blipFill>
          <a:blip r:embed="rId3" cstate="print"/>
          <a:srcRect/>
          <a:stretch>
            <a:fillRect/>
          </a:stretch>
        </p:blipFill>
        <p:spPr bwMode="auto">
          <a:xfrm>
            <a:off x="4355976" y="980728"/>
            <a:ext cx="4248472" cy="4896544"/>
          </a:xfrm>
          <a:prstGeom prst="rect">
            <a:avLst/>
          </a:prstGeom>
          <a:noFill/>
          <a:ln w="9525">
            <a:noFill/>
            <a:miter lim="800000"/>
            <a:headEnd/>
            <a:tailEnd/>
          </a:ln>
        </p:spPr>
      </p:pic>
      <p:sp>
        <p:nvSpPr>
          <p:cNvPr id="7" name="TextBox 6"/>
          <p:cNvSpPr txBox="1"/>
          <p:nvPr/>
        </p:nvSpPr>
        <p:spPr>
          <a:xfrm>
            <a:off x="4355976" y="152400"/>
            <a:ext cx="2273424" cy="461665"/>
          </a:xfrm>
          <a:prstGeom prst="rect">
            <a:avLst/>
          </a:prstGeom>
          <a:noFill/>
        </p:spPr>
        <p:txBody>
          <a:bodyPr wrap="square" rtlCol="0">
            <a:spAutoFit/>
          </a:bodyPr>
          <a:lstStyle/>
          <a:p>
            <a:pPr algn="r" fontAlgn="base">
              <a:spcBef>
                <a:spcPct val="0"/>
              </a:spcBef>
              <a:spcAft>
                <a:spcPct val="0"/>
              </a:spcAft>
            </a:pPr>
            <a:r>
              <a:rPr lang="en-US" sz="2400" b="1" dirty="0" smtClean="0">
                <a:solidFill>
                  <a:prstClr val="black"/>
                </a:solidFill>
                <a:latin typeface="Arial" pitchFamily="-72" charset="0"/>
                <a:ea typeface="ＭＳ Ｐゴシック" pitchFamily="-72" charset="-128"/>
              </a:rPr>
              <a:t>2013 Manuals</a:t>
            </a:r>
            <a:endParaRPr lang="en-US" sz="2400" b="1" dirty="0">
              <a:solidFill>
                <a:prstClr val="black"/>
              </a:solidFill>
              <a:latin typeface="Arial" pitchFamily="-72" charset="0"/>
              <a:ea typeface="ＭＳ Ｐゴシック" pitchFamily="-72" charset="-128"/>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p:cNvSpPr>
          <p:nvPr/>
        </p:nvSpPr>
        <p:spPr bwMode="auto">
          <a:xfrm>
            <a:off x="381000" y="838200"/>
            <a:ext cx="8229600" cy="5181600"/>
          </a:xfrm>
          <a:prstGeom prst="rect">
            <a:avLst/>
          </a:prstGeom>
          <a:solidFill>
            <a:srgbClr val="FFDCB9"/>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marL="342900" indent="-342900">
              <a:spcBef>
                <a:spcPct val="20000"/>
              </a:spcBef>
              <a:buFont typeface="Arial" pitchFamily="34" charset="0"/>
              <a:buChar char="•"/>
              <a:defRPr/>
            </a:pPr>
            <a:endParaRPr lang="en-US" sz="3200">
              <a:solidFill>
                <a:prstClr val="black"/>
              </a:solidFill>
              <a:ea typeface="ＭＳ Ｐゴシック" pitchFamily="-72" charset="-128"/>
            </a:endParaRPr>
          </a:p>
        </p:txBody>
      </p:sp>
      <p:sp>
        <p:nvSpPr>
          <p:cNvPr id="22530" name="Rectangle 3"/>
          <p:cNvSpPr>
            <a:spLocks noChangeArrowheads="1"/>
          </p:cNvSpPr>
          <p:nvPr/>
        </p:nvSpPr>
        <p:spPr bwMode="auto">
          <a:xfrm>
            <a:off x="609600" y="908720"/>
            <a:ext cx="7848600" cy="792088"/>
          </a:xfrm>
          <a:prstGeom prst="rect">
            <a:avLst/>
          </a:prstGeom>
          <a:noFill/>
          <a:ln w="9525">
            <a:noFill/>
            <a:miter lim="800000"/>
            <a:headEnd/>
            <a:tailEnd/>
          </a:ln>
        </p:spPr>
        <p:txBody>
          <a:bodyPr anchor="ctr">
            <a:prstTxWarp prst="textNoShape">
              <a:avLst/>
            </a:prstTxWarp>
          </a:bodyPr>
          <a:lstStyle/>
          <a:p>
            <a:pPr algn="ctr" eaLnBrk="0" fontAlgn="base" hangingPunct="0">
              <a:spcBef>
                <a:spcPct val="0"/>
              </a:spcBef>
              <a:spcAft>
                <a:spcPct val="0"/>
              </a:spcAft>
            </a:pPr>
            <a:r>
              <a:rPr lang="en-US" sz="3200" b="1" dirty="0" smtClean="0">
                <a:solidFill>
                  <a:prstClr val="black"/>
                </a:solidFill>
                <a:latin typeface="Lucida Grande" pitchFamily="-72" charset="0"/>
                <a:ea typeface="Arial" pitchFamily="-72" charset="0"/>
                <a:cs typeface="Arial" pitchFamily="-72" charset="0"/>
              </a:rPr>
              <a:t>Updates to the District and Campus Coordinator Manual </a:t>
            </a:r>
            <a:endParaRPr lang="en-US" sz="3200" dirty="0">
              <a:solidFill>
                <a:prstClr val="black"/>
              </a:solidFill>
              <a:latin typeface="Arial" pitchFamily="-72" charset="0"/>
              <a:ea typeface="Arial" pitchFamily="-72" charset="0"/>
              <a:cs typeface="Arial" pitchFamily="-72" charset="0"/>
            </a:endParaRPr>
          </a:p>
        </p:txBody>
      </p:sp>
      <p:sp>
        <p:nvSpPr>
          <p:cNvPr id="22531" name="TextBox 7"/>
          <p:cNvSpPr txBox="1">
            <a:spLocks noChangeArrowheads="1"/>
          </p:cNvSpPr>
          <p:nvPr/>
        </p:nvSpPr>
        <p:spPr bwMode="auto">
          <a:xfrm>
            <a:off x="395536" y="1700808"/>
            <a:ext cx="7992888" cy="5786199"/>
          </a:xfrm>
          <a:prstGeom prst="rect">
            <a:avLst/>
          </a:prstGeom>
          <a:noFill/>
          <a:ln w="9525">
            <a:noFill/>
            <a:miter lim="800000"/>
            <a:headEnd/>
            <a:tailEnd/>
          </a:ln>
        </p:spPr>
        <p:txBody>
          <a:bodyPr wrap="square">
            <a:prstTxWarp prst="textNoShape">
              <a:avLst/>
            </a:prstTxWarp>
            <a:spAutoFit/>
          </a:bodyPr>
          <a:lstStyle/>
          <a:p>
            <a:pPr fontAlgn="base">
              <a:spcBef>
                <a:spcPct val="0"/>
              </a:spcBef>
              <a:spcAft>
                <a:spcPct val="0"/>
              </a:spcAft>
            </a:pPr>
            <a:endParaRPr lang="en-US" sz="1200" b="1" dirty="0" smtClean="0">
              <a:solidFill>
                <a:prstClr val="black"/>
              </a:solidFill>
              <a:latin typeface="Arial" pitchFamily="-72" charset="0"/>
              <a:ea typeface="ＭＳ Ｐゴシック" pitchFamily="-72" charset="-128"/>
            </a:endParaRPr>
          </a:p>
          <a:p>
            <a:pPr fontAlgn="base">
              <a:spcAft>
                <a:spcPct val="0"/>
              </a:spcAft>
              <a:buFont typeface="Arial" pitchFamily="34" charset="0"/>
              <a:buChar char="•"/>
            </a:pPr>
            <a:r>
              <a:rPr lang="en-US" sz="1900" dirty="0" smtClean="0">
                <a:solidFill>
                  <a:prstClr val="black"/>
                </a:solidFill>
                <a:latin typeface="Arial" pitchFamily="-72" charset="0"/>
                <a:ea typeface="ＭＳ Ｐゴシック" pitchFamily="-72" charset="-128"/>
              </a:rPr>
              <a:t>  Expanded Calendar of Events to run January 2013‒December 2013</a:t>
            </a:r>
          </a:p>
          <a:p>
            <a:pPr fontAlgn="base">
              <a:spcAft>
                <a:spcPct val="0"/>
              </a:spcAft>
            </a:pPr>
            <a:endParaRPr lang="en-US" sz="1200" dirty="0" smtClean="0">
              <a:solidFill>
                <a:prstClr val="black"/>
              </a:solidFill>
              <a:latin typeface="Arial" pitchFamily="-72" charset="0"/>
              <a:ea typeface="ＭＳ Ｐゴシック" pitchFamily="-72" charset="-128"/>
            </a:endParaRPr>
          </a:p>
          <a:p>
            <a:pPr fontAlgn="base">
              <a:spcAft>
                <a:spcPct val="0"/>
              </a:spcAft>
              <a:buFont typeface="Arial" pitchFamily="34" charset="0"/>
              <a:buChar char="•"/>
            </a:pPr>
            <a:r>
              <a:rPr lang="en-US" sz="1900" dirty="0" smtClean="0">
                <a:solidFill>
                  <a:prstClr val="black"/>
                </a:solidFill>
                <a:latin typeface="Arial" pitchFamily="-72" charset="0"/>
                <a:ea typeface="ＭＳ Ｐゴシック" pitchFamily="-72" charset="-128"/>
              </a:rPr>
              <a:t>  Added instructions from online Additional Resources to DCCM</a:t>
            </a:r>
          </a:p>
          <a:p>
            <a:pPr fontAlgn="base">
              <a:spcAft>
                <a:spcPct val="0"/>
              </a:spcAft>
            </a:pPr>
            <a:endParaRPr lang="en-US" sz="1200" dirty="0" smtClean="0">
              <a:solidFill>
                <a:prstClr val="black"/>
              </a:solidFill>
              <a:latin typeface="Arial" pitchFamily="-72" charset="0"/>
              <a:ea typeface="ＭＳ Ｐゴシック" pitchFamily="-72" charset="-128"/>
            </a:endParaRPr>
          </a:p>
          <a:p>
            <a:pPr fontAlgn="base">
              <a:spcAft>
                <a:spcPct val="0"/>
              </a:spcAft>
              <a:buFont typeface="Arial" pitchFamily="34" charset="0"/>
              <a:buChar char="•"/>
            </a:pPr>
            <a:r>
              <a:rPr lang="en-US" sz="1900" dirty="0" smtClean="0">
                <a:solidFill>
                  <a:prstClr val="black"/>
                </a:solidFill>
                <a:latin typeface="Arial" pitchFamily="-72" charset="0"/>
                <a:ea typeface="ＭＳ Ｐゴシック" pitchFamily="-72" charset="-128"/>
              </a:rPr>
              <a:t> Paired online Additional Resources to items in the Coordinator Manual</a:t>
            </a:r>
          </a:p>
          <a:p>
            <a:pPr fontAlgn="base">
              <a:spcAft>
                <a:spcPct val="0"/>
              </a:spcAft>
            </a:pPr>
            <a:r>
              <a:rPr lang="en-US" sz="1900" dirty="0" smtClean="0">
                <a:solidFill>
                  <a:prstClr val="black"/>
                </a:solidFill>
                <a:latin typeface="Arial" pitchFamily="-72" charset="0"/>
                <a:ea typeface="ＭＳ Ｐゴシック" pitchFamily="-72" charset="-128"/>
              </a:rPr>
              <a:t>   more often  </a:t>
            </a:r>
          </a:p>
          <a:p>
            <a:pPr fontAlgn="base">
              <a:spcAft>
                <a:spcPct val="0"/>
              </a:spcAft>
            </a:pPr>
            <a:endParaRPr lang="en-US" sz="1200" dirty="0" smtClean="0">
              <a:solidFill>
                <a:prstClr val="black"/>
              </a:solidFill>
              <a:latin typeface="Arial" pitchFamily="-72" charset="0"/>
              <a:ea typeface="ＭＳ Ｐゴシック" pitchFamily="-72" charset="-128"/>
            </a:endParaRPr>
          </a:p>
          <a:p>
            <a:pPr fontAlgn="base">
              <a:spcAft>
                <a:spcPct val="0"/>
              </a:spcAft>
              <a:buFont typeface="Arial" pitchFamily="34" charset="0"/>
              <a:buChar char="•"/>
            </a:pPr>
            <a:r>
              <a:rPr lang="en-US" sz="1900" dirty="0" smtClean="0">
                <a:solidFill>
                  <a:prstClr val="black"/>
                </a:solidFill>
                <a:latin typeface="Arial" pitchFamily="-72" charset="0"/>
                <a:ea typeface="ＭＳ Ｐゴシック" pitchFamily="-72" charset="-128"/>
              </a:rPr>
              <a:t>  Added emphasis in Coordinator Manual on principal’s role </a:t>
            </a:r>
          </a:p>
          <a:p>
            <a:pPr fontAlgn="base">
              <a:spcAft>
                <a:spcPct val="0"/>
              </a:spcAft>
            </a:pPr>
            <a:endParaRPr lang="en-US" sz="1200" dirty="0" smtClean="0">
              <a:solidFill>
                <a:prstClr val="black"/>
              </a:solidFill>
              <a:latin typeface="Arial" pitchFamily="-72" charset="0"/>
              <a:ea typeface="ＭＳ Ｐゴシック" pitchFamily="-72" charset="-128"/>
            </a:endParaRPr>
          </a:p>
          <a:p>
            <a:pPr fontAlgn="base">
              <a:spcAft>
                <a:spcPct val="0"/>
              </a:spcAft>
              <a:buFont typeface="Arial" pitchFamily="34" charset="0"/>
              <a:buChar char="•"/>
            </a:pPr>
            <a:r>
              <a:rPr lang="en-US" sz="1900" dirty="0" smtClean="0">
                <a:solidFill>
                  <a:prstClr val="black"/>
                </a:solidFill>
                <a:latin typeface="Arial" pitchFamily="-72" charset="0"/>
                <a:ea typeface="ＭＳ Ｐゴシック" pitchFamily="-72" charset="-128"/>
              </a:rPr>
              <a:t>  Added emphasis in manuals for test administrators to notify</a:t>
            </a:r>
          </a:p>
          <a:p>
            <a:pPr fontAlgn="base">
              <a:spcAft>
                <a:spcPct val="0"/>
              </a:spcAft>
            </a:pPr>
            <a:r>
              <a:rPr lang="en-US" sz="1900" dirty="0" smtClean="0">
                <a:solidFill>
                  <a:prstClr val="black"/>
                </a:solidFill>
                <a:latin typeface="Arial" pitchFamily="-72" charset="0"/>
                <a:ea typeface="ＭＳ Ｐゴシック" pitchFamily="-72" charset="-128"/>
              </a:rPr>
              <a:t>   campus coordinators and for campus coordinators to notify district </a:t>
            </a:r>
          </a:p>
          <a:p>
            <a:pPr fontAlgn="base">
              <a:spcAft>
                <a:spcPct val="0"/>
              </a:spcAft>
            </a:pPr>
            <a:r>
              <a:rPr lang="en-US" sz="1900" dirty="0" smtClean="0">
                <a:solidFill>
                  <a:prstClr val="black"/>
                </a:solidFill>
                <a:latin typeface="Arial" pitchFamily="-72" charset="0"/>
                <a:ea typeface="ＭＳ Ｐゴシック" pitchFamily="-72" charset="-128"/>
              </a:rPr>
              <a:t>   coordinators when questions or concerns arise </a:t>
            </a:r>
          </a:p>
          <a:p>
            <a:pPr fontAlgn="base">
              <a:spcAft>
                <a:spcPct val="0"/>
              </a:spcAft>
            </a:pPr>
            <a:endParaRPr lang="en-US" sz="1200" dirty="0" smtClean="0">
              <a:solidFill>
                <a:prstClr val="black"/>
              </a:solidFill>
              <a:latin typeface="Arial" pitchFamily="-72" charset="0"/>
              <a:ea typeface="ＭＳ Ｐゴシック" pitchFamily="-72" charset="-128"/>
            </a:endParaRPr>
          </a:p>
          <a:p>
            <a:pPr fontAlgn="base">
              <a:spcAft>
                <a:spcPct val="0"/>
              </a:spcAft>
              <a:buFont typeface="Arial" pitchFamily="34" charset="0"/>
              <a:buChar char="•"/>
            </a:pPr>
            <a:r>
              <a:rPr lang="en-US" sz="1900" dirty="0" smtClean="0">
                <a:solidFill>
                  <a:prstClr val="black"/>
                </a:solidFill>
                <a:latin typeface="Arial" pitchFamily="-72" charset="0"/>
                <a:ea typeface="ＭＳ Ｐゴシック" pitchFamily="-72" charset="-128"/>
              </a:rPr>
              <a:t>  Added information about STAAR L where appropriate</a:t>
            </a:r>
          </a:p>
          <a:p>
            <a:pPr fontAlgn="base">
              <a:spcAft>
                <a:spcPct val="0"/>
              </a:spcAft>
            </a:pPr>
            <a:endParaRPr lang="en-US" sz="1100" dirty="0" smtClean="0">
              <a:solidFill>
                <a:prstClr val="black"/>
              </a:solidFill>
              <a:latin typeface="Arial" pitchFamily="-72" charset="0"/>
              <a:ea typeface="ＭＳ Ｐゴシック" pitchFamily="-72" charset="-128"/>
            </a:endParaRPr>
          </a:p>
          <a:p>
            <a:pPr fontAlgn="base">
              <a:spcBef>
                <a:spcPct val="0"/>
              </a:spcBef>
              <a:spcAft>
                <a:spcPct val="0"/>
              </a:spcAft>
            </a:pPr>
            <a:endParaRPr lang="en-US" sz="2000" dirty="0" smtClean="0">
              <a:solidFill>
                <a:prstClr val="black"/>
              </a:solidFill>
              <a:latin typeface="Arial" pitchFamily="-72" charset="0"/>
              <a:ea typeface="ＭＳ Ｐゴシック" pitchFamily="-72" charset="-128"/>
            </a:endParaRPr>
          </a:p>
          <a:p>
            <a:pPr fontAlgn="base">
              <a:spcBef>
                <a:spcPct val="0"/>
              </a:spcBef>
              <a:spcAft>
                <a:spcPct val="0"/>
              </a:spcAft>
            </a:pPr>
            <a:endParaRPr lang="en-US" sz="1200" dirty="0">
              <a:solidFill>
                <a:srgbClr val="000000"/>
              </a:solidFill>
              <a:latin typeface="Lucida Grande" pitchFamily="-72" charset="0"/>
              <a:ea typeface="Arial" pitchFamily="-72" charset="0"/>
              <a:cs typeface="Arial" pitchFamily="-72" charset="0"/>
            </a:endParaRPr>
          </a:p>
          <a:p>
            <a:pPr fontAlgn="base">
              <a:spcBef>
                <a:spcPct val="0"/>
              </a:spcBef>
              <a:spcAft>
                <a:spcPct val="0"/>
              </a:spcAft>
            </a:pPr>
            <a:r>
              <a:rPr lang="en-US" sz="1400" b="1" dirty="0" smtClean="0">
                <a:solidFill>
                  <a:srgbClr val="808080"/>
                </a:solidFill>
                <a:latin typeface="Lucida Grande" pitchFamily="-72" charset="0"/>
                <a:ea typeface="Arial" pitchFamily="-72" charset="0"/>
                <a:cs typeface="Arial" pitchFamily="-72" charset="0"/>
              </a:rPr>
              <a:t> </a:t>
            </a:r>
            <a:endParaRPr lang="en-US" sz="1400" b="1" dirty="0">
              <a:solidFill>
                <a:srgbClr val="808080"/>
              </a:solidFill>
              <a:latin typeface="Lucida Grande" pitchFamily="-72" charset="0"/>
              <a:ea typeface="Arial" pitchFamily="-72" charset="0"/>
              <a:cs typeface="Arial" pitchFamily="-72" charset="0"/>
            </a:endParaRPr>
          </a:p>
          <a:p>
            <a:pPr fontAlgn="base">
              <a:spcBef>
                <a:spcPct val="0"/>
              </a:spcBef>
              <a:spcAft>
                <a:spcPct val="0"/>
              </a:spcAft>
            </a:pPr>
            <a:r>
              <a:rPr lang="en-US" sz="1600" b="1" dirty="0">
                <a:solidFill>
                  <a:srgbClr val="000000"/>
                </a:solidFill>
                <a:latin typeface="Lucida Grande" pitchFamily="-72" charset="0"/>
                <a:ea typeface="Arial" pitchFamily="-72" charset="0"/>
                <a:cs typeface="Arial" pitchFamily="-72" charset="0"/>
              </a:rPr>
              <a:t>	</a:t>
            </a:r>
            <a:r>
              <a:rPr lang="en-US" sz="1600" b="1" dirty="0">
                <a:solidFill>
                  <a:srgbClr val="808080"/>
                </a:solidFill>
                <a:latin typeface="Lucida Grande" pitchFamily="-72" charset="0"/>
                <a:ea typeface="Arial" pitchFamily="-72" charset="0"/>
                <a:cs typeface="Arial" pitchFamily="-72" charset="0"/>
              </a:rPr>
              <a:t> </a:t>
            </a:r>
            <a:r>
              <a:rPr lang="en-US" b="1" dirty="0">
                <a:solidFill>
                  <a:srgbClr val="000000"/>
                </a:solidFill>
                <a:latin typeface="Lucida Grande" pitchFamily="-72" charset="0"/>
                <a:ea typeface="Arial" pitchFamily="-72" charset="0"/>
                <a:cs typeface="Arial" pitchFamily="-72" charset="0"/>
              </a:rPr>
              <a:t>				</a:t>
            </a:r>
            <a:endParaRPr lang="en-US" sz="1600" b="1" dirty="0">
              <a:solidFill>
                <a:srgbClr val="808080"/>
              </a:solidFill>
              <a:latin typeface="Lucida Grande" pitchFamily="-72" charset="0"/>
              <a:ea typeface="Arial" pitchFamily="-72" charset="0"/>
              <a:cs typeface="Arial" pitchFamily="-72" charset="0"/>
            </a:endParaRPr>
          </a:p>
          <a:p>
            <a:pPr fontAlgn="base">
              <a:spcBef>
                <a:spcPct val="0"/>
              </a:spcBef>
              <a:spcAft>
                <a:spcPct val="0"/>
              </a:spcAft>
            </a:pPr>
            <a:endParaRPr lang="en-US" b="1" dirty="0">
              <a:solidFill>
                <a:srgbClr val="808080"/>
              </a:solidFill>
              <a:latin typeface="Lucida Grande" pitchFamily="-72" charset="0"/>
              <a:ea typeface="Arial" pitchFamily="-72" charset="0"/>
              <a:cs typeface="Arial" pitchFamily="-72" charset="0"/>
            </a:endParaRPr>
          </a:p>
          <a:p>
            <a:pPr fontAlgn="base">
              <a:spcBef>
                <a:spcPct val="0"/>
              </a:spcBef>
              <a:spcAft>
                <a:spcPct val="0"/>
              </a:spcAft>
            </a:pPr>
            <a:r>
              <a:rPr lang="en-US" sz="1700" b="1" dirty="0">
                <a:solidFill>
                  <a:srgbClr val="808080"/>
                </a:solidFill>
                <a:latin typeface="Lucida Grande" pitchFamily="-72" charset="0"/>
                <a:ea typeface="Arial" pitchFamily="-72" charset="0"/>
                <a:cs typeface="Arial" pitchFamily="-72" charset="0"/>
              </a:rPr>
              <a:t>	</a:t>
            </a:r>
          </a:p>
          <a:p>
            <a:pPr fontAlgn="base">
              <a:spcBef>
                <a:spcPct val="0"/>
              </a:spcBef>
              <a:spcAft>
                <a:spcPct val="0"/>
              </a:spcAft>
              <a:buFont typeface="Wingdings" pitchFamily="-72" charset="2"/>
              <a:buNone/>
            </a:pPr>
            <a:endParaRPr lang="en-US" sz="1700" b="1" dirty="0">
              <a:solidFill>
                <a:srgbClr val="000000"/>
              </a:solidFill>
              <a:latin typeface="Lucida Grande" pitchFamily="-72" charset="0"/>
              <a:ea typeface="Arial" pitchFamily="-72" charset="0"/>
              <a:cs typeface="Arial" pitchFamily="-72" charset="0"/>
            </a:endParaRPr>
          </a:p>
        </p:txBody>
      </p:sp>
      <p:sp>
        <p:nvSpPr>
          <p:cNvPr id="6" name="TextBox 5"/>
          <p:cNvSpPr txBox="1"/>
          <p:nvPr/>
        </p:nvSpPr>
        <p:spPr>
          <a:xfrm>
            <a:off x="4355976" y="152400"/>
            <a:ext cx="2273424" cy="461665"/>
          </a:xfrm>
          <a:prstGeom prst="rect">
            <a:avLst/>
          </a:prstGeom>
          <a:noFill/>
        </p:spPr>
        <p:txBody>
          <a:bodyPr wrap="square" rtlCol="0">
            <a:spAutoFit/>
          </a:bodyPr>
          <a:lstStyle/>
          <a:p>
            <a:pPr algn="r" fontAlgn="base">
              <a:spcBef>
                <a:spcPct val="0"/>
              </a:spcBef>
              <a:spcAft>
                <a:spcPct val="0"/>
              </a:spcAft>
            </a:pPr>
            <a:r>
              <a:rPr lang="en-US" sz="2400" b="1" dirty="0" smtClean="0">
                <a:solidFill>
                  <a:prstClr val="black"/>
                </a:solidFill>
                <a:latin typeface="Arial" pitchFamily="-72" charset="0"/>
                <a:ea typeface="ＭＳ Ｐゴシック" pitchFamily="-72" charset="-128"/>
              </a:rPr>
              <a:t>2013 Manuals</a:t>
            </a:r>
            <a:endParaRPr lang="en-US" sz="2400" b="1" dirty="0">
              <a:solidFill>
                <a:prstClr val="black"/>
              </a:solidFill>
              <a:latin typeface="Arial" pitchFamily="-72" charset="0"/>
              <a:ea typeface="ＭＳ Ｐゴシック" pitchFamily="-72" charset="-128"/>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ChangeAspect="1"/>
          </p:cNvSpPr>
          <p:nvPr/>
        </p:nvSpPr>
        <p:spPr bwMode="auto">
          <a:xfrm>
            <a:off x="395536" y="908720"/>
            <a:ext cx="8229600" cy="5334000"/>
          </a:xfrm>
          <a:prstGeom prst="rect">
            <a:avLst/>
          </a:prstGeom>
          <a:solidFill>
            <a:srgbClr val="FFDCB9"/>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marL="342900" indent="-342900">
              <a:spcBef>
                <a:spcPct val="20000"/>
              </a:spcBef>
              <a:buFont typeface="Arial" pitchFamily="34" charset="0"/>
              <a:buChar char="•"/>
              <a:defRPr/>
            </a:pPr>
            <a:endParaRPr lang="en-US" sz="3200">
              <a:solidFill>
                <a:prstClr val="black"/>
              </a:solidFill>
              <a:ea typeface="ＭＳ Ｐゴシック" pitchFamily="-72" charset="-128"/>
            </a:endParaRPr>
          </a:p>
        </p:txBody>
      </p:sp>
      <p:sp>
        <p:nvSpPr>
          <p:cNvPr id="24579" name="Rectangle 3"/>
          <p:cNvSpPr txBox="1">
            <a:spLocks noChangeArrowheads="1"/>
          </p:cNvSpPr>
          <p:nvPr/>
        </p:nvSpPr>
        <p:spPr bwMode="auto">
          <a:xfrm>
            <a:off x="533400" y="980728"/>
            <a:ext cx="3462536" cy="4734272"/>
          </a:xfrm>
          <a:prstGeom prst="rect">
            <a:avLst/>
          </a:prstGeom>
          <a:noFill/>
          <a:ln w="9525">
            <a:noFill/>
            <a:miter lim="800000"/>
            <a:headEnd/>
            <a:tailEnd/>
          </a:ln>
        </p:spPr>
        <p:txBody>
          <a:bodyPr>
            <a:prstTxWarp prst="textNoShape">
              <a:avLst/>
            </a:prstTxWarp>
          </a:bodyPr>
          <a:lstStyle/>
          <a:p>
            <a:pPr lvl="1" fontAlgn="base">
              <a:spcBef>
                <a:spcPct val="20000"/>
              </a:spcBef>
              <a:spcAft>
                <a:spcPct val="0"/>
              </a:spcAft>
              <a:buClr>
                <a:srgbClr val="000000"/>
              </a:buClr>
            </a:pPr>
            <a:r>
              <a:rPr lang="en-US" b="1" i="1" dirty="0" smtClean="0">
                <a:solidFill>
                  <a:srgbClr val="000000"/>
                </a:solidFill>
                <a:latin typeface="Lucida Grande" pitchFamily="-72" charset="0"/>
                <a:ea typeface="Arial" pitchFamily="-72" charset="0"/>
                <a:cs typeface="Arial" pitchFamily="-72" charset="0"/>
              </a:rPr>
              <a:t>2013 </a:t>
            </a:r>
            <a:r>
              <a:rPr lang="en-US" b="1" i="1" dirty="0">
                <a:solidFill>
                  <a:srgbClr val="000000"/>
                </a:solidFill>
                <a:latin typeface="Lucida Grande" pitchFamily="-72" charset="0"/>
                <a:ea typeface="Arial" pitchFamily="-72" charset="0"/>
                <a:cs typeface="Arial" pitchFamily="-72" charset="0"/>
              </a:rPr>
              <a:t>District and Campus </a:t>
            </a:r>
            <a:endParaRPr lang="en-US" b="1" i="1" dirty="0" smtClean="0">
              <a:solidFill>
                <a:srgbClr val="000000"/>
              </a:solidFill>
              <a:latin typeface="Lucida Grande" pitchFamily="-72" charset="0"/>
              <a:ea typeface="Arial" pitchFamily="-72" charset="0"/>
              <a:cs typeface="Arial" pitchFamily="-72" charset="0"/>
            </a:endParaRPr>
          </a:p>
          <a:p>
            <a:pPr lvl="1" fontAlgn="base">
              <a:spcBef>
                <a:spcPct val="20000"/>
              </a:spcBef>
              <a:spcAft>
                <a:spcPct val="0"/>
              </a:spcAft>
              <a:buClr>
                <a:srgbClr val="000000"/>
              </a:buClr>
            </a:pPr>
            <a:r>
              <a:rPr lang="en-US" b="1" i="1" dirty="0" smtClean="0">
                <a:solidFill>
                  <a:srgbClr val="000000"/>
                </a:solidFill>
                <a:latin typeface="Lucida Grande" pitchFamily="-72" charset="0"/>
                <a:ea typeface="Arial" pitchFamily="-72" charset="0"/>
                <a:cs typeface="Arial" pitchFamily="-72" charset="0"/>
              </a:rPr>
              <a:t>   Coordinator </a:t>
            </a:r>
            <a:r>
              <a:rPr lang="en-US" b="1" i="1" dirty="0">
                <a:solidFill>
                  <a:srgbClr val="000000"/>
                </a:solidFill>
                <a:latin typeface="Lucida Grande" pitchFamily="-72" charset="0"/>
                <a:ea typeface="Arial" pitchFamily="-72" charset="0"/>
                <a:cs typeface="Arial" pitchFamily="-72" charset="0"/>
              </a:rPr>
              <a:t>Manual </a:t>
            </a:r>
          </a:p>
          <a:p>
            <a:pPr lvl="1" fontAlgn="base">
              <a:spcBef>
                <a:spcPct val="20000"/>
              </a:spcBef>
              <a:spcAft>
                <a:spcPct val="0"/>
              </a:spcAft>
              <a:buClr>
                <a:srgbClr val="000000"/>
              </a:buClr>
            </a:pPr>
            <a:endParaRPr lang="en-US" sz="1200" b="1" dirty="0">
              <a:solidFill>
                <a:srgbClr val="000000"/>
              </a:solidFill>
              <a:latin typeface="Lucida Grande" pitchFamily="-72" charset="0"/>
              <a:ea typeface="Arial" pitchFamily="-72" charset="0"/>
              <a:cs typeface="Arial" pitchFamily="-72" charset="0"/>
            </a:endParaRPr>
          </a:p>
          <a:p>
            <a:pPr lvl="1" fontAlgn="base">
              <a:spcBef>
                <a:spcPct val="20000"/>
              </a:spcBef>
              <a:spcAft>
                <a:spcPct val="0"/>
              </a:spcAft>
              <a:buClr>
                <a:srgbClr val="000000"/>
              </a:buClr>
            </a:pPr>
            <a:endParaRPr lang="en-US" sz="1200" b="1" dirty="0" smtClean="0">
              <a:solidFill>
                <a:srgbClr val="000000"/>
              </a:solidFill>
              <a:latin typeface="Lucida Grande" pitchFamily="-72" charset="0"/>
              <a:ea typeface="Arial" pitchFamily="-72" charset="0"/>
              <a:cs typeface="Arial" pitchFamily="-72" charset="0"/>
            </a:endParaRPr>
          </a:p>
          <a:p>
            <a:pPr fontAlgn="base">
              <a:spcBef>
                <a:spcPct val="0"/>
              </a:spcBef>
              <a:spcAft>
                <a:spcPct val="0"/>
              </a:spcAft>
              <a:buFont typeface="Arial" pitchFamily="-72" charset="0"/>
              <a:buChar char="•"/>
            </a:pPr>
            <a:r>
              <a:rPr lang="en-US" dirty="0" smtClean="0">
                <a:solidFill>
                  <a:srgbClr val="000000"/>
                </a:solidFill>
                <a:latin typeface="Arial" pitchFamily="34" charset="0"/>
                <a:ea typeface="Arial" pitchFamily="-72" charset="0"/>
                <a:cs typeface="Arial" pitchFamily="34" charset="0"/>
              </a:rPr>
              <a:t>  Added more information about </a:t>
            </a:r>
          </a:p>
          <a:p>
            <a:pPr fontAlgn="base">
              <a:spcBef>
                <a:spcPct val="0"/>
              </a:spcBef>
              <a:spcAft>
                <a:spcPct val="0"/>
              </a:spcAft>
            </a:pPr>
            <a:r>
              <a:rPr lang="en-US" dirty="0" smtClean="0">
                <a:solidFill>
                  <a:srgbClr val="000000"/>
                </a:solidFill>
                <a:latin typeface="Arial" pitchFamily="34" charset="0"/>
                <a:ea typeface="Arial" pitchFamily="-72" charset="0"/>
                <a:cs typeface="Arial" pitchFamily="34" charset="0"/>
              </a:rPr>
              <a:t>   the organization of the manual </a:t>
            </a:r>
          </a:p>
          <a:p>
            <a:pPr fontAlgn="base">
              <a:spcBef>
                <a:spcPct val="0"/>
              </a:spcBef>
              <a:spcAft>
                <a:spcPct val="0"/>
              </a:spcAft>
            </a:pPr>
            <a:r>
              <a:rPr lang="en-US" dirty="0" smtClean="0">
                <a:solidFill>
                  <a:srgbClr val="000000"/>
                </a:solidFill>
                <a:latin typeface="Arial" pitchFamily="34" charset="0"/>
                <a:ea typeface="Arial" pitchFamily="-72" charset="0"/>
                <a:cs typeface="Arial" pitchFamily="34" charset="0"/>
              </a:rPr>
              <a:t>   and how to use it</a:t>
            </a:r>
          </a:p>
          <a:p>
            <a:pPr lvl="1" fontAlgn="base">
              <a:spcBef>
                <a:spcPct val="20000"/>
              </a:spcBef>
              <a:spcAft>
                <a:spcPct val="0"/>
              </a:spcAft>
              <a:buClr>
                <a:srgbClr val="000000"/>
              </a:buClr>
            </a:pPr>
            <a:endParaRPr lang="en-US" sz="1600" b="1" dirty="0">
              <a:solidFill>
                <a:srgbClr val="CC3300"/>
              </a:solidFill>
              <a:latin typeface="Lucida Grande" pitchFamily="-72" charset="0"/>
              <a:ea typeface="Arial" pitchFamily="-72" charset="0"/>
              <a:cs typeface="Arial" pitchFamily="-72" charset="0"/>
            </a:endParaRPr>
          </a:p>
          <a:p>
            <a:pPr lvl="1" fontAlgn="base">
              <a:spcBef>
                <a:spcPct val="20000"/>
              </a:spcBef>
              <a:spcAft>
                <a:spcPct val="0"/>
              </a:spcAft>
              <a:buClr>
                <a:srgbClr val="000000"/>
              </a:buClr>
            </a:pPr>
            <a:endParaRPr lang="en-US" sz="2800" dirty="0">
              <a:solidFill>
                <a:srgbClr val="CC3300"/>
              </a:solidFill>
              <a:latin typeface="Californian FB" charset="0"/>
              <a:ea typeface="Arial" pitchFamily="-72" charset="0"/>
              <a:cs typeface="Arial" pitchFamily="-72" charset="0"/>
            </a:endParaRPr>
          </a:p>
          <a:p>
            <a:pPr marL="342900" indent="-342900" fontAlgn="base">
              <a:spcBef>
                <a:spcPct val="30000"/>
              </a:spcBef>
              <a:spcAft>
                <a:spcPct val="30000"/>
              </a:spcAft>
            </a:pPr>
            <a:endParaRPr lang="en-US" sz="3200" dirty="0">
              <a:solidFill>
                <a:srgbClr val="000000"/>
              </a:solidFill>
              <a:latin typeface="Californian FB" charset="0"/>
              <a:ea typeface="Arial" pitchFamily="-72" charset="0"/>
              <a:cs typeface="Arial" pitchFamily="-72" charset="0"/>
            </a:endParaRPr>
          </a:p>
        </p:txBody>
      </p:sp>
      <p:pic>
        <p:nvPicPr>
          <p:cNvPr id="69634" name="Picture 2"/>
          <p:cNvPicPr>
            <a:picLocks noChangeAspect="1" noChangeArrowheads="1"/>
          </p:cNvPicPr>
          <p:nvPr/>
        </p:nvPicPr>
        <p:blipFill>
          <a:blip r:embed="rId3" cstate="print"/>
          <a:srcRect/>
          <a:stretch>
            <a:fillRect/>
          </a:stretch>
        </p:blipFill>
        <p:spPr bwMode="auto">
          <a:xfrm>
            <a:off x="4788024" y="1196752"/>
            <a:ext cx="3612679" cy="4752528"/>
          </a:xfrm>
          <a:prstGeom prst="rect">
            <a:avLst/>
          </a:prstGeom>
          <a:noFill/>
          <a:ln w="9525">
            <a:noFill/>
            <a:miter lim="800000"/>
            <a:headEnd/>
            <a:tailEnd/>
          </a:ln>
        </p:spPr>
      </p:pic>
      <p:sp>
        <p:nvSpPr>
          <p:cNvPr id="6" name="TextBox 5"/>
          <p:cNvSpPr txBox="1"/>
          <p:nvPr/>
        </p:nvSpPr>
        <p:spPr>
          <a:xfrm>
            <a:off x="4355976" y="152400"/>
            <a:ext cx="2273424" cy="461665"/>
          </a:xfrm>
          <a:prstGeom prst="rect">
            <a:avLst/>
          </a:prstGeom>
          <a:noFill/>
        </p:spPr>
        <p:txBody>
          <a:bodyPr wrap="square" rtlCol="0">
            <a:spAutoFit/>
          </a:bodyPr>
          <a:lstStyle/>
          <a:p>
            <a:pPr algn="r" fontAlgn="base">
              <a:spcBef>
                <a:spcPct val="0"/>
              </a:spcBef>
              <a:spcAft>
                <a:spcPct val="0"/>
              </a:spcAft>
            </a:pPr>
            <a:r>
              <a:rPr lang="en-US" sz="2400" b="1" dirty="0" smtClean="0">
                <a:solidFill>
                  <a:prstClr val="black"/>
                </a:solidFill>
                <a:latin typeface="Arial" pitchFamily="-72" charset="0"/>
                <a:ea typeface="ＭＳ Ｐゴシック" pitchFamily="-72" charset="-128"/>
              </a:rPr>
              <a:t>2013 Manuals</a:t>
            </a:r>
            <a:endParaRPr lang="en-US" sz="2400" b="1" dirty="0">
              <a:solidFill>
                <a:prstClr val="black"/>
              </a:solidFill>
              <a:latin typeface="Arial" pitchFamily="-72" charset="0"/>
              <a:ea typeface="ＭＳ Ｐゴシック" pitchFamily="-72" charset="-128"/>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ChangeAspect="1"/>
          </p:cNvSpPr>
          <p:nvPr/>
        </p:nvSpPr>
        <p:spPr bwMode="auto">
          <a:xfrm>
            <a:off x="381000" y="762000"/>
            <a:ext cx="8229600" cy="5334000"/>
          </a:xfrm>
          <a:prstGeom prst="rect">
            <a:avLst/>
          </a:prstGeom>
          <a:solidFill>
            <a:srgbClr val="FFDCB9"/>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marL="342900" indent="-342900">
              <a:spcBef>
                <a:spcPct val="20000"/>
              </a:spcBef>
              <a:buFont typeface="Arial" pitchFamily="34" charset="0"/>
              <a:buChar char="•"/>
              <a:defRPr/>
            </a:pPr>
            <a:endParaRPr lang="en-US" sz="3200">
              <a:solidFill>
                <a:prstClr val="black"/>
              </a:solidFill>
              <a:ea typeface="ＭＳ Ｐゴシック" pitchFamily="-72" charset="-128"/>
            </a:endParaRPr>
          </a:p>
        </p:txBody>
      </p:sp>
      <p:sp>
        <p:nvSpPr>
          <p:cNvPr id="26627" name="Rectangle 3"/>
          <p:cNvSpPr txBox="1">
            <a:spLocks noChangeArrowheads="1"/>
          </p:cNvSpPr>
          <p:nvPr/>
        </p:nvSpPr>
        <p:spPr bwMode="auto">
          <a:xfrm>
            <a:off x="395536" y="980728"/>
            <a:ext cx="3456384" cy="4886672"/>
          </a:xfrm>
          <a:prstGeom prst="rect">
            <a:avLst/>
          </a:prstGeom>
          <a:noFill/>
          <a:ln w="9525">
            <a:noFill/>
            <a:miter lim="800000"/>
            <a:headEnd/>
            <a:tailEnd/>
          </a:ln>
        </p:spPr>
        <p:txBody>
          <a:bodyPr>
            <a:prstTxWarp prst="textNoShape">
              <a:avLst/>
            </a:prstTxWarp>
          </a:bodyPr>
          <a:lstStyle/>
          <a:p>
            <a:pPr lvl="1" fontAlgn="base">
              <a:spcBef>
                <a:spcPct val="20000"/>
              </a:spcBef>
              <a:spcAft>
                <a:spcPct val="0"/>
              </a:spcAft>
              <a:buClr>
                <a:srgbClr val="000000"/>
              </a:buClr>
            </a:pPr>
            <a:r>
              <a:rPr lang="en-US" b="1" i="1" dirty="0" smtClean="0">
                <a:solidFill>
                  <a:srgbClr val="000000"/>
                </a:solidFill>
                <a:latin typeface="Lucida Grande" pitchFamily="-72" charset="0"/>
                <a:ea typeface="Arial" pitchFamily="-72" charset="0"/>
                <a:cs typeface="Arial" pitchFamily="-72" charset="0"/>
              </a:rPr>
              <a:t>2013 District and Campus Coordinator Manual </a:t>
            </a:r>
          </a:p>
          <a:p>
            <a:pPr lvl="1" fontAlgn="base">
              <a:spcBef>
                <a:spcPct val="20000"/>
              </a:spcBef>
              <a:spcAft>
                <a:spcPct val="0"/>
              </a:spcAft>
              <a:buClr>
                <a:srgbClr val="000000"/>
              </a:buClr>
            </a:pPr>
            <a:endParaRPr lang="en-US" b="1" i="1" dirty="0" smtClean="0">
              <a:solidFill>
                <a:srgbClr val="000000"/>
              </a:solidFill>
              <a:latin typeface="Lucida Grande" pitchFamily="-72" charset="0"/>
              <a:ea typeface="Arial" pitchFamily="-72" charset="0"/>
              <a:cs typeface="Arial" pitchFamily="-72" charset="0"/>
            </a:endParaRPr>
          </a:p>
          <a:p>
            <a:pPr fontAlgn="base">
              <a:spcBef>
                <a:spcPct val="0"/>
              </a:spcBef>
              <a:spcAft>
                <a:spcPct val="0"/>
              </a:spcAft>
            </a:pPr>
            <a:r>
              <a:rPr lang="en-US" sz="800" b="1" dirty="0" smtClean="0">
                <a:solidFill>
                  <a:srgbClr val="000000"/>
                </a:solidFill>
                <a:latin typeface="Lucida Grande" pitchFamily="-72" charset="0"/>
                <a:ea typeface="Arial" pitchFamily="-72" charset="0"/>
                <a:cs typeface="Arial" pitchFamily="-72" charset="0"/>
              </a:rPr>
              <a:t> </a:t>
            </a:r>
            <a:endParaRPr lang="en-US" sz="800" b="1" dirty="0">
              <a:solidFill>
                <a:srgbClr val="000000"/>
              </a:solidFill>
              <a:latin typeface="Lucida Grande" pitchFamily="-72" charset="0"/>
              <a:ea typeface="Arial" pitchFamily="-72" charset="0"/>
              <a:cs typeface="Arial" pitchFamily="-72" charset="0"/>
            </a:endParaRPr>
          </a:p>
          <a:p>
            <a:pPr fontAlgn="base">
              <a:spcBef>
                <a:spcPct val="0"/>
              </a:spcBef>
              <a:spcAft>
                <a:spcPct val="0"/>
              </a:spcAft>
              <a:buFont typeface="Arial" pitchFamily="-72" charset="0"/>
              <a:buChar char="•"/>
            </a:pPr>
            <a:r>
              <a:rPr lang="en-US" sz="1600" b="1" dirty="0" smtClean="0">
                <a:solidFill>
                  <a:srgbClr val="000000"/>
                </a:solidFill>
                <a:latin typeface="Lucida Grande" pitchFamily="-72" charset="0"/>
                <a:ea typeface="Arial" pitchFamily="-72" charset="0"/>
                <a:cs typeface="Arial" pitchFamily="-72" charset="0"/>
              </a:rPr>
              <a:t>  </a:t>
            </a:r>
            <a:r>
              <a:rPr lang="en-US" sz="1600" dirty="0" smtClean="0">
                <a:solidFill>
                  <a:srgbClr val="000000"/>
                </a:solidFill>
                <a:latin typeface="Arial" pitchFamily="34" charset="0"/>
                <a:ea typeface="Arial" pitchFamily="-72" charset="0"/>
                <a:cs typeface="Arial" pitchFamily="34" charset="0"/>
              </a:rPr>
              <a:t>Features a list of links to all   </a:t>
            </a:r>
          </a:p>
          <a:p>
            <a:pPr fontAlgn="base">
              <a:spcBef>
                <a:spcPct val="0"/>
              </a:spcBef>
              <a:spcAft>
                <a:spcPct val="0"/>
              </a:spcAft>
            </a:pPr>
            <a:r>
              <a:rPr lang="en-US" sz="1600" dirty="0" smtClean="0">
                <a:solidFill>
                  <a:srgbClr val="000000"/>
                </a:solidFill>
                <a:latin typeface="Arial" pitchFamily="34" charset="0"/>
                <a:ea typeface="Arial" pitchFamily="-72" charset="0"/>
                <a:cs typeface="Arial" pitchFamily="34" charset="0"/>
              </a:rPr>
              <a:t>   of the online resources so </a:t>
            </a:r>
          </a:p>
          <a:p>
            <a:pPr fontAlgn="base">
              <a:spcBef>
                <a:spcPct val="0"/>
              </a:spcBef>
              <a:spcAft>
                <a:spcPct val="0"/>
              </a:spcAft>
            </a:pPr>
            <a:r>
              <a:rPr lang="en-US" sz="1600" dirty="0" smtClean="0">
                <a:solidFill>
                  <a:srgbClr val="000000"/>
                </a:solidFill>
                <a:latin typeface="Arial" pitchFamily="34" charset="0"/>
                <a:ea typeface="Arial" pitchFamily="-72" charset="0"/>
                <a:cs typeface="Arial" pitchFamily="34" charset="0"/>
              </a:rPr>
              <a:t>   hard-copy manual users</a:t>
            </a:r>
          </a:p>
          <a:p>
            <a:pPr fontAlgn="base">
              <a:spcBef>
                <a:spcPct val="0"/>
              </a:spcBef>
              <a:spcAft>
                <a:spcPct val="0"/>
              </a:spcAft>
            </a:pPr>
            <a:r>
              <a:rPr lang="en-US" sz="1600" dirty="0" smtClean="0">
                <a:solidFill>
                  <a:srgbClr val="000000"/>
                </a:solidFill>
                <a:latin typeface="Arial" pitchFamily="34" charset="0"/>
                <a:ea typeface="Arial" pitchFamily="-72" charset="0"/>
                <a:cs typeface="Arial" pitchFamily="34" charset="0"/>
              </a:rPr>
              <a:t>   get a better idea of extra </a:t>
            </a:r>
          </a:p>
          <a:p>
            <a:pPr fontAlgn="base">
              <a:spcBef>
                <a:spcPct val="0"/>
              </a:spcBef>
              <a:spcAft>
                <a:spcPct val="0"/>
              </a:spcAft>
            </a:pPr>
            <a:r>
              <a:rPr lang="en-US" sz="1600" dirty="0" smtClean="0">
                <a:solidFill>
                  <a:srgbClr val="000000"/>
                </a:solidFill>
                <a:latin typeface="Arial" pitchFamily="34" charset="0"/>
                <a:ea typeface="Arial" pitchFamily="-72" charset="0"/>
                <a:cs typeface="Arial" pitchFamily="34" charset="0"/>
              </a:rPr>
              <a:t>   information available online</a:t>
            </a:r>
          </a:p>
          <a:p>
            <a:pPr lvl="1" fontAlgn="base">
              <a:spcBef>
                <a:spcPct val="20000"/>
              </a:spcBef>
              <a:spcAft>
                <a:spcPct val="0"/>
              </a:spcAft>
              <a:buClr>
                <a:srgbClr val="000000"/>
              </a:buClr>
            </a:pPr>
            <a:endParaRPr lang="en-US" sz="2800" dirty="0">
              <a:solidFill>
                <a:srgbClr val="CC3300"/>
              </a:solidFill>
              <a:latin typeface="Californian FB" charset="0"/>
              <a:ea typeface="Arial" pitchFamily="-72" charset="0"/>
              <a:cs typeface="Arial" pitchFamily="-72" charset="0"/>
            </a:endParaRPr>
          </a:p>
          <a:p>
            <a:pPr fontAlgn="base">
              <a:spcBef>
                <a:spcPct val="30000"/>
              </a:spcBef>
              <a:spcAft>
                <a:spcPct val="30000"/>
              </a:spcAft>
            </a:pPr>
            <a:endParaRPr lang="en-US" sz="3200" dirty="0">
              <a:solidFill>
                <a:srgbClr val="000000"/>
              </a:solidFill>
              <a:latin typeface="Californian FB" charset="0"/>
              <a:ea typeface="Arial" pitchFamily="-72" charset="0"/>
              <a:cs typeface="Arial" pitchFamily="-72" charset="0"/>
            </a:endParaRPr>
          </a:p>
        </p:txBody>
      </p:sp>
      <p:pic>
        <p:nvPicPr>
          <p:cNvPr id="47105" name="Picture 1"/>
          <p:cNvPicPr>
            <a:picLocks noChangeAspect="1" noChangeArrowheads="1"/>
          </p:cNvPicPr>
          <p:nvPr/>
        </p:nvPicPr>
        <p:blipFill>
          <a:blip r:embed="rId3" cstate="print"/>
          <a:srcRect/>
          <a:stretch>
            <a:fillRect/>
          </a:stretch>
        </p:blipFill>
        <p:spPr bwMode="auto">
          <a:xfrm>
            <a:off x="4067944" y="1484784"/>
            <a:ext cx="4389524" cy="4464496"/>
          </a:xfrm>
          <a:prstGeom prst="rect">
            <a:avLst/>
          </a:prstGeom>
          <a:noFill/>
          <a:ln w="9525">
            <a:noFill/>
            <a:miter lim="800000"/>
            <a:headEnd/>
            <a:tailEnd/>
          </a:ln>
        </p:spPr>
      </p:pic>
      <p:sp>
        <p:nvSpPr>
          <p:cNvPr id="6" name="TextBox 5"/>
          <p:cNvSpPr txBox="1"/>
          <p:nvPr/>
        </p:nvSpPr>
        <p:spPr>
          <a:xfrm>
            <a:off x="4355976" y="152400"/>
            <a:ext cx="2273424" cy="461665"/>
          </a:xfrm>
          <a:prstGeom prst="rect">
            <a:avLst/>
          </a:prstGeom>
          <a:noFill/>
        </p:spPr>
        <p:txBody>
          <a:bodyPr wrap="square" rtlCol="0">
            <a:spAutoFit/>
          </a:bodyPr>
          <a:lstStyle/>
          <a:p>
            <a:pPr algn="r" fontAlgn="base">
              <a:spcBef>
                <a:spcPct val="0"/>
              </a:spcBef>
              <a:spcAft>
                <a:spcPct val="0"/>
              </a:spcAft>
            </a:pPr>
            <a:r>
              <a:rPr lang="en-US" sz="2400" b="1" dirty="0" smtClean="0">
                <a:solidFill>
                  <a:prstClr val="black"/>
                </a:solidFill>
                <a:latin typeface="Arial" pitchFamily="-72" charset="0"/>
                <a:ea typeface="ＭＳ Ｐゴシック" pitchFamily="-72" charset="-128"/>
              </a:rPr>
              <a:t>2013 Manuals</a:t>
            </a:r>
            <a:endParaRPr lang="en-US" sz="2400" b="1" dirty="0">
              <a:solidFill>
                <a:prstClr val="black"/>
              </a:solidFill>
              <a:latin typeface="Arial" pitchFamily="-72" charset="0"/>
              <a:ea typeface="ＭＳ Ｐゴシック" pitchFamily="-72" charset="-128"/>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ChangeAspect="1"/>
          </p:cNvSpPr>
          <p:nvPr/>
        </p:nvSpPr>
        <p:spPr bwMode="auto">
          <a:xfrm>
            <a:off x="395536" y="764704"/>
            <a:ext cx="8229600" cy="5334000"/>
          </a:xfrm>
          <a:prstGeom prst="rect">
            <a:avLst/>
          </a:prstGeom>
          <a:solidFill>
            <a:srgbClr val="FFDCB9"/>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marL="342900" indent="-342900">
              <a:spcBef>
                <a:spcPct val="20000"/>
              </a:spcBef>
              <a:buFont typeface="Arial" pitchFamily="34" charset="0"/>
              <a:buChar char="•"/>
              <a:defRPr/>
            </a:pPr>
            <a:endParaRPr lang="en-US" sz="3200">
              <a:solidFill>
                <a:prstClr val="black"/>
              </a:solidFill>
              <a:ea typeface="ＭＳ Ｐゴシック" pitchFamily="-72" charset="-128"/>
            </a:endParaRPr>
          </a:p>
        </p:txBody>
      </p:sp>
      <p:sp>
        <p:nvSpPr>
          <p:cNvPr id="24579" name="Rectangle 3"/>
          <p:cNvSpPr txBox="1">
            <a:spLocks noChangeArrowheads="1"/>
          </p:cNvSpPr>
          <p:nvPr/>
        </p:nvSpPr>
        <p:spPr bwMode="auto">
          <a:xfrm>
            <a:off x="533400" y="980728"/>
            <a:ext cx="3810000" cy="4734272"/>
          </a:xfrm>
          <a:prstGeom prst="rect">
            <a:avLst/>
          </a:prstGeom>
          <a:noFill/>
          <a:ln w="9525">
            <a:noFill/>
            <a:miter lim="800000"/>
            <a:headEnd/>
            <a:tailEnd/>
          </a:ln>
        </p:spPr>
        <p:txBody>
          <a:bodyPr>
            <a:prstTxWarp prst="textNoShape">
              <a:avLst/>
            </a:prstTxWarp>
          </a:bodyPr>
          <a:lstStyle/>
          <a:p>
            <a:pPr lvl="1" fontAlgn="base">
              <a:spcBef>
                <a:spcPct val="20000"/>
              </a:spcBef>
              <a:spcAft>
                <a:spcPct val="0"/>
              </a:spcAft>
              <a:buClr>
                <a:srgbClr val="000000"/>
              </a:buClr>
            </a:pPr>
            <a:r>
              <a:rPr lang="en-US" b="1" i="1" dirty="0" smtClean="0">
                <a:solidFill>
                  <a:srgbClr val="000000"/>
                </a:solidFill>
                <a:latin typeface="Lucida Grande" pitchFamily="-72" charset="0"/>
                <a:ea typeface="Arial" pitchFamily="-72" charset="0"/>
                <a:cs typeface="Arial" pitchFamily="-72" charset="0"/>
              </a:rPr>
              <a:t>2013 </a:t>
            </a:r>
            <a:r>
              <a:rPr lang="en-US" b="1" i="1" dirty="0">
                <a:solidFill>
                  <a:srgbClr val="000000"/>
                </a:solidFill>
                <a:latin typeface="Lucida Grande" pitchFamily="-72" charset="0"/>
                <a:ea typeface="Arial" pitchFamily="-72" charset="0"/>
                <a:cs typeface="Arial" pitchFamily="-72" charset="0"/>
              </a:rPr>
              <a:t>District and Campus </a:t>
            </a:r>
            <a:endParaRPr lang="en-US" b="1" i="1" dirty="0" smtClean="0">
              <a:solidFill>
                <a:srgbClr val="000000"/>
              </a:solidFill>
              <a:latin typeface="Lucida Grande" pitchFamily="-72" charset="0"/>
              <a:ea typeface="Arial" pitchFamily="-72" charset="0"/>
              <a:cs typeface="Arial" pitchFamily="-72" charset="0"/>
            </a:endParaRPr>
          </a:p>
          <a:p>
            <a:pPr lvl="1" fontAlgn="base">
              <a:spcBef>
                <a:spcPct val="20000"/>
              </a:spcBef>
              <a:spcAft>
                <a:spcPct val="0"/>
              </a:spcAft>
              <a:buClr>
                <a:srgbClr val="000000"/>
              </a:buClr>
            </a:pPr>
            <a:r>
              <a:rPr lang="en-US" b="1" i="1" dirty="0" smtClean="0">
                <a:solidFill>
                  <a:srgbClr val="000000"/>
                </a:solidFill>
                <a:latin typeface="Lucida Grande" pitchFamily="-72" charset="0"/>
                <a:ea typeface="Arial" pitchFamily="-72" charset="0"/>
                <a:cs typeface="Arial" pitchFamily="-72" charset="0"/>
              </a:rPr>
              <a:t>  Coordinator </a:t>
            </a:r>
            <a:r>
              <a:rPr lang="en-US" b="1" i="1" dirty="0">
                <a:solidFill>
                  <a:srgbClr val="000000"/>
                </a:solidFill>
                <a:latin typeface="Lucida Grande" pitchFamily="-72" charset="0"/>
                <a:ea typeface="Arial" pitchFamily="-72" charset="0"/>
                <a:cs typeface="Arial" pitchFamily="-72" charset="0"/>
              </a:rPr>
              <a:t>Manual </a:t>
            </a:r>
          </a:p>
          <a:p>
            <a:pPr lvl="1" fontAlgn="base">
              <a:spcBef>
                <a:spcPct val="20000"/>
              </a:spcBef>
              <a:spcAft>
                <a:spcPct val="0"/>
              </a:spcAft>
              <a:buClr>
                <a:srgbClr val="000000"/>
              </a:buClr>
            </a:pPr>
            <a:endParaRPr lang="en-US" sz="1200" b="1" dirty="0">
              <a:solidFill>
                <a:srgbClr val="000000"/>
              </a:solidFill>
              <a:latin typeface="Lucida Grande" pitchFamily="-72" charset="0"/>
              <a:ea typeface="Arial" pitchFamily="-72" charset="0"/>
              <a:cs typeface="Arial" pitchFamily="-72" charset="0"/>
            </a:endParaRPr>
          </a:p>
          <a:p>
            <a:pPr lvl="1" fontAlgn="base">
              <a:spcBef>
                <a:spcPct val="20000"/>
              </a:spcBef>
              <a:spcAft>
                <a:spcPct val="0"/>
              </a:spcAft>
              <a:buClr>
                <a:srgbClr val="000000"/>
              </a:buClr>
            </a:pPr>
            <a:endParaRPr lang="en-US" sz="1200" b="1" dirty="0" smtClean="0">
              <a:solidFill>
                <a:srgbClr val="000000"/>
              </a:solidFill>
              <a:latin typeface="Lucida Grande" pitchFamily="-72" charset="0"/>
              <a:ea typeface="Arial" pitchFamily="-72" charset="0"/>
              <a:cs typeface="Arial" pitchFamily="-72" charset="0"/>
            </a:endParaRPr>
          </a:p>
          <a:p>
            <a:pPr fontAlgn="base">
              <a:spcBef>
                <a:spcPct val="0"/>
              </a:spcBef>
              <a:spcAft>
                <a:spcPct val="0"/>
              </a:spcAft>
              <a:buFont typeface="Arial" pitchFamily="-72" charset="0"/>
              <a:buChar char="•"/>
            </a:pPr>
            <a:r>
              <a:rPr lang="en-US" dirty="0" smtClean="0">
                <a:solidFill>
                  <a:srgbClr val="000000"/>
                </a:solidFill>
                <a:latin typeface="Arial" pitchFamily="34" charset="0"/>
                <a:ea typeface="Arial" pitchFamily="-72" charset="0"/>
                <a:cs typeface="Arial" pitchFamily="34" charset="0"/>
              </a:rPr>
              <a:t>  Responsibilities for campus </a:t>
            </a:r>
          </a:p>
          <a:p>
            <a:pPr fontAlgn="base">
              <a:spcBef>
                <a:spcPct val="0"/>
              </a:spcBef>
              <a:spcAft>
                <a:spcPct val="0"/>
              </a:spcAft>
            </a:pPr>
            <a:r>
              <a:rPr lang="en-US" dirty="0" smtClean="0">
                <a:solidFill>
                  <a:srgbClr val="000000"/>
                </a:solidFill>
                <a:latin typeface="Arial" pitchFamily="34" charset="0"/>
                <a:ea typeface="Arial" pitchFamily="-72" charset="0"/>
                <a:cs typeface="Arial" pitchFamily="34" charset="0"/>
              </a:rPr>
              <a:t>   principals outlined in greater </a:t>
            </a:r>
          </a:p>
          <a:p>
            <a:pPr fontAlgn="base">
              <a:spcBef>
                <a:spcPct val="0"/>
              </a:spcBef>
              <a:spcAft>
                <a:spcPct val="0"/>
              </a:spcAft>
            </a:pPr>
            <a:r>
              <a:rPr lang="en-US" dirty="0" smtClean="0">
                <a:solidFill>
                  <a:srgbClr val="000000"/>
                </a:solidFill>
                <a:latin typeface="Arial" pitchFamily="34" charset="0"/>
                <a:ea typeface="Arial" pitchFamily="-72" charset="0"/>
                <a:cs typeface="Arial" pitchFamily="34" charset="0"/>
              </a:rPr>
              <a:t>   detail </a:t>
            </a:r>
          </a:p>
          <a:p>
            <a:pPr lvl="1" fontAlgn="base">
              <a:spcBef>
                <a:spcPct val="20000"/>
              </a:spcBef>
              <a:spcAft>
                <a:spcPct val="0"/>
              </a:spcAft>
              <a:buClr>
                <a:srgbClr val="000000"/>
              </a:buClr>
            </a:pPr>
            <a:endParaRPr lang="en-US" sz="1600" b="1" dirty="0">
              <a:solidFill>
                <a:srgbClr val="CC3300"/>
              </a:solidFill>
              <a:latin typeface="Lucida Grande" pitchFamily="-72" charset="0"/>
              <a:ea typeface="Arial" pitchFamily="-72" charset="0"/>
              <a:cs typeface="Arial" pitchFamily="-72" charset="0"/>
            </a:endParaRPr>
          </a:p>
          <a:p>
            <a:pPr lvl="1" fontAlgn="base">
              <a:spcBef>
                <a:spcPct val="20000"/>
              </a:spcBef>
              <a:spcAft>
                <a:spcPct val="0"/>
              </a:spcAft>
              <a:buClr>
                <a:srgbClr val="000000"/>
              </a:buClr>
            </a:pPr>
            <a:endParaRPr lang="en-US" sz="2800" dirty="0">
              <a:solidFill>
                <a:srgbClr val="CC3300"/>
              </a:solidFill>
              <a:latin typeface="Californian FB" charset="0"/>
              <a:ea typeface="Arial" pitchFamily="-72" charset="0"/>
              <a:cs typeface="Arial" pitchFamily="-72" charset="0"/>
            </a:endParaRPr>
          </a:p>
          <a:p>
            <a:pPr marL="342900" indent="-342900" fontAlgn="base">
              <a:spcBef>
                <a:spcPct val="30000"/>
              </a:spcBef>
              <a:spcAft>
                <a:spcPct val="30000"/>
              </a:spcAft>
            </a:pPr>
            <a:endParaRPr lang="en-US" sz="3200" dirty="0">
              <a:solidFill>
                <a:srgbClr val="000000"/>
              </a:solidFill>
              <a:latin typeface="Californian FB" charset="0"/>
              <a:ea typeface="Arial" pitchFamily="-72" charset="0"/>
              <a:cs typeface="Arial" pitchFamily="-72" charset="0"/>
            </a:endParaRPr>
          </a:p>
        </p:txBody>
      </p:sp>
      <p:pic>
        <p:nvPicPr>
          <p:cNvPr id="67586" name="Picture 2"/>
          <p:cNvPicPr>
            <a:picLocks noChangeAspect="1" noChangeArrowheads="1"/>
          </p:cNvPicPr>
          <p:nvPr/>
        </p:nvPicPr>
        <p:blipFill>
          <a:blip r:embed="rId3" cstate="print"/>
          <a:srcRect/>
          <a:stretch>
            <a:fillRect/>
          </a:stretch>
        </p:blipFill>
        <p:spPr bwMode="auto">
          <a:xfrm>
            <a:off x="4355976" y="2348880"/>
            <a:ext cx="4123140" cy="3312367"/>
          </a:xfrm>
          <a:prstGeom prst="rect">
            <a:avLst/>
          </a:prstGeom>
          <a:noFill/>
          <a:ln w="9525">
            <a:noFill/>
            <a:miter lim="800000"/>
            <a:headEnd/>
            <a:tailEnd/>
          </a:ln>
        </p:spPr>
      </p:pic>
      <p:pic>
        <p:nvPicPr>
          <p:cNvPr id="67587" name="Picture 3"/>
          <p:cNvPicPr>
            <a:picLocks noChangeAspect="1" noChangeArrowheads="1"/>
          </p:cNvPicPr>
          <p:nvPr/>
        </p:nvPicPr>
        <p:blipFill>
          <a:blip r:embed="rId4" cstate="print"/>
          <a:srcRect/>
          <a:stretch>
            <a:fillRect/>
          </a:stretch>
        </p:blipFill>
        <p:spPr bwMode="auto">
          <a:xfrm>
            <a:off x="4067944" y="1268760"/>
            <a:ext cx="4493299" cy="936104"/>
          </a:xfrm>
          <a:prstGeom prst="rect">
            <a:avLst/>
          </a:prstGeom>
          <a:noFill/>
          <a:ln w="9525">
            <a:noFill/>
            <a:miter lim="800000"/>
            <a:headEnd/>
            <a:tailEnd/>
          </a:ln>
        </p:spPr>
      </p:pic>
      <p:sp>
        <p:nvSpPr>
          <p:cNvPr id="7" name="Rectangle 3"/>
          <p:cNvSpPr>
            <a:spLocks noChangeArrowheads="1"/>
          </p:cNvSpPr>
          <p:nvPr/>
        </p:nvSpPr>
        <p:spPr bwMode="auto">
          <a:xfrm>
            <a:off x="762000" y="762000"/>
            <a:ext cx="7848600" cy="762000"/>
          </a:xfrm>
          <a:prstGeom prst="rect">
            <a:avLst/>
          </a:prstGeom>
          <a:noFill/>
          <a:ln w="9525">
            <a:noFill/>
            <a:miter lim="800000"/>
            <a:headEnd/>
            <a:tailEnd/>
          </a:ln>
        </p:spPr>
        <p:txBody>
          <a:bodyPr anchor="ctr">
            <a:prstTxWarp prst="textNoShape">
              <a:avLst/>
            </a:prstTxWarp>
          </a:bodyPr>
          <a:lstStyle/>
          <a:p>
            <a:pPr algn="ctr" eaLnBrk="0" fontAlgn="base" hangingPunct="0">
              <a:spcBef>
                <a:spcPct val="0"/>
              </a:spcBef>
              <a:spcAft>
                <a:spcPct val="0"/>
              </a:spcAft>
            </a:pPr>
            <a:endParaRPr lang="en-US" sz="3200" dirty="0">
              <a:solidFill>
                <a:prstClr val="black"/>
              </a:solidFill>
              <a:latin typeface="Arial" pitchFamily="-72" charset="0"/>
              <a:ea typeface="Arial" pitchFamily="-72" charset="0"/>
              <a:cs typeface="Arial" pitchFamily="-72" charset="0"/>
            </a:endParaRPr>
          </a:p>
        </p:txBody>
      </p:sp>
      <p:sp>
        <p:nvSpPr>
          <p:cNvPr id="8" name="TextBox 7"/>
          <p:cNvSpPr txBox="1"/>
          <p:nvPr/>
        </p:nvSpPr>
        <p:spPr>
          <a:xfrm>
            <a:off x="4355976" y="152400"/>
            <a:ext cx="2273424" cy="461665"/>
          </a:xfrm>
          <a:prstGeom prst="rect">
            <a:avLst/>
          </a:prstGeom>
          <a:noFill/>
        </p:spPr>
        <p:txBody>
          <a:bodyPr wrap="square" rtlCol="0">
            <a:spAutoFit/>
          </a:bodyPr>
          <a:lstStyle/>
          <a:p>
            <a:pPr algn="r" fontAlgn="base">
              <a:spcBef>
                <a:spcPct val="0"/>
              </a:spcBef>
              <a:spcAft>
                <a:spcPct val="0"/>
              </a:spcAft>
            </a:pPr>
            <a:r>
              <a:rPr lang="en-US" sz="2400" b="1" dirty="0" smtClean="0">
                <a:solidFill>
                  <a:prstClr val="black"/>
                </a:solidFill>
                <a:latin typeface="Arial" pitchFamily="-72" charset="0"/>
                <a:ea typeface="ＭＳ Ｐゴシック" pitchFamily="-72" charset="-128"/>
              </a:rPr>
              <a:t>2013 Manuals</a:t>
            </a:r>
            <a:endParaRPr lang="en-US" sz="2400" b="1" dirty="0">
              <a:solidFill>
                <a:prstClr val="black"/>
              </a:solidFill>
              <a:latin typeface="Arial" pitchFamily="-72" charset="0"/>
              <a:ea typeface="ＭＳ Ｐゴシック" pitchFamily="-72" charset="-128"/>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ChangeAspect="1"/>
          </p:cNvSpPr>
          <p:nvPr/>
        </p:nvSpPr>
        <p:spPr bwMode="auto">
          <a:xfrm>
            <a:off x="467544" y="692696"/>
            <a:ext cx="8229600" cy="5334000"/>
          </a:xfrm>
          <a:prstGeom prst="rect">
            <a:avLst/>
          </a:prstGeom>
          <a:solidFill>
            <a:srgbClr val="FFDCB9"/>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marL="342900" indent="-342900">
              <a:spcBef>
                <a:spcPct val="20000"/>
              </a:spcBef>
              <a:buFont typeface="Arial" pitchFamily="34" charset="0"/>
              <a:buChar char="•"/>
              <a:defRPr/>
            </a:pPr>
            <a:endParaRPr lang="en-US" sz="3200">
              <a:solidFill>
                <a:prstClr val="black"/>
              </a:solidFill>
              <a:ea typeface="ＭＳ Ｐゴシック" pitchFamily="-72" charset="-128"/>
            </a:endParaRPr>
          </a:p>
        </p:txBody>
      </p:sp>
      <p:sp>
        <p:nvSpPr>
          <p:cNvPr id="24579" name="Rectangle 3"/>
          <p:cNvSpPr txBox="1">
            <a:spLocks noChangeArrowheads="1"/>
          </p:cNvSpPr>
          <p:nvPr/>
        </p:nvSpPr>
        <p:spPr bwMode="auto">
          <a:xfrm>
            <a:off x="533400" y="980728"/>
            <a:ext cx="3462536" cy="4734272"/>
          </a:xfrm>
          <a:prstGeom prst="rect">
            <a:avLst/>
          </a:prstGeom>
          <a:noFill/>
          <a:ln w="9525">
            <a:noFill/>
            <a:miter lim="800000"/>
            <a:headEnd/>
            <a:tailEnd/>
          </a:ln>
        </p:spPr>
        <p:txBody>
          <a:bodyPr>
            <a:prstTxWarp prst="textNoShape">
              <a:avLst/>
            </a:prstTxWarp>
          </a:bodyPr>
          <a:lstStyle/>
          <a:p>
            <a:pPr lvl="1" fontAlgn="base">
              <a:spcBef>
                <a:spcPct val="20000"/>
              </a:spcBef>
              <a:spcAft>
                <a:spcPct val="0"/>
              </a:spcAft>
              <a:buClr>
                <a:srgbClr val="000000"/>
              </a:buClr>
            </a:pPr>
            <a:r>
              <a:rPr lang="en-US" b="1" i="1" dirty="0" smtClean="0">
                <a:solidFill>
                  <a:srgbClr val="000000"/>
                </a:solidFill>
                <a:latin typeface="Lucida Grande" pitchFamily="-72" charset="0"/>
                <a:ea typeface="Arial" pitchFamily="-72" charset="0"/>
                <a:cs typeface="Arial" pitchFamily="-72" charset="0"/>
              </a:rPr>
              <a:t>2013 </a:t>
            </a:r>
            <a:r>
              <a:rPr lang="en-US" b="1" i="1" dirty="0">
                <a:solidFill>
                  <a:srgbClr val="000000"/>
                </a:solidFill>
                <a:latin typeface="Lucida Grande" pitchFamily="-72" charset="0"/>
                <a:ea typeface="Arial" pitchFamily="-72" charset="0"/>
                <a:cs typeface="Arial" pitchFamily="-72" charset="0"/>
              </a:rPr>
              <a:t>District and Campus </a:t>
            </a:r>
            <a:r>
              <a:rPr lang="en-US" b="1" i="1" dirty="0" smtClean="0">
                <a:solidFill>
                  <a:srgbClr val="000000"/>
                </a:solidFill>
                <a:latin typeface="Lucida Grande" pitchFamily="-72" charset="0"/>
                <a:ea typeface="Arial" pitchFamily="-72" charset="0"/>
                <a:cs typeface="Arial" pitchFamily="-72" charset="0"/>
              </a:rPr>
              <a:t> </a:t>
            </a:r>
          </a:p>
          <a:p>
            <a:pPr lvl="1" fontAlgn="base">
              <a:spcBef>
                <a:spcPct val="20000"/>
              </a:spcBef>
              <a:spcAft>
                <a:spcPct val="0"/>
              </a:spcAft>
              <a:buClr>
                <a:srgbClr val="000000"/>
              </a:buClr>
            </a:pPr>
            <a:r>
              <a:rPr lang="en-US" b="1" i="1" dirty="0" smtClean="0">
                <a:solidFill>
                  <a:srgbClr val="000000"/>
                </a:solidFill>
                <a:latin typeface="Lucida Grande" pitchFamily="-72" charset="0"/>
                <a:ea typeface="Arial" pitchFamily="-72" charset="0"/>
                <a:cs typeface="Arial" pitchFamily="-72" charset="0"/>
              </a:rPr>
              <a:t>    Coordinator </a:t>
            </a:r>
            <a:r>
              <a:rPr lang="en-US" b="1" i="1" dirty="0">
                <a:solidFill>
                  <a:srgbClr val="000000"/>
                </a:solidFill>
                <a:latin typeface="Lucida Grande" pitchFamily="-72" charset="0"/>
                <a:ea typeface="Arial" pitchFamily="-72" charset="0"/>
                <a:cs typeface="Arial" pitchFamily="-72" charset="0"/>
              </a:rPr>
              <a:t>Manual </a:t>
            </a:r>
          </a:p>
          <a:p>
            <a:pPr lvl="1" fontAlgn="base">
              <a:spcBef>
                <a:spcPct val="20000"/>
              </a:spcBef>
              <a:spcAft>
                <a:spcPct val="0"/>
              </a:spcAft>
              <a:buClr>
                <a:srgbClr val="000000"/>
              </a:buClr>
            </a:pPr>
            <a:endParaRPr lang="en-US" sz="1200" b="1" dirty="0">
              <a:solidFill>
                <a:srgbClr val="000000"/>
              </a:solidFill>
              <a:latin typeface="Lucida Grande" pitchFamily="-72" charset="0"/>
              <a:ea typeface="Arial" pitchFamily="-72" charset="0"/>
              <a:cs typeface="Arial" pitchFamily="-72" charset="0"/>
            </a:endParaRPr>
          </a:p>
          <a:p>
            <a:pPr lvl="1" fontAlgn="base">
              <a:spcBef>
                <a:spcPct val="20000"/>
              </a:spcBef>
              <a:spcAft>
                <a:spcPct val="0"/>
              </a:spcAft>
              <a:buClr>
                <a:srgbClr val="000000"/>
              </a:buClr>
            </a:pPr>
            <a:endParaRPr lang="en-US" b="1" dirty="0" smtClean="0">
              <a:solidFill>
                <a:srgbClr val="000000"/>
              </a:solidFill>
              <a:latin typeface="Lucida Grande" pitchFamily="-72" charset="0"/>
              <a:ea typeface="Arial" pitchFamily="-72" charset="0"/>
              <a:cs typeface="Arial" pitchFamily="-72" charset="0"/>
            </a:endParaRPr>
          </a:p>
          <a:p>
            <a:pPr fontAlgn="base">
              <a:spcBef>
                <a:spcPct val="0"/>
              </a:spcBef>
              <a:spcAft>
                <a:spcPct val="0"/>
              </a:spcAft>
              <a:buFont typeface="Arial" pitchFamily="-72" charset="0"/>
              <a:buChar char="•"/>
            </a:pPr>
            <a:r>
              <a:rPr lang="en-US" dirty="0" smtClean="0">
                <a:solidFill>
                  <a:srgbClr val="000000"/>
                </a:solidFill>
                <a:latin typeface="Arial" pitchFamily="34" charset="0"/>
                <a:ea typeface="Arial" pitchFamily="-72" charset="0"/>
                <a:cs typeface="Arial" pitchFamily="34" charset="0"/>
              </a:rPr>
              <a:t>  STAAR L information </a:t>
            </a:r>
          </a:p>
          <a:p>
            <a:pPr fontAlgn="base">
              <a:spcBef>
                <a:spcPct val="0"/>
              </a:spcBef>
              <a:spcAft>
                <a:spcPct val="0"/>
              </a:spcAft>
            </a:pPr>
            <a:r>
              <a:rPr lang="en-US" dirty="0" smtClean="0">
                <a:solidFill>
                  <a:srgbClr val="000000"/>
                </a:solidFill>
                <a:latin typeface="Arial" pitchFamily="34" charset="0"/>
                <a:ea typeface="Arial" pitchFamily="-72" charset="0"/>
                <a:cs typeface="Arial" pitchFamily="34" charset="0"/>
              </a:rPr>
              <a:t>   added where applicable</a:t>
            </a:r>
          </a:p>
          <a:p>
            <a:pPr lvl="1" fontAlgn="base">
              <a:spcBef>
                <a:spcPct val="20000"/>
              </a:spcBef>
              <a:spcAft>
                <a:spcPct val="0"/>
              </a:spcAft>
              <a:buClr>
                <a:srgbClr val="000000"/>
              </a:buClr>
            </a:pPr>
            <a:endParaRPr lang="en-US" sz="1600" b="1" dirty="0">
              <a:solidFill>
                <a:srgbClr val="CC3300"/>
              </a:solidFill>
              <a:latin typeface="Lucida Grande" pitchFamily="-72" charset="0"/>
              <a:ea typeface="Arial" pitchFamily="-72" charset="0"/>
              <a:cs typeface="Arial" pitchFamily="-72" charset="0"/>
            </a:endParaRPr>
          </a:p>
          <a:p>
            <a:pPr lvl="1" fontAlgn="base">
              <a:spcBef>
                <a:spcPct val="20000"/>
              </a:spcBef>
              <a:spcAft>
                <a:spcPct val="0"/>
              </a:spcAft>
              <a:buClr>
                <a:srgbClr val="000000"/>
              </a:buClr>
            </a:pPr>
            <a:endParaRPr lang="en-US" sz="2800" dirty="0">
              <a:solidFill>
                <a:srgbClr val="CC3300"/>
              </a:solidFill>
              <a:latin typeface="Californian FB" charset="0"/>
              <a:ea typeface="Arial" pitchFamily="-72" charset="0"/>
              <a:cs typeface="Arial" pitchFamily="-72" charset="0"/>
            </a:endParaRPr>
          </a:p>
          <a:p>
            <a:pPr marL="342900" indent="-342900" fontAlgn="base">
              <a:spcBef>
                <a:spcPct val="30000"/>
              </a:spcBef>
              <a:spcAft>
                <a:spcPct val="30000"/>
              </a:spcAft>
            </a:pPr>
            <a:endParaRPr lang="en-US" sz="3200" dirty="0">
              <a:solidFill>
                <a:srgbClr val="000000"/>
              </a:solidFill>
              <a:latin typeface="Californian FB" charset="0"/>
              <a:ea typeface="Arial" pitchFamily="-72" charset="0"/>
              <a:cs typeface="Arial" pitchFamily="-72" charset="0"/>
            </a:endParaRPr>
          </a:p>
        </p:txBody>
      </p:sp>
      <p:pic>
        <p:nvPicPr>
          <p:cNvPr id="1026" name="Picture 2"/>
          <p:cNvPicPr>
            <a:picLocks noChangeAspect="1" noChangeArrowheads="1"/>
          </p:cNvPicPr>
          <p:nvPr/>
        </p:nvPicPr>
        <p:blipFill>
          <a:blip r:embed="rId3" cstate="print"/>
          <a:srcRect/>
          <a:stretch>
            <a:fillRect/>
          </a:stretch>
        </p:blipFill>
        <p:spPr bwMode="auto">
          <a:xfrm>
            <a:off x="4139952" y="1556792"/>
            <a:ext cx="4266828" cy="4304159"/>
          </a:xfrm>
          <a:prstGeom prst="rect">
            <a:avLst/>
          </a:prstGeom>
          <a:solidFill>
            <a:srgbClr val="FFDCB9"/>
          </a:solidFill>
          <a:ln w="9525">
            <a:noFill/>
            <a:miter lim="800000"/>
            <a:headEnd/>
            <a:tailEnd/>
          </a:ln>
          <a:effectLst>
            <a:outerShdw blurRad="50800" dist="38100" dir="2700000" sx="100999" sy="100999" algn="tl" rotWithShape="0">
              <a:srgbClr val="000000">
                <a:alpha val="39999"/>
              </a:srgbClr>
            </a:outerShdw>
          </a:effectLst>
        </p:spPr>
      </p:pic>
      <p:pic>
        <p:nvPicPr>
          <p:cNvPr id="1027" name="Picture 3" descr="C:\Users\Owner\AppData\Local\Microsoft\Windows\Temporary Internet Files\Content.IE5\VEG3MDA7\MC900431561[1].png"/>
          <p:cNvPicPr>
            <a:picLocks noChangeAspect="1" noChangeArrowheads="1"/>
          </p:cNvPicPr>
          <p:nvPr/>
        </p:nvPicPr>
        <p:blipFill>
          <a:blip r:embed="rId4" cstate="print"/>
          <a:srcRect/>
          <a:stretch>
            <a:fillRect/>
          </a:stretch>
        </p:blipFill>
        <p:spPr bwMode="auto">
          <a:xfrm>
            <a:off x="3635896" y="4797152"/>
            <a:ext cx="917562" cy="917562"/>
          </a:xfrm>
          <a:prstGeom prst="rect">
            <a:avLst/>
          </a:prstGeom>
          <a:noFill/>
        </p:spPr>
      </p:pic>
      <p:sp>
        <p:nvSpPr>
          <p:cNvPr id="8" name="TextBox 7"/>
          <p:cNvSpPr txBox="1"/>
          <p:nvPr/>
        </p:nvSpPr>
        <p:spPr>
          <a:xfrm>
            <a:off x="4355976" y="152400"/>
            <a:ext cx="2273424" cy="461665"/>
          </a:xfrm>
          <a:prstGeom prst="rect">
            <a:avLst/>
          </a:prstGeom>
          <a:noFill/>
        </p:spPr>
        <p:txBody>
          <a:bodyPr wrap="square" rtlCol="0">
            <a:spAutoFit/>
          </a:bodyPr>
          <a:lstStyle/>
          <a:p>
            <a:pPr algn="r" fontAlgn="base">
              <a:spcBef>
                <a:spcPct val="0"/>
              </a:spcBef>
              <a:spcAft>
                <a:spcPct val="0"/>
              </a:spcAft>
            </a:pPr>
            <a:r>
              <a:rPr lang="en-US" sz="2400" b="1" dirty="0" smtClean="0">
                <a:solidFill>
                  <a:prstClr val="black"/>
                </a:solidFill>
                <a:latin typeface="Arial" pitchFamily="-72" charset="0"/>
                <a:ea typeface="ＭＳ Ｐゴシック" pitchFamily="-72" charset="-128"/>
              </a:rPr>
              <a:t>2013 Manuals</a:t>
            </a:r>
            <a:endParaRPr lang="en-US" sz="2400" b="1" dirty="0">
              <a:solidFill>
                <a:prstClr val="black"/>
              </a:solidFill>
              <a:latin typeface="Arial" pitchFamily="-72" charset="0"/>
              <a:ea typeface="ＭＳ Ｐゴシック" pitchFamily="-72"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3 Disclaimer-TEXT.jpg"/>
          <p:cNvPicPr>
            <a:picLocks noChangeAspect="1"/>
          </p:cNvPicPr>
          <p:nvPr/>
        </p:nvPicPr>
        <p:blipFill>
          <a:blip r:embed="rId2" cstate="print"/>
          <a:stretch>
            <a:fillRect/>
          </a:stretch>
        </p:blipFill>
        <p:spPr>
          <a:xfrm>
            <a:off x="1" y="0"/>
            <a:ext cx="9150624" cy="68580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ChangeAspect="1"/>
          </p:cNvSpPr>
          <p:nvPr/>
        </p:nvSpPr>
        <p:spPr bwMode="auto">
          <a:xfrm>
            <a:off x="381000" y="762000"/>
            <a:ext cx="8229600" cy="5334000"/>
          </a:xfrm>
          <a:prstGeom prst="rect">
            <a:avLst/>
          </a:prstGeom>
          <a:solidFill>
            <a:srgbClr val="FFDCB9"/>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marL="342900" indent="-342900">
              <a:spcBef>
                <a:spcPct val="20000"/>
              </a:spcBef>
              <a:buFont typeface="Arial" pitchFamily="34" charset="0"/>
              <a:buChar char="•"/>
              <a:defRPr/>
            </a:pPr>
            <a:endParaRPr lang="en-US" sz="3200">
              <a:solidFill>
                <a:prstClr val="black"/>
              </a:solidFill>
              <a:ea typeface="ＭＳ Ｐゴシック" pitchFamily="-72" charset="-128"/>
            </a:endParaRPr>
          </a:p>
        </p:txBody>
      </p:sp>
      <p:sp>
        <p:nvSpPr>
          <p:cNvPr id="27651" name="Rectangle 3"/>
          <p:cNvSpPr txBox="1">
            <a:spLocks noChangeArrowheads="1"/>
          </p:cNvSpPr>
          <p:nvPr/>
        </p:nvSpPr>
        <p:spPr bwMode="auto">
          <a:xfrm>
            <a:off x="467544" y="1052736"/>
            <a:ext cx="3647256" cy="5043264"/>
          </a:xfrm>
          <a:prstGeom prst="rect">
            <a:avLst/>
          </a:prstGeom>
          <a:noFill/>
          <a:ln w="9525">
            <a:noFill/>
            <a:miter lim="800000"/>
            <a:headEnd/>
            <a:tailEnd/>
          </a:ln>
        </p:spPr>
        <p:txBody>
          <a:bodyPr>
            <a:prstTxWarp prst="textNoShape">
              <a:avLst/>
            </a:prstTxWarp>
          </a:bodyPr>
          <a:lstStyle/>
          <a:p>
            <a:pPr lvl="1" fontAlgn="base">
              <a:spcBef>
                <a:spcPct val="20000"/>
              </a:spcBef>
              <a:spcAft>
                <a:spcPct val="0"/>
              </a:spcAft>
              <a:buClr>
                <a:srgbClr val="000000"/>
              </a:buClr>
            </a:pPr>
            <a:r>
              <a:rPr lang="en-US" b="1" i="1" dirty="0" smtClean="0">
                <a:solidFill>
                  <a:srgbClr val="000000"/>
                </a:solidFill>
                <a:latin typeface="Lucida Grande" pitchFamily="-72" charset="0"/>
                <a:ea typeface="Arial" pitchFamily="-72" charset="0"/>
                <a:cs typeface="Arial" pitchFamily="-72" charset="0"/>
              </a:rPr>
              <a:t>2013 District and Campus </a:t>
            </a:r>
          </a:p>
          <a:p>
            <a:pPr lvl="1" fontAlgn="base">
              <a:spcBef>
                <a:spcPct val="20000"/>
              </a:spcBef>
              <a:spcAft>
                <a:spcPct val="0"/>
              </a:spcAft>
              <a:buClr>
                <a:srgbClr val="000000"/>
              </a:buClr>
            </a:pPr>
            <a:r>
              <a:rPr lang="en-US" b="1" i="1" dirty="0" smtClean="0">
                <a:solidFill>
                  <a:srgbClr val="000000"/>
                </a:solidFill>
                <a:latin typeface="Lucida Grande" pitchFamily="-72" charset="0"/>
                <a:ea typeface="Arial" pitchFamily="-72" charset="0"/>
                <a:cs typeface="Arial" pitchFamily="-72" charset="0"/>
              </a:rPr>
              <a:t>    Coordinator Manual </a:t>
            </a:r>
          </a:p>
          <a:p>
            <a:pPr fontAlgn="base">
              <a:spcBef>
                <a:spcPct val="0"/>
              </a:spcBef>
              <a:spcAft>
                <a:spcPct val="0"/>
              </a:spcAft>
            </a:pPr>
            <a:endParaRPr lang="en-US" sz="800" b="1" dirty="0">
              <a:solidFill>
                <a:srgbClr val="000000"/>
              </a:solidFill>
              <a:latin typeface="Lucida Grande" pitchFamily="-72" charset="0"/>
              <a:ea typeface="Arial" pitchFamily="-72" charset="0"/>
              <a:cs typeface="Arial" pitchFamily="-72" charset="0"/>
            </a:endParaRPr>
          </a:p>
          <a:p>
            <a:pPr fontAlgn="base">
              <a:spcBef>
                <a:spcPct val="0"/>
              </a:spcBef>
              <a:spcAft>
                <a:spcPct val="0"/>
              </a:spcAft>
            </a:pPr>
            <a:endParaRPr lang="en-US" sz="800" b="1" dirty="0">
              <a:solidFill>
                <a:srgbClr val="000000"/>
              </a:solidFill>
              <a:latin typeface="Lucida Grande" pitchFamily="-72" charset="0"/>
              <a:ea typeface="Arial" pitchFamily="-72" charset="0"/>
              <a:cs typeface="Arial" pitchFamily="-72" charset="0"/>
            </a:endParaRPr>
          </a:p>
          <a:p>
            <a:pPr fontAlgn="base">
              <a:spcBef>
                <a:spcPct val="0"/>
              </a:spcBef>
              <a:spcAft>
                <a:spcPct val="0"/>
              </a:spcAft>
            </a:pPr>
            <a:endParaRPr lang="en-US" sz="1000" dirty="0" smtClean="0">
              <a:solidFill>
                <a:srgbClr val="000000"/>
              </a:solidFill>
              <a:latin typeface="Arial" pitchFamily="34" charset="0"/>
              <a:ea typeface="Arial" pitchFamily="-72" charset="0"/>
              <a:cs typeface="Arial" pitchFamily="34" charset="0"/>
            </a:endParaRPr>
          </a:p>
          <a:p>
            <a:pPr fontAlgn="base">
              <a:spcBef>
                <a:spcPct val="0"/>
              </a:spcBef>
              <a:spcAft>
                <a:spcPct val="0"/>
              </a:spcAft>
              <a:buFont typeface="Arial" pitchFamily="34" charset="0"/>
              <a:buChar char="•"/>
            </a:pPr>
            <a:r>
              <a:rPr lang="en-US" dirty="0" smtClean="0">
                <a:solidFill>
                  <a:srgbClr val="000000"/>
                </a:solidFill>
                <a:latin typeface="Arial" pitchFamily="34" charset="0"/>
                <a:ea typeface="Arial" pitchFamily="-72" charset="0"/>
                <a:cs typeface="Arial" pitchFamily="34" charset="0"/>
              </a:rPr>
              <a:t>  Even though some have been </a:t>
            </a:r>
          </a:p>
          <a:p>
            <a:pPr fontAlgn="base">
              <a:spcBef>
                <a:spcPct val="0"/>
              </a:spcBef>
              <a:spcAft>
                <a:spcPct val="0"/>
              </a:spcAft>
            </a:pPr>
            <a:r>
              <a:rPr lang="en-US" dirty="0" smtClean="0">
                <a:solidFill>
                  <a:srgbClr val="000000"/>
                </a:solidFill>
                <a:latin typeface="Arial" pitchFamily="34" charset="0"/>
                <a:ea typeface="Arial" pitchFamily="-72" charset="0"/>
                <a:cs typeface="Arial" pitchFamily="34" charset="0"/>
              </a:rPr>
              <a:t>   added to the Coordinator   </a:t>
            </a:r>
          </a:p>
          <a:p>
            <a:pPr fontAlgn="base">
              <a:spcBef>
                <a:spcPct val="0"/>
              </a:spcBef>
              <a:spcAft>
                <a:spcPct val="0"/>
              </a:spcAft>
            </a:pPr>
            <a:r>
              <a:rPr lang="en-US" dirty="0" smtClean="0">
                <a:solidFill>
                  <a:srgbClr val="000000"/>
                </a:solidFill>
                <a:latin typeface="Arial" pitchFamily="34" charset="0"/>
                <a:ea typeface="Arial" pitchFamily="-72" charset="0"/>
                <a:cs typeface="Arial" pitchFamily="34" charset="0"/>
              </a:rPr>
              <a:t>   Manual, all online resources </a:t>
            </a:r>
          </a:p>
          <a:p>
            <a:pPr fontAlgn="base">
              <a:spcBef>
                <a:spcPct val="0"/>
              </a:spcBef>
              <a:spcAft>
                <a:spcPct val="0"/>
              </a:spcAft>
            </a:pPr>
            <a:r>
              <a:rPr lang="en-US" dirty="0" smtClean="0">
                <a:solidFill>
                  <a:srgbClr val="000000"/>
                </a:solidFill>
                <a:latin typeface="Arial" pitchFamily="34" charset="0"/>
                <a:ea typeface="Arial" pitchFamily="-72" charset="0"/>
                <a:cs typeface="Arial" pitchFamily="34" charset="0"/>
              </a:rPr>
              <a:t>   have been updated and remain </a:t>
            </a:r>
          </a:p>
          <a:p>
            <a:pPr fontAlgn="base">
              <a:spcBef>
                <a:spcPct val="0"/>
              </a:spcBef>
              <a:spcAft>
                <a:spcPct val="0"/>
              </a:spcAft>
            </a:pPr>
            <a:r>
              <a:rPr lang="en-US" dirty="0" smtClean="0">
                <a:solidFill>
                  <a:srgbClr val="000000"/>
                </a:solidFill>
                <a:latin typeface="Arial" pitchFamily="34" charset="0"/>
                <a:ea typeface="Arial" pitchFamily="-72" charset="0"/>
                <a:cs typeface="Arial" pitchFamily="34" charset="0"/>
              </a:rPr>
              <a:t>   posted online </a:t>
            </a:r>
            <a:endParaRPr lang="en-US" dirty="0">
              <a:solidFill>
                <a:srgbClr val="000000"/>
              </a:solidFill>
              <a:latin typeface="Arial" pitchFamily="34" charset="0"/>
              <a:ea typeface="Arial" pitchFamily="-72" charset="0"/>
              <a:cs typeface="Arial" pitchFamily="34" charset="0"/>
            </a:endParaRPr>
          </a:p>
          <a:p>
            <a:pPr fontAlgn="base">
              <a:spcBef>
                <a:spcPct val="0"/>
              </a:spcBef>
              <a:spcAft>
                <a:spcPct val="0"/>
              </a:spcAft>
            </a:pPr>
            <a:endParaRPr lang="en-US" sz="1050" dirty="0">
              <a:solidFill>
                <a:srgbClr val="000000"/>
              </a:solidFill>
              <a:latin typeface="Arial" pitchFamily="34" charset="0"/>
              <a:ea typeface="Arial" pitchFamily="-72" charset="0"/>
              <a:cs typeface="Arial" pitchFamily="34" charset="0"/>
            </a:endParaRPr>
          </a:p>
          <a:p>
            <a:pPr fontAlgn="base">
              <a:spcBef>
                <a:spcPct val="0"/>
              </a:spcBef>
              <a:spcAft>
                <a:spcPct val="0"/>
              </a:spcAft>
              <a:buFont typeface="Arial" pitchFamily="-72" charset="0"/>
              <a:buNone/>
            </a:pPr>
            <a:r>
              <a:rPr lang="en-US" sz="1400" dirty="0">
                <a:solidFill>
                  <a:srgbClr val="000000"/>
                </a:solidFill>
                <a:latin typeface="Arial" pitchFamily="34" charset="0"/>
                <a:ea typeface="Arial" pitchFamily="-72" charset="0"/>
                <a:cs typeface="Arial" pitchFamily="34" charset="0"/>
              </a:rPr>
              <a:t/>
            </a:r>
            <a:br>
              <a:rPr lang="en-US" sz="1400" dirty="0">
                <a:solidFill>
                  <a:srgbClr val="000000"/>
                </a:solidFill>
                <a:latin typeface="Arial" pitchFamily="34" charset="0"/>
                <a:ea typeface="Arial" pitchFamily="-72" charset="0"/>
                <a:cs typeface="Arial" pitchFamily="34" charset="0"/>
              </a:rPr>
            </a:br>
            <a:endParaRPr lang="en-US" sz="1400" dirty="0">
              <a:solidFill>
                <a:srgbClr val="000000"/>
              </a:solidFill>
              <a:latin typeface="Arial" pitchFamily="34" charset="0"/>
              <a:ea typeface="Arial" pitchFamily="-72" charset="0"/>
              <a:cs typeface="Arial" pitchFamily="34" charset="0"/>
            </a:endParaRPr>
          </a:p>
          <a:p>
            <a:pPr fontAlgn="base">
              <a:spcBef>
                <a:spcPct val="0"/>
              </a:spcBef>
              <a:spcAft>
                <a:spcPct val="0"/>
              </a:spcAft>
              <a:buFont typeface="Arial" pitchFamily="-72" charset="0"/>
              <a:buNone/>
            </a:pPr>
            <a:endParaRPr lang="en-US" sz="1600" b="1" dirty="0">
              <a:solidFill>
                <a:srgbClr val="000000"/>
              </a:solidFill>
              <a:latin typeface="Lucida Grande" pitchFamily="-72" charset="0"/>
              <a:ea typeface="Arial" pitchFamily="-72" charset="0"/>
              <a:cs typeface="Arial" pitchFamily="-72" charset="0"/>
            </a:endParaRPr>
          </a:p>
          <a:p>
            <a:pPr fontAlgn="base">
              <a:spcBef>
                <a:spcPct val="0"/>
              </a:spcBef>
              <a:spcAft>
                <a:spcPct val="0"/>
              </a:spcAft>
              <a:buFont typeface="Arial" pitchFamily="-72" charset="0"/>
              <a:buNone/>
            </a:pPr>
            <a:endParaRPr lang="en-US" sz="1600" dirty="0">
              <a:solidFill>
                <a:srgbClr val="000000"/>
              </a:solidFill>
              <a:latin typeface="Arial" pitchFamily="-72" charset="0"/>
              <a:ea typeface="Arial" pitchFamily="-72" charset="0"/>
              <a:cs typeface="Arial" pitchFamily="-72" charset="0"/>
            </a:endParaRPr>
          </a:p>
          <a:p>
            <a:pPr lvl="1" fontAlgn="base">
              <a:spcBef>
                <a:spcPct val="20000"/>
              </a:spcBef>
              <a:spcAft>
                <a:spcPct val="0"/>
              </a:spcAft>
              <a:buClr>
                <a:srgbClr val="000000"/>
              </a:buClr>
            </a:pPr>
            <a:endParaRPr lang="en-US" sz="2800" dirty="0">
              <a:solidFill>
                <a:srgbClr val="CC3300"/>
              </a:solidFill>
              <a:latin typeface="Californian FB" charset="0"/>
              <a:ea typeface="Arial" pitchFamily="-72" charset="0"/>
              <a:cs typeface="Arial" pitchFamily="-72" charset="0"/>
            </a:endParaRPr>
          </a:p>
          <a:p>
            <a:pPr fontAlgn="base">
              <a:spcBef>
                <a:spcPct val="30000"/>
              </a:spcBef>
              <a:spcAft>
                <a:spcPct val="30000"/>
              </a:spcAft>
            </a:pPr>
            <a:endParaRPr lang="en-US" sz="3200" dirty="0">
              <a:solidFill>
                <a:srgbClr val="000000"/>
              </a:solidFill>
              <a:latin typeface="Californian FB" charset="0"/>
              <a:ea typeface="Arial" pitchFamily="-72" charset="0"/>
              <a:cs typeface="Arial" pitchFamily="-72" charset="0"/>
            </a:endParaRPr>
          </a:p>
        </p:txBody>
      </p:sp>
      <p:pic>
        <p:nvPicPr>
          <p:cNvPr id="46081" name="Picture 1"/>
          <p:cNvPicPr>
            <a:picLocks noChangeAspect="1" noChangeArrowheads="1"/>
          </p:cNvPicPr>
          <p:nvPr/>
        </p:nvPicPr>
        <p:blipFill>
          <a:blip r:embed="rId3" cstate="print"/>
          <a:srcRect/>
          <a:stretch>
            <a:fillRect/>
          </a:stretch>
        </p:blipFill>
        <p:spPr bwMode="auto">
          <a:xfrm>
            <a:off x="4499992" y="1268760"/>
            <a:ext cx="3896678" cy="2435424"/>
          </a:xfrm>
          <a:prstGeom prst="rect">
            <a:avLst/>
          </a:prstGeom>
          <a:noFill/>
          <a:ln w="9525">
            <a:noFill/>
            <a:miter lim="800000"/>
            <a:headEnd/>
            <a:tailEnd/>
          </a:ln>
        </p:spPr>
      </p:pic>
      <p:pic>
        <p:nvPicPr>
          <p:cNvPr id="46083" name="Picture 3"/>
          <p:cNvPicPr>
            <a:picLocks noChangeAspect="1" noChangeArrowheads="1"/>
          </p:cNvPicPr>
          <p:nvPr/>
        </p:nvPicPr>
        <p:blipFill>
          <a:blip r:embed="rId4" cstate="print"/>
          <a:srcRect/>
          <a:stretch>
            <a:fillRect/>
          </a:stretch>
        </p:blipFill>
        <p:spPr bwMode="auto">
          <a:xfrm>
            <a:off x="4932040" y="3284984"/>
            <a:ext cx="2623229" cy="2825586"/>
          </a:xfrm>
          <a:prstGeom prst="rect">
            <a:avLst/>
          </a:prstGeom>
          <a:noFill/>
          <a:ln w="9525">
            <a:noFill/>
            <a:miter lim="800000"/>
            <a:headEnd/>
            <a:tailEnd/>
          </a:ln>
        </p:spPr>
      </p:pic>
      <p:sp>
        <p:nvSpPr>
          <p:cNvPr id="8" name="TextBox 7"/>
          <p:cNvSpPr txBox="1"/>
          <p:nvPr/>
        </p:nvSpPr>
        <p:spPr>
          <a:xfrm>
            <a:off x="4355976" y="152400"/>
            <a:ext cx="2273424" cy="461665"/>
          </a:xfrm>
          <a:prstGeom prst="rect">
            <a:avLst/>
          </a:prstGeom>
          <a:noFill/>
        </p:spPr>
        <p:txBody>
          <a:bodyPr wrap="square" rtlCol="0">
            <a:spAutoFit/>
          </a:bodyPr>
          <a:lstStyle/>
          <a:p>
            <a:pPr algn="r" fontAlgn="base">
              <a:spcBef>
                <a:spcPct val="0"/>
              </a:spcBef>
              <a:spcAft>
                <a:spcPct val="0"/>
              </a:spcAft>
            </a:pPr>
            <a:r>
              <a:rPr lang="en-US" sz="2400" b="1" dirty="0" smtClean="0">
                <a:solidFill>
                  <a:prstClr val="black"/>
                </a:solidFill>
                <a:latin typeface="Arial" pitchFamily="-72" charset="0"/>
                <a:ea typeface="ＭＳ Ｐゴシック" pitchFamily="-72" charset="-128"/>
              </a:rPr>
              <a:t>2013 Manuals</a:t>
            </a:r>
            <a:endParaRPr lang="en-US" sz="2400" b="1" dirty="0">
              <a:solidFill>
                <a:prstClr val="black"/>
              </a:solidFill>
              <a:latin typeface="Arial" pitchFamily="-72" charset="0"/>
              <a:ea typeface="ＭＳ Ｐゴシック" pitchFamily="-72" charset="-128"/>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p:cNvSpPr>
          <p:nvPr/>
        </p:nvSpPr>
        <p:spPr bwMode="auto">
          <a:xfrm>
            <a:off x="539552" y="692696"/>
            <a:ext cx="8229600" cy="5410200"/>
          </a:xfrm>
          <a:prstGeom prst="rect">
            <a:avLst/>
          </a:prstGeom>
          <a:solidFill>
            <a:srgbClr val="FFDCB9"/>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marL="342900" indent="-342900">
              <a:spcBef>
                <a:spcPct val="20000"/>
              </a:spcBef>
              <a:buFont typeface="Arial" pitchFamily="34" charset="0"/>
              <a:buChar char="•"/>
              <a:defRPr/>
            </a:pPr>
            <a:endParaRPr lang="en-US" sz="3200">
              <a:solidFill>
                <a:prstClr val="black"/>
              </a:solidFill>
              <a:ea typeface="ＭＳ Ｐゴシック" pitchFamily="-72" charset="-128"/>
            </a:endParaRPr>
          </a:p>
        </p:txBody>
      </p:sp>
      <p:sp>
        <p:nvSpPr>
          <p:cNvPr id="44038" name="Rectangle 3"/>
          <p:cNvSpPr txBox="1">
            <a:spLocks noChangeArrowheads="1"/>
          </p:cNvSpPr>
          <p:nvPr/>
        </p:nvSpPr>
        <p:spPr bwMode="auto">
          <a:xfrm>
            <a:off x="179512" y="908720"/>
            <a:ext cx="4608512" cy="5184576"/>
          </a:xfrm>
          <a:prstGeom prst="rect">
            <a:avLst/>
          </a:prstGeom>
          <a:noFill/>
          <a:ln w="9525">
            <a:noFill/>
            <a:miter lim="800000"/>
            <a:headEnd/>
            <a:tailEnd/>
          </a:ln>
        </p:spPr>
        <p:txBody>
          <a:bodyPr>
            <a:prstTxWarp prst="textNoShape">
              <a:avLst/>
            </a:prstTxWarp>
          </a:bodyPr>
          <a:lstStyle/>
          <a:p>
            <a:pPr lvl="1" algn="ctr" fontAlgn="base">
              <a:spcBef>
                <a:spcPct val="0"/>
              </a:spcBef>
              <a:spcAft>
                <a:spcPct val="0"/>
              </a:spcAft>
              <a:buClr>
                <a:srgbClr val="000000"/>
              </a:buClr>
            </a:pPr>
            <a:r>
              <a:rPr lang="en-US" sz="2000" b="1" dirty="0">
                <a:solidFill>
                  <a:srgbClr val="000000"/>
                </a:solidFill>
                <a:latin typeface="Lucida Grande" pitchFamily="-72" charset="0"/>
                <a:ea typeface="Arial" pitchFamily="-72" charset="0"/>
                <a:cs typeface="Arial" pitchFamily="-72" charset="0"/>
              </a:rPr>
              <a:t>STAAR Test </a:t>
            </a:r>
            <a:br>
              <a:rPr lang="en-US" sz="2000" b="1" dirty="0">
                <a:solidFill>
                  <a:srgbClr val="000000"/>
                </a:solidFill>
                <a:latin typeface="Lucida Grande" pitchFamily="-72" charset="0"/>
                <a:ea typeface="Arial" pitchFamily="-72" charset="0"/>
                <a:cs typeface="Arial" pitchFamily="-72" charset="0"/>
              </a:rPr>
            </a:br>
            <a:r>
              <a:rPr lang="en-US" sz="2000" b="1" dirty="0">
                <a:solidFill>
                  <a:srgbClr val="000000"/>
                </a:solidFill>
                <a:latin typeface="Lucida Grande" pitchFamily="-72" charset="0"/>
                <a:ea typeface="Arial" pitchFamily="-72" charset="0"/>
                <a:cs typeface="Arial" pitchFamily="-72" charset="0"/>
              </a:rPr>
              <a:t>Administrator Manuals</a:t>
            </a:r>
          </a:p>
          <a:p>
            <a:pPr lvl="1" fontAlgn="base">
              <a:spcBef>
                <a:spcPct val="0"/>
              </a:spcBef>
              <a:spcAft>
                <a:spcPct val="0"/>
              </a:spcAft>
              <a:buClr>
                <a:srgbClr val="000000"/>
              </a:buClr>
            </a:pPr>
            <a:endParaRPr lang="en-US" sz="400" dirty="0">
              <a:solidFill>
                <a:srgbClr val="000000"/>
              </a:solidFill>
              <a:latin typeface="Arial" pitchFamily="34" charset="0"/>
              <a:ea typeface="Arial" pitchFamily="-72" charset="0"/>
              <a:cs typeface="Arial" pitchFamily="34" charset="0"/>
            </a:endParaRPr>
          </a:p>
          <a:p>
            <a:pPr lvl="1" fontAlgn="base">
              <a:spcBef>
                <a:spcPct val="0"/>
              </a:spcBef>
              <a:spcAft>
                <a:spcPct val="0"/>
              </a:spcAft>
              <a:buClr>
                <a:srgbClr val="000000"/>
              </a:buClr>
            </a:pPr>
            <a:r>
              <a:rPr lang="en-US" i="1" dirty="0">
                <a:solidFill>
                  <a:srgbClr val="000000"/>
                </a:solidFill>
                <a:latin typeface="Arial" pitchFamily="34" charset="0"/>
                <a:ea typeface="Arial" pitchFamily="-72" charset="0"/>
                <a:cs typeface="Arial" pitchFamily="34" charset="0"/>
              </a:rPr>
              <a:t> </a:t>
            </a:r>
            <a:r>
              <a:rPr lang="en-US" i="1" dirty="0" smtClean="0">
                <a:solidFill>
                  <a:srgbClr val="000000"/>
                </a:solidFill>
                <a:latin typeface="Arial" pitchFamily="34" charset="0"/>
                <a:ea typeface="Arial" pitchFamily="-72" charset="0"/>
                <a:cs typeface="Arial" pitchFamily="34" charset="0"/>
              </a:rPr>
              <a:t>	        - </a:t>
            </a:r>
            <a:r>
              <a:rPr lang="en-US" i="1" dirty="0">
                <a:solidFill>
                  <a:srgbClr val="000000"/>
                </a:solidFill>
                <a:latin typeface="Arial" pitchFamily="34" charset="0"/>
                <a:ea typeface="Arial" pitchFamily="-72" charset="0"/>
                <a:cs typeface="Arial" pitchFamily="34" charset="0"/>
              </a:rPr>
              <a:t>Grades </a:t>
            </a:r>
            <a:r>
              <a:rPr lang="en-US" i="1" dirty="0" smtClean="0">
                <a:solidFill>
                  <a:srgbClr val="000000"/>
                </a:solidFill>
                <a:latin typeface="Arial" pitchFamily="34" charset="0"/>
                <a:ea typeface="Arial" pitchFamily="-72" charset="0"/>
                <a:cs typeface="Arial" pitchFamily="34" charset="0"/>
              </a:rPr>
              <a:t>3-5</a:t>
            </a:r>
          </a:p>
          <a:p>
            <a:pPr lvl="1" fontAlgn="base">
              <a:spcBef>
                <a:spcPct val="0"/>
              </a:spcBef>
              <a:spcAft>
                <a:spcPct val="0"/>
              </a:spcAft>
              <a:buClr>
                <a:srgbClr val="000000"/>
              </a:buClr>
            </a:pPr>
            <a:r>
              <a:rPr lang="en-US" sz="800" i="1" dirty="0" smtClean="0">
                <a:solidFill>
                  <a:srgbClr val="000000"/>
                </a:solidFill>
                <a:latin typeface="Arial" pitchFamily="34" charset="0"/>
                <a:ea typeface="Arial" pitchFamily="-72" charset="0"/>
                <a:cs typeface="Arial" pitchFamily="34" charset="0"/>
              </a:rPr>
              <a:t> </a:t>
            </a:r>
            <a:endParaRPr lang="en-US" sz="800" i="1" dirty="0">
              <a:solidFill>
                <a:srgbClr val="000000"/>
              </a:solidFill>
              <a:latin typeface="Arial" pitchFamily="34" charset="0"/>
              <a:ea typeface="Arial" pitchFamily="-72" charset="0"/>
              <a:cs typeface="Arial" pitchFamily="34" charset="0"/>
            </a:endParaRPr>
          </a:p>
          <a:p>
            <a:pPr lvl="1" fontAlgn="base">
              <a:spcBef>
                <a:spcPct val="0"/>
              </a:spcBef>
              <a:spcAft>
                <a:spcPct val="0"/>
              </a:spcAft>
              <a:buClr>
                <a:srgbClr val="000000"/>
              </a:buClr>
            </a:pPr>
            <a:endParaRPr lang="en-US" sz="200" i="1" dirty="0">
              <a:solidFill>
                <a:srgbClr val="000000"/>
              </a:solidFill>
              <a:latin typeface="Arial" pitchFamily="34" charset="0"/>
              <a:ea typeface="Arial" pitchFamily="-72" charset="0"/>
              <a:cs typeface="Arial" pitchFamily="34" charset="0"/>
            </a:endParaRPr>
          </a:p>
          <a:p>
            <a:pPr lvl="1" fontAlgn="base">
              <a:spcBef>
                <a:spcPct val="0"/>
              </a:spcBef>
              <a:spcAft>
                <a:spcPct val="0"/>
              </a:spcAft>
              <a:buClr>
                <a:srgbClr val="000000"/>
              </a:buClr>
            </a:pPr>
            <a:r>
              <a:rPr lang="en-US" i="1" dirty="0">
                <a:solidFill>
                  <a:srgbClr val="000000"/>
                </a:solidFill>
                <a:latin typeface="Arial" pitchFamily="34" charset="0"/>
                <a:ea typeface="Arial" pitchFamily="-72" charset="0"/>
                <a:cs typeface="Arial" pitchFamily="34" charset="0"/>
              </a:rPr>
              <a:t> </a:t>
            </a:r>
            <a:r>
              <a:rPr lang="en-US" i="1" dirty="0" smtClean="0">
                <a:solidFill>
                  <a:srgbClr val="000000"/>
                </a:solidFill>
                <a:latin typeface="Arial" pitchFamily="34" charset="0"/>
                <a:ea typeface="Arial" pitchFamily="-72" charset="0"/>
                <a:cs typeface="Arial" pitchFamily="34" charset="0"/>
              </a:rPr>
              <a:t> 	        - </a:t>
            </a:r>
            <a:r>
              <a:rPr lang="en-US" i="1" dirty="0">
                <a:solidFill>
                  <a:srgbClr val="000000"/>
                </a:solidFill>
                <a:latin typeface="Arial" pitchFamily="34" charset="0"/>
                <a:ea typeface="Arial" pitchFamily="-72" charset="0"/>
                <a:cs typeface="Arial" pitchFamily="34" charset="0"/>
              </a:rPr>
              <a:t>Grades 6-8</a:t>
            </a:r>
          </a:p>
          <a:p>
            <a:pPr lvl="1" fontAlgn="base">
              <a:spcBef>
                <a:spcPct val="0"/>
              </a:spcBef>
              <a:spcAft>
                <a:spcPct val="0"/>
              </a:spcAft>
              <a:buClr>
                <a:srgbClr val="000000"/>
              </a:buClr>
            </a:pPr>
            <a:endParaRPr lang="en-US" sz="800" i="1" dirty="0">
              <a:solidFill>
                <a:srgbClr val="000000"/>
              </a:solidFill>
              <a:latin typeface="Arial" pitchFamily="34" charset="0"/>
              <a:ea typeface="Arial" pitchFamily="-72" charset="0"/>
              <a:cs typeface="Arial" pitchFamily="34" charset="0"/>
            </a:endParaRPr>
          </a:p>
          <a:p>
            <a:pPr lvl="1" fontAlgn="base">
              <a:spcBef>
                <a:spcPct val="0"/>
              </a:spcBef>
              <a:spcAft>
                <a:spcPct val="0"/>
              </a:spcAft>
              <a:buClr>
                <a:srgbClr val="000000"/>
              </a:buClr>
            </a:pPr>
            <a:r>
              <a:rPr lang="en-US" i="1" dirty="0">
                <a:solidFill>
                  <a:srgbClr val="000000"/>
                </a:solidFill>
                <a:latin typeface="Arial" pitchFamily="34" charset="0"/>
                <a:ea typeface="Arial" pitchFamily="-72" charset="0"/>
                <a:cs typeface="Arial" pitchFamily="34" charset="0"/>
              </a:rPr>
              <a:t> </a:t>
            </a:r>
            <a:r>
              <a:rPr lang="en-US" i="1" dirty="0" smtClean="0">
                <a:solidFill>
                  <a:srgbClr val="000000"/>
                </a:solidFill>
                <a:latin typeface="Arial" pitchFamily="34" charset="0"/>
                <a:ea typeface="Arial" pitchFamily="-72" charset="0"/>
                <a:cs typeface="Arial" pitchFamily="34" charset="0"/>
              </a:rPr>
              <a:t>  	        - </a:t>
            </a:r>
            <a:r>
              <a:rPr lang="en-US" i="1" dirty="0">
                <a:solidFill>
                  <a:srgbClr val="000000"/>
                </a:solidFill>
                <a:latin typeface="Arial" pitchFamily="34" charset="0"/>
                <a:ea typeface="Arial" pitchFamily="-72" charset="0"/>
                <a:cs typeface="Arial" pitchFamily="34" charset="0"/>
              </a:rPr>
              <a:t>End-of-Course</a:t>
            </a:r>
          </a:p>
          <a:p>
            <a:pPr lvl="1" fontAlgn="base">
              <a:spcBef>
                <a:spcPct val="0"/>
              </a:spcBef>
              <a:spcAft>
                <a:spcPct val="0"/>
              </a:spcAft>
              <a:buClr>
                <a:srgbClr val="000000"/>
              </a:buClr>
            </a:pPr>
            <a:endParaRPr lang="en-US" sz="1100" i="1" dirty="0">
              <a:solidFill>
                <a:srgbClr val="000000"/>
              </a:solidFill>
              <a:latin typeface="Arial" pitchFamily="34" charset="0"/>
              <a:ea typeface="Arial" pitchFamily="-72" charset="0"/>
              <a:cs typeface="Arial" pitchFamily="34" charset="0"/>
            </a:endParaRPr>
          </a:p>
          <a:p>
            <a:pPr lvl="1" fontAlgn="base">
              <a:spcBef>
                <a:spcPct val="0"/>
              </a:spcBef>
              <a:spcAft>
                <a:spcPct val="0"/>
              </a:spcAft>
              <a:buClr>
                <a:srgbClr val="000000"/>
              </a:buClr>
              <a:buFontTx/>
              <a:buChar char="•"/>
            </a:pPr>
            <a:r>
              <a:rPr lang="en-US" dirty="0">
                <a:solidFill>
                  <a:srgbClr val="000000"/>
                </a:solidFill>
                <a:latin typeface="Arial" pitchFamily="34" charset="0"/>
                <a:ea typeface="Arial" pitchFamily="-72" charset="0"/>
                <a:cs typeface="Arial" pitchFamily="34" charset="0"/>
              </a:rPr>
              <a:t> </a:t>
            </a:r>
            <a:r>
              <a:rPr lang="en-US" dirty="0" smtClean="0">
                <a:solidFill>
                  <a:srgbClr val="000000"/>
                </a:solidFill>
                <a:latin typeface="Arial" pitchFamily="34" charset="0"/>
                <a:ea typeface="Arial" pitchFamily="-72" charset="0"/>
                <a:cs typeface="Arial" pitchFamily="34" charset="0"/>
              </a:rPr>
              <a:t> Include </a:t>
            </a:r>
            <a:r>
              <a:rPr lang="en-US" dirty="0">
                <a:solidFill>
                  <a:srgbClr val="000000"/>
                </a:solidFill>
                <a:latin typeface="Arial" pitchFamily="34" charset="0"/>
                <a:ea typeface="Arial" pitchFamily="-72" charset="0"/>
                <a:cs typeface="Arial" pitchFamily="34" charset="0"/>
              </a:rPr>
              <a:t>general information and </a:t>
            </a:r>
            <a:r>
              <a:rPr lang="en-US" dirty="0" smtClean="0">
                <a:solidFill>
                  <a:srgbClr val="000000"/>
                </a:solidFill>
                <a:latin typeface="Arial" pitchFamily="34" charset="0"/>
                <a:ea typeface="Arial" pitchFamily="-72" charset="0"/>
                <a:cs typeface="Arial" pitchFamily="34" charset="0"/>
              </a:rPr>
              <a:t>test    </a:t>
            </a:r>
          </a:p>
          <a:p>
            <a:pPr lvl="1" fontAlgn="base">
              <a:spcBef>
                <a:spcPct val="0"/>
              </a:spcBef>
              <a:spcAft>
                <a:spcPct val="0"/>
              </a:spcAft>
              <a:buClr>
                <a:srgbClr val="000000"/>
              </a:buClr>
            </a:pPr>
            <a:r>
              <a:rPr lang="en-US" dirty="0" smtClean="0">
                <a:solidFill>
                  <a:srgbClr val="000000"/>
                </a:solidFill>
                <a:latin typeface="Arial" pitchFamily="34" charset="0"/>
                <a:ea typeface="Arial" pitchFamily="-72" charset="0"/>
                <a:cs typeface="Arial" pitchFamily="34" charset="0"/>
              </a:rPr>
              <a:t>   administration </a:t>
            </a:r>
            <a:r>
              <a:rPr lang="en-US" dirty="0">
                <a:solidFill>
                  <a:srgbClr val="000000"/>
                </a:solidFill>
                <a:latin typeface="Arial" pitchFamily="34" charset="0"/>
                <a:ea typeface="Arial" pitchFamily="-72" charset="0"/>
                <a:cs typeface="Arial" pitchFamily="34" charset="0"/>
              </a:rPr>
              <a:t>directions </a:t>
            </a:r>
            <a:r>
              <a:rPr lang="en-US" dirty="0" smtClean="0">
                <a:solidFill>
                  <a:srgbClr val="000000"/>
                </a:solidFill>
                <a:latin typeface="Arial" pitchFamily="34" charset="0"/>
                <a:ea typeface="Arial" pitchFamily="-72" charset="0"/>
                <a:cs typeface="Arial" pitchFamily="34" charset="0"/>
              </a:rPr>
              <a:t>for STAAR</a:t>
            </a:r>
            <a:r>
              <a:rPr lang="en-US" dirty="0">
                <a:solidFill>
                  <a:srgbClr val="000000"/>
                </a:solidFill>
                <a:latin typeface="Arial" pitchFamily="34" charset="0"/>
                <a:ea typeface="Arial" pitchFamily="-72" charset="0"/>
                <a:cs typeface="Arial" pitchFamily="34" charset="0"/>
              </a:rPr>
              <a:t>, </a:t>
            </a:r>
            <a:r>
              <a:rPr lang="en-US" dirty="0" smtClean="0">
                <a:solidFill>
                  <a:srgbClr val="000000"/>
                </a:solidFill>
                <a:latin typeface="Arial" pitchFamily="34" charset="0"/>
                <a:ea typeface="Arial" pitchFamily="-72" charset="0"/>
                <a:cs typeface="Arial" pitchFamily="34" charset="0"/>
              </a:rPr>
              <a:t>    </a:t>
            </a:r>
          </a:p>
          <a:p>
            <a:pPr lvl="1" fontAlgn="base">
              <a:spcBef>
                <a:spcPct val="0"/>
              </a:spcBef>
              <a:spcAft>
                <a:spcPct val="0"/>
              </a:spcAft>
              <a:buClr>
                <a:srgbClr val="000000"/>
              </a:buClr>
            </a:pPr>
            <a:r>
              <a:rPr lang="en-US" dirty="0" smtClean="0">
                <a:solidFill>
                  <a:srgbClr val="000000"/>
                </a:solidFill>
                <a:latin typeface="Arial" pitchFamily="34" charset="0"/>
                <a:ea typeface="Arial" pitchFamily="-72" charset="0"/>
                <a:cs typeface="Arial" pitchFamily="34" charset="0"/>
              </a:rPr>
              <a:t>   STARR </a:t>
            </a:r>
            <a:r>
              <a:rPr lang="en-US" dirty="0">
                <a:solidFill>
                  <a:srgbClr val="000000"/>
                </a:solidFill>
                <a:latin typeface="Arial" pitchFamily="34" charset="0"/>
                <a:ea typeface="Arial" pitchFamily="-72" charset="0"/>
                <a:cs typeface="Arial" pitchFamily="34" charset="0"/>
              </a:rPr>
              <a:t>Spanish, STAAR </a:t>
            </a:r>
            <a:r>
              <a:rPr lang="en-US" dirty="0" smtClean="0">
                <a:solidFill>
                  <a:srgbClr val="000000"/>
                </a:solidFill>
                <a:latin typeface="Arial" pitchFamily="34" charset="0"/>
                <a:ea typeface="Arial" pitchFamily="-72" charset="0"/>
                <a:cs typeface="Arial" pitchFamily="34" charset="0"/>
              </a:rPr>
              <a:t>L, and </a:t>
            </a:r>
          </a:p>
          <a:p>
            <a:pPr lvl="1" fontAlgn="base">
              <a:spcBef>
                <a:spcPct val="0"/>
              </a:spcBef>
              <a:spcAft>
                <a:spcPct val="0"/>
              </a:spcAft>
              <a:buClr>
                <a:srgbClr val="000000"/>
              </a:buClr>
            </a:pPr>
            <a:r>
              <a:rPr lang="en-US" dirty="0" smtClean="0">
                <a:solidFill>
                  <a:srgbClr val="000000"/>
                </a:solidFill>
                <a:latin typeface="Arial" pitchFamily="34" charset="0"/>
                <a:ea typeface="Arial" pitchFamily="-72" charset="0"/>
                <a:cs typeface="Arial" pitchFamily="34" charset="0"/>
              </a:rPr>
              <a:t>   STAAR Modified</a:t>
            </a:r>
          </a:p>
          <a:p>
            <a:pPr lvl="1" fontAlgn="base">
              <a:spcBef>
                <a:spcPct val="0"/>
              </a:spcBef>
              <a:spcAft>
                <a:spcPct val="0"/>
              </a:spcAft>
              <a:buClr>
                <a:srgbClr val="000000"/>
              </a:buClr>
            </a:pPr>
            <a:endParaRPr lang="en-US" sz="1100" dirty="0">
              <a:solidFill>
                <a:srgbClr val="000000"/>
              </a:solidFill>
              <a:latin typeface="Arial" pitchFamily="34" charset="0"/>
              <a:ea typeface="Arial" pitchFamily="-72" charset="0"/>
              <a:cs typeface="Arial" pitchFamily="34" charset="0"/>
            </a:endParaRPr>
          </a:p>
          <a:p>
            <a:pPr lvl="1" fontAlgn="base">
              <a:spcBef>
                <a:spcPct val="0"/>
              </a:spcBef>
              <a:spcAft>
                <a:spcPct val="0"/>
              </a:spcAft>
              <a:buClr>
                <a:srgbClr val="000000"/>
              </a:buClr>
              <a:buFontTx/>
              <a:buChar char="•"/>
            </a:pPr>
            <a:r>
              <a:rPr lang="en-US" dirty="0" smtClean="0">
                <a:solidFill>
                  <a:srgbClr val="000000"/>
                </a:solidFill>
                <a:latin typeface="Arial" pitchFamily="34" charset="0"/>
                <a:ea typeface="Arial" pitchFamily="-72" charset="0"/>
                <a:cs typeface="Arial" pitchFamily="34" charset="0"/>
              </a:rPr>
              <a:t>  </a:t>
            </a:r>
            <a:r>
              <a:rPr lang="en-US" dirty="0">
                <a:solidFill>
                  <a:srgbClr val="000000"/>
                </a:solidFill>
                <a:latin typeface="Arial" pitchFamily="34" charset="0"/>
                <a:ea typeface="Arial" pitchFamily="-72" charset="0"/>
                <a:cs typeface="Arial" pitchFamily="34" charset="0"/>
              </a:rPr>
              <a:t>Due in districts by February </a:t>
            </a:r>
            <a:r>
              <a:rPr lang="en-US" dirty="0" smtClean="0">
                <a:solidFill>
                  <a:srgbClr val="000000"/>
                </a:solidFill>
                <a:latin typeface="Arial" pitchFamily="34" charset="0"/>
                <a:ea typeface="Arial" pitchFamily="-72" charset="0"/>
                <a:cs typeface="Arial" pitchFamily="34" charset="0"/>
              </a:rPr>
              <a:t>22, 2013</a:t>
            </a:r>
          </a:p>
          <a:p>
            <a:pPr lvl="1" fontAlgn="base">
              <a:spcBef>
                <a:spcPct val="0"/>
              </a:spcBef>
              <a:spcAft>
                <a:spcPct val="0"/>
              </a:spcAft>
              <a:buClr>
                <a:srgbClr val="000000"/>
              </a:buClr>
            </a:pPr>
            <a:endParaRPr lang="en-US" dirty="0" smtClean="0">
              <a:solidFill>
                <a:srgbClr val="000000"/>
              </a:solidFill>
              <a:latin typeface="Arial" pitchFamily="34" charset="0"/>
              <a:ea typeface="Arial" pitchFamily="-72" charset="0"/>
              <a:cs typeface="Arial" pitchFamily="34" charset="0"/>
            </a:endParaRPr>
          </a:p>
          <a:p>
            <a:pPr lvl="1" fontAlgn="base">
              <a:spcBef>
                <a:spcPct val="0"/>
              </a:spcBef>
              <a:spcAft>
                <a:spcPct val="0"/>
              </a:spcAft>
              <a:buClr>
                <a:srgbClr val="000000"/>
              </a:buClr>
              <a:buFontTx/>
              <a:buChar char="•"/>
            </a:pPr>
            <a:r>
              <a:rPr lang="en-US" dirty="0" smtClean="0">
                <a:solidFill>
                  <a:srgbClr val="000000"/>
                </a:solidFill>
                <a:latin typeface="Arial" pitchFamily="34" charset="0"/>
                <a:ea typeface="Arial" pitchFamily="-72" charset="0"/>
                <a:cs typeface="Arial" pitchFamily="34" charset="0"/>
              </a:rPr>
              <a:t>  Will only be shipped once  </a:t>
            </a:r>
            <a:endParaRPr lang="en-US" dirty="0">
              <a:solidFill>
                <a:srgbClr val="000000"/>
              </a:solidFill>
              <a:latin typeface="Arial" pitchFamily="34" charset="0"/>
              <a:ea typeface="Arial" pitchFamily="-72" charset="0"/>
              <a:cs typeface="Arial" pitchFamily="34" charset="0"/>
            </a:endParaRPr>
          </a:p>
          <a:p>
            <a:pPr lvl="1" fontAlgn="base">
              <a:spcBef>
                <a:spcPct val="0"/>
              </a:spcBef>
              <a:spcAft>
                <a:spcPct val="0"/>
              </a:spcAft>
              <a:buClr>
                <a:srgbClr val="000000"/>
              </a:buClr>
            </a:pPr>
            <a:endParaRPr lang="en-US" sz="700" b="1" dirty="0">
              <a:solidFill>
                <a:srgbClr val="000000"/>
              </a:solidFill>
              <a:latin typeface="Lucida Grande" pitchFamily="-72" charset="0"/>
              <a:ea typeface="Arial" pitchFamily="-72" charset="0"/>
              <a:cs typeface="Arial" pitchFamily="-72" charset="0"/>
            </a:endParaRPr>
          </a:p>
          <a:p>
            <a:pPr lvl="1" fontAlgn="base">
              <a:spcBef>
                <a:spcPct val="20000"/>
              </a:spcBef>
              <a:spcAft>
                <a:spcPct val="0"/>
              </a:spcAft>
              <a:buClr>
                <a:srgbClr val="000000"/>
              </a:buClr>
            </a:pPr>
            <a:endParaRPr lang="en-US" sz="2800" dirty="0">
              <a:solidFill>
                <a:srgbClr val="CC3300"/>
              </a:solidFill>
              <a:latin typeface="Californian FB" charset="0"/>
              <a:ea typeface="Arial" pitchFamily="-72" charset="0"/>
              <a:cs typeface="Arial" pitchFamily="-72" charset="0"/>
            </a:endParaRPr>
          </a:p>
          <a:p>
            <a:pPr marL="342900" indent="-342900" fontAlgn="base">
              <a:spcBef>
                <a:spcPct val="30000"/>
              </a:spcBef>
              <a:spcAft>
                <a:spcPct val="30000"/>
              </a:spcAft>
            </a:pPr>
            <a:endParaRPr lang="en-US" sz="3200" dirty="0">
              <a:solidFill>
                <a:srgbClr val="000000"/>
              </a:solidFill>
              <a:latin typeface="Californian FB" charset="0"/>
              <a:ea typeface="Arial" pitchFamily="-72" charset="0"/>
              <a:cs typeface="Arial" pitchFamily="-72" charset="0"/>
            </a:endParaRPr>
          </a:p>
        </p:txBody>
      </p:sp>
      <p:pic>
        <p:nvPicPr>
          <p:cNvPr id="10" name="Picture 9"/>
          <p:cNvPicPr>
            <a:picLocks noChangeAspect="1" noChangeArrowheads="1"/>
          </p:cNvPicPr>
          <p:nvPr/>
        </p:nvPicPr>
        <p:blipFill>
          <a:blip r:embed="rId3" cstate="print"/>
          <a:srcRect/>
          <a:stretch>
            <a:fillRect/>
          </a:stretch>
        </p:blipFill>
        <p:spPr bwMode="auto">
          <a:xfrm>
            <a:off x="5436096" y="1340768"/>
            <a:ext cx="1353471" cy="1752600"/>
          </a:xfrm>
          <a:prstGeom prst="rect">
            <a:avLst/>
          </a:prstGeom>
          <a:noFill/>
          <a:ln w="9525">
            <a:noFill/>
            <a:miter lim="800000"/>
            <a:headEnd/>
            <a:tailEnd/>
          </a:ln>
        </p:spPr>
      </p:pic>
      <p:pic>
        <p:nvPicPr>
          <p:cNvPr id="11" name="Picture 10"/>
          <p:cNvPicPr>
            <a:picLocks noChangeAspect="1" noChangeArrowheads="1"/>
          </p:cNvPicPr>
          <p:nvPr/>
        </p:nvPicPr>
        <p:blipFill>
          <a:blip r:embed="rId4" cstate="print"/>
          <a:srcRect/>
          <a:stretch>
            <a:fillRect/>
          </a:stretch>
        </p:blipFill>
        <p:spPr bwMode="auto">
          <a:xfrm>
            <a:off x="6372200" y="2780928"/>
            <a:ext cx="1371793" cy="1774997"/>
          </a:xfrm>
          <a:prstGeom prst="rect">
            <a:avLst/>
          </a:prstGeom>
          <a:noFill/>
          <a:ln w="9525">
            <a:noFill/>
            <a:miter lim="800000"/>
            <a:headEnd/>
            <a:tailEnd/>
          </a:ln>
        </p:spPr>
      </p:pic>
      <p:pic>
        <p:nvPicPr>
          <p:cNvPr id="6" name="Picture 5"/>
          <p:cNvPicPr>
            <a:picLocks noChangeAspect="1" noChangeArrowheads="1"/>
          </p:cNvPicPr>
          <p:nvPr/>
        </p:nvPicPr>
        <p:blipFill>
          <a:blip r:embed="rId5" cstate="print"/>
          <a:srcRect/>
          <a:stretch>
            <a:fillRect/>
          </a:stretch>
        </p:blipFill>
        <p:spPr bwMode="auto">
          <a:xfrm>
            <a:off x="7092280" y="4221088"/>
            <a:ext cx="1358153" cy="1752600"/>
          </a:xfrm>
          <a:prstGeom prst="rect">
            <a:avLst/>
          </a:prstGeom>
          <a:noFill/>
          <a:ln w="9525">
            <a:noFill/>
            <a:miter lim="800000"/>
            <a:headEnd/>
            <a:tailEnd/>
          </a:ln>
        </p:spPr>
      </p:pic>
      <p:sp>
        <p:nvSpPr>
          <p:cNvPr id="8" name="TextBox 7"/>
          <p:cNvSpPr txBox="1"/>
          <p:nvPr/>
        </p:nvSpPr>
        <p:spPr>
          <a:xfrm>
            <a:off x="683568" y="5229200"/>
            <a:ext cx="3672408" cy="646331"/>
          </a:xfrm>
          <a:prstGeom prst="rect">
            <a:avLst/>
          </a:prstGeom>
          <a:noFill/>
        </p:spPr>
        <p:txBody>
          <a:bodyPr wrap="square" rtlCol="0">
            <a:spAutoFit/>
          </a:bodyPr>
          <a:lstStyle/>
          <a:p>
            <a:pPr lvl="1" algn="ctr" fontAlgn="base">
              <a:spcBef>
                <a:spcPct val="0"/>
              </a:spcBef>
              <a:spcAft>
                <a:spcPct val="0"/>
              </a:spcAft>
              <a:buClr>
                <a:srgbClr val="000000"/>
              </a:buClr>
            </a:pPr>
            <a:r>
              <a:rPr lang="en-US" b="1" i="1" dirty="0" smtClean="0">
                <a:solidFill>
                  <a:srgbClr val="000000"/>
                </a:solidFill>
                <a:latin typeface="Lucida Grande" pitchFamily="-72" charset="0"/>
                <a:ea typeface="Arial" pitchFamily="-72" charset="0"/>
                <a:cs typeface="Arial" pitchFamily="-72" charset="0"/>
              </a:rPr>
              <a:t>Must be retained  </a:t>
            </a:r>
          </a:p>
          <a:p>
            <a:pPr lvl="1" algn="ctr" fontAlgn="base">
              <a:spcBef>
                <a:spcPct val="0"/>
              </a:spcBef>
              <a:spcAft>
                <a:spcPct val="0"/>
              </a:spcAft>
              <a:buClr>
                <a:srgbClr val="000000"/>
              </a:buClr>
            </a:pPr>
            <a:r>
              <a:rPr lang="en-US" b="1" i="1" dirty="0" smtClean="0">
                <a:solidFill>
                  <a:srgbClr val="000000"/>
                </a:solidFill>
                <a:latin typeface="Lucida Grande" pitchFamily="-72" charset="0"/>
                <a:ea typeface="Arial" pitchFamily="-72" charset="0"/>
                <a:cs typeface="Arial" pitchFamily="-72" charset="0"/>
              </a:rPr>
              <a:t>throughout the year!</a:t>
            </a:r>
            <a:endParaRPr lang="en-US" b="1" i="1" dirty="0">
              <a:solidFill>
                <a:srgbClr val="000000"/>
              </a:solidFill>
              <a:latin typeface="Lucida Grande" pitchFamily="-72" charset="0"/>
              <a:ea typeface="Arial" pitchFamily="-72" charset="0"/>
              <a:cs typeface="Arial" pitchFamily="-72" charset="0"/>
            </a:endParaRPr>
          </a:p>
        </p:txBody>
      </p:sp>
      <p:sp>
        <p:nvSpPr>
          <p:cNvPr id="9" name="TextBox 8"/>
          <p:cNvSpPr txBox="1"/>
          <p:nvPr/>
        </p:nvSpPr>
        <p:spPr>
          <a:xfrm>
            <a:off x="4355976" y="152400"/>
            <a:ext cx="2273424" cy="461665"/>
          </a:xfrm>
          <a:prstGeom prst="rect">
            <a:avLst/>
          </a:prstGeom>
          <a:noFill/>
        </p:spPr>
        <p:txBody>
          <a:bodyPr wrap="square" rtlCol="0">
            <a:spAutoFit/>
          </a:bodyPr>
          <a:lstStyle/>
          <a:p>
            <a:pPr algn="r" fontAlgn="base">
              <a:spcBef>
                <a:spcPct val="0"/>
              </a:spcBef>
              <a:spcAft>
                <a:spcPct val="0"/>
              </a:spcAft>
            </a:pPr>
            <a:r>
              <a:rPr lang="en-US" sz="2400" b="1" dirty="0" smtClean="0">
                <a:solidFill>
                  <a:prstClr val="black"/>
                </a:solidFill>
                <a:latin typeface="Arial" pitchFamily="-72" charset="0"/>
                <a:ea typeface="ＭＳ Ｐゴシック" pitchFamily="-72" charset="-128"/>
              </a:rPr>
              <a:t>2013 Manuals</a:t>
            </a:r>
            <a:endParaRPr lang="en-US" sz="2400" b="1" dirty="0">
              <a:solidFill>
                <a:prstClr val="black"/>
              </a:solidFill>
              <a:latin typeface="Arial" pitchFamily="-72" charset="0"/>
              <a:ea typeface="ＭＳ Ｐゴシック" pitchFamily="-72" charset="-128"/>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p:cNvSpPr>
          <p:nvPr/>
        </p:nvSpPr>
        <p:spPr bwMode="auto">
          <a:xfrm>
            <a:off x="381000" y="762000"/>
            <a:ext cx="8229600" cy="5257800"/>
          </a:xfrm>
          <a:prstGeom prst="rect">
            <a:avLst/>
          </a:prstGeom>
          <a:solidFill>
            <a:srgbClr val="FFDCB9"/>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marL="342900" indent="-342900">
              <a:spcBef>
                <a:spcPct val="20000"/>
              </a:spcBef>
              <a:buFont typeface="Arial" pitchFamily="34" charset="0"/>
              <a:buChar char="•"/>
              <a:defRPr/>
            </a:pPr>
            <a:endParaRPr lang="en-US" sz="3200">
              <a:solidFill>
                <a:prstClr val="black"/>
              </a:solidFill>
              <a:ea typeface="ＭＳ Ｐゴシック" pitchFamily="-72" charset="-128"/>
            </a:endParaRPr>
          </a:p>
        </p:txBody>
      </p:sp>
      <p:sp>
        <p:nvSpPr>
          <p:cNvPr id="46083" name="Text Placeholder 3"/>
          <p:cNvSpPr txBox="1">
            <a:spLocks/>
          </p:cNvSpPr>
          <p:nvPr/>
        </p:nvSpPr>
        <p:spPr bwMode="auto">
          <a:xfrm>
            <a:off x="611560" y="980728"/>
            <a:ext cx="3342903" cy="5291485"/>
          </a:xfrm>
          <a:prstGeom prst="rect">
            <a:avLst/>
          </a:prstGeom>
          <a:noFill/>
          <a:ln w="9525">
            <a:noFill/>
            <a:miter lim="800000"/>
            <a:headEnd/>
            <a:tailEnd/>
          </a:ln>
        </p:spPr>
        <p:txBody>
          <a:bodyPr>
            <a:prstTxWarp prst="textNoShape">
              <a:avLst/>
            </a:prstTxWarp>
          </a:bodyPr>
          <a:lstStyle/>
          <a:p>
            <a:pPr marL="342900" indent="-342900" algn="ctr" eaLnBrk="0" fontAlgn="base" hangingPunct="0">
              <a:spcBef>
                <a:spcPct val="20000"/>
              </a:spcBef>
              <a:spcAft>
                <a:spcPct val="0"/>
              </a:spcAft>
            </a:pPr>
            <a:r>
              <a:rPr lang="en-US" sz="2000" b="1" dirty="0">
                <a:solidFill>
                  <a:srgbClr val="000000"/>
                </a:solidFill>
                <a:latin typeface="Lucida Grande" pitchFamily="-72" charset="0"/>
                <a:ea typeface="Arial" pitchFamily="-72" charset="0"/>
                <a:cs typeface="Arial" pitchFamily="-72" charset="0"/>
              </a:rPr>
              <a:t>   Test Administrator</a:t>
            </a:r>
            <a:br>
              <a:rPr lang="en-US" sz="2000" b="1" dirty="0">
                <a:solidFill>
                  <a:srgbClr val="000000"/>
                </a:solidFill>
                <a:latin typeface="Lucida Grande" pitchFamily="-72" charset="0"/>
                <a:ea typeface="Arial" pitchFamily="-72" charset="0"/>
                <a:cs typeface="Arial" pitchFamily="-72" charset="0"/>
              </a:rPr>
            </a:br>
            <a:r>
              <a:rPr lang="en-US" sz="2000" b="1" dirty="0" smtClean="0">
                <a:solidFill>
                  <a:srgbClr val="000000"/>
                </a:solidFill>
                <a:latin typeface="Lucida Grande" pitchFamily="-72" charset="0"/>
                <a:ea typeface="Arial" pitchFamily="-72" charset="0"/>
                <a:cs typeface="Arial" pitchFamily="-72" charset="0"/>
              </a:rPr>
              <a:t>Manuals</a:t>
            </a:r>
            <a:endParaRPr lang="en-US" sz="2000" b="1" dirty="0">
              <a:solidFill>
                <a:srgbClr val="000000"/>
              </a:solidFill>
              <a:latin typeface="Lucida Grande" pitchFamily="-72" charset="0"/>
              <a:ea typeface="Arial" pitchFamily="-72" charset="0"/>
              <a:cs typeface="Arial" pitchFamily="-72" charset="0"/>
            </a:endParaRPr>
          </a:p>
          <a:p>
            <a:pPr marL="342900" indent="-342900" algn="ctr" eaLnBrk="0" fontAlgn="base" hangingPunct="0">
              <a:spcBef>
                <a:spcPct val="20000"/>
              </a:spcBef>
              <a:spcAft>
                <a:spcPct val="0"/>
              </a:spcAft>
            </a:pPr>
            <a:r>
              <a:rPr lang="en-US" sz="1000" b="1" dirty="0" smtClean="0">
                <a:solidFill>
                  <a:srgbClr val="000000"/>
                </a:solidFill>
                <a:latin typeface="Lucida Grande" pitchFamily="-72" charset="0"/>
                <a:ea typeface="Arial" pitchFamily="-72" charset="0"/>
                <a:cs typeface="Arial" pitchFamily="-72" charset="0"/>
              </a:rPr>
              <a:t> </a:t>
            </a:r>
            <a:endParaRPr lang="en-US" sz="1000" b="1" dirty="0">
              <a:solidFill>
                <a:srgbClr val="000000"/>
              </a:solidFill>
              <a:latin typeface="Lucida Grande" pitchFamily="-72" charset="0"/>
              <a:ea typeface="Arial" pitchFamily="-72" charset="0"/>
              <a:cs typeface="Arial" pitchFamily="-72" charset="0"/>
            </a:endParaRPr>
          </a:p>
          <a:p>
            <a:pPr fontAlgn="base">
              <a:spcBef>
                <a:spcPct val="0"/>
              </a:spcBef>
              <a:spcAft>
                <a:spcPct val="0"/>
              </a:spcAft>
              <a:buFont typeface="Arial" charset="0"/>
              <a:buChar char="•"/>
            </a:pPr>
            <a:r>
              <a:rPr lang="en-US" dirty="0" smtClean="0">
                <a:solidFill>
                  <a:prstClr val="black"/>
                </a:solidFill>
                <a:latin typeface="Arial" pitchFamily="34" charset="0"/>
                <a:ea typeface="ＭＳ Ｐゴシック" pitchFamily="-72" charset="-128"/>
                <a:cs typeface="Arial" pitchFamily="34" charset="0"/>
              </a:rPr>
              <a:t>  Same style as Coordinator    </a:t>
            </a:r>
          </a:p>
          <a:p>
            <a:pPr fontAlgn="base">
              <a:spcBef>
                <a:spcPct val="0"/>
              </a:spcBef>
              <a:spcAft>
                <a:spcPct val="0"/>
              </a:spcAft>
            </a:pPr>
            <a:r>
              <a:rPr lang="en-US" dirty="0" smtClean="0">
                <a:solidFill>
                  <a:prstClr val="black"/>
                </a:solidFill>
                <a:latin typeface="Arial" pitchFamily="34" charset="0"/>
                <a:ea typeface="ＭＳ Ｐゴシック" pitchFamily="-72" charset="-128"/>
                <a:cs typeface="Arial" pitchFamily="34" charset="0"/>
              </a:rPr>
              <a:t>   Manual</a:t>
            </a:r>
          </a:p>
          <a:p>
            <a:pPr fontAlgn="base">
              <a:spcBef>
                <a:spcPct val="0"/>
              </a:spcBef>
              <a:spcAft>
                <a:spcPct val="0"/>
              </a:spcAft>
            </a:pPr>
            <a:endParaRPr lang="en-US" sz="1200" dirty="0" smtClean="0">
              <a:solidFill>
                <a:prstClr val="black"/>
              </a:solidFill>
              <a:latin typeface="Arial" pitchFamily="34" charset="0"/>
              <a:ea typeface="ＭＳ Ｐゴシック" pitchFamily="-72" charset="-128"/>
              <a:cs typeface="Arial" pitchFamily="34" charset="0"/>
            </a:endParaRPr>
          </a:p>
          <a:p>
            <a:pPr fontAlgn="base">
              <a:spcBef>
                <a:spcPct val="0"/>
              </a:spcBef>
              <a:spcAft>
                <a:spcPct val="0"/>
              </a:spcAft>
              <a:buFont typeface="Arial" charset="0"/>
              <a:buChar char="•"/>
            </a:pPr>
            <a:r>
              <a:rPr lang="en-US" dirty="0" smtClean="0">
                <a:solidFill>
                  <a:prstClr val="black"/>
                </a:solidFill>
                <a:latin typeface="Arial" pitchFamily="34" charset="0"/>
                <a:ea typeface="ＭＳ Ｐゴシック" pitchFamily="-72" charset="-128"/>
                <a:cs typeface="Arial" pitchFamily="34" charset="0"/>
              </a:rPr>
              <a:t>  Scripts cover multiple </a:t>
            </a:r>
          </a:p>
          <a:p>
            <a:pPr fontAlgn="base">
              <a:spcBef>
                <a:spcPct val="0"/>
              </a:spcBef>
              <a:spcAft>
                <a:spcPct val="0"/>
              </a:spcAft>
            </a:pPr>
            <a:r>
              <a:rPr lang="en-US" dirty="0" smtClean="0">
                <a:solidFill>
                  <a:prstClr val="black"/>
                </a:solidFill>
                <a:latin typeface="Arial" pitchFamily="34" charset="0"/>
                <a:ea typeface="ＭＳ Ｐゴシック" pitchFamily="-72" charset="-128"/>
                <a:cs typeface="Arial" pitchFamily="34" charset="0"/>
              </a:rPr>
              <a:t>   subjects and programs</a:t>
            </a:r>
          </a:p>
          <a:p>
            <a:pPr fontAlgn="base">
              <a:spcBef>
                <a:spcPct val="0"/>
              </a:spcBef>
              <a:spcAft>
                <a:spcPct val="0"/>
              </a:spcAft>
            </a:pPr>
            <a:endParaRPr lang="en-US" sz="1200" dirty="0" smtClean="0">
              <a:solidFill>
                <a:prstClr val="black"/>
              </a:solidFill>
              <a:latin typeface="Arial" pitchFamily="34" charset="0"/>
              <a:ea typeface="ＭＳ Ｐゴシック" pitchFamily="-72" charset="-128"/>
              <a:cs typeface="Arial" pitchFamily="34" charset="0"/>
            </a:endParaRPr>
          </a:p>
          <a:p>
            <a:pPr fontAlgn="base">
              <a:spcBef>
                <a:spcPct val="0"/>
              </a:spcBef>
              <a:spcAft>
                <a:spcPct val="0"/>
              </a:spcAft>
              <a:buFont typeface="Arial" charset="0"/>
              <a:buChar char="•"/>
            </a:pPr>
            <a:r>
              <a:rPr lang="en-US" dirty="0" smtClean="0">
                <a:solidFill>
                  <a:prstClr val="black"/>
                </a:solidFill>
                <a:latin typeface="Arial" pitchFamily="34" charset="0"/>
                <a:ea typeface="ＭＳ Ｐゴシック" pitchFamily="-72" charset="-128"/>
                <a:cs typeface="Arial" pitchFamily="34" charset="0"/>
              </a:rPr>
              <a:t>  To accommodate some </a:t>
            </a:r>
          </a:p>
          <a:p>
            <a:pPr fontAlgn="base">
              <a:spcBef>
                <a:spcPct val="0"/>
              </a:spcBef>
              <a:spcAft>
                <a:spcPct val="0"/>
              </a:spcAft>
            </a:pPr>
            <a:r>
              <a:rPr lang="en-US" dirty="0" smtClean="0">
                <a:solidFill>
                  <a:prstClr val="black"/>
                </a:solidFill>
                <a:latin typeface="Arial" pitchFamily="34" charset="0"/>
                <a:ea typeface="ＭＳ Ｐゴシック" pitchFamily="-72" charset="-128"/>
                <a:cs typeface="Arial" pitchFamily="34" charset="0"/>
              </a:rPr>
              <a:t>   differences in programs,</a:t>
            </a:r>
          </a:p>
          <a:p>
            <a:pPr fontAlgn="base">
              <a:spcBef>
                <a:spcPct val="0"/>
              </a:spcBef>
              <a:spcAft>
                <a:spcPct val="0"/>
              </a:spcAft>
            </a:pPr>
            <a:r>
              <a:rPr lang="en-US" dirty="0" smtClean="0">
                <a:solidFill>
                  <a:prstClr val="black"/>
                </a:solidFill>
                <a:latin typeface="Arial" pitchFamily="34" charset="0"/>
                <a:ea typeface="ＭＳ Ｐゴシック" pitchFamily="-72" charset="-128"/>
                <a:cs typeface="Arial" pitchFamily="34" charset="0"/>
              </a:rPr>
              <a:t>   the scripts use callout </a:t>
            </a:r>
          </a:p>
          <a:p>
            <a:pPr fontAlgn="base">
              <a:spcBef>
                <a:spcPct val="0"/>
              </a:spcBef>
              <a:spcAft>
                <a:spcPct val="0"/>
              </a:spcAft>
            </a:pPr>
            <a:r>
              <a:rPr lang="en-US" dirty="0" smtClean="0">
                <a:solidFill>
                  <a:prstClr val="black"/>
                </a:solidFill>
                <a:latin typeface="Arial" pitchFamily="34" charset="0"/>
                <a:ea typeface="ＭＳ Ｐゴシック" pitchFamily="-72" charset="-128"/>
                <a:cs typeface="Arial" pitchFamily="34" charset="0"/>
              </a:rPr>
              <a:t>   boxes</a:t>
            </a:r>
          </a:p>
          <a:p>
            <a:pPr fontAlgn="base">
              <a:spcBef>
                <a:spcPct val="0"/>
              </a:spcBef>
              <a:spcAft>
                <a:spcPct val="0"/>
              </a:spcAft>
            </a:pPr>
            <a:endParaRPr lang="en-US" sz="1200" dirty="0" smtClean="0">
              <a:solidFill>
                <a:prstClr val="black"/>
              </a:solidFill>
              <a:latin typeface="Arial" pitchFamily="34" charset="0"/>
              <a:ea typeface="ＭＳ Ｐゴシック" pitchFamily="-72" charset="-128"/>
              <a:cs typeface="Arial" pitchFamily="34" charset="0"/>
            </a:endParaRPr>
          </a:p>
          <a:p>
            <a:pPr fontAlgn="base">
              <a:spcBef>
                <a:spcPct val="0"/>
              </a:spcBef>
              <a:spcAft>
                <a:spcPct val="0"/>
              </a:spcAft>
              <a:buFont typeface="Arial" pitchFamily="34" charset="0"/>
              <a:buChar char="•"/>
            </a:pPr>
            <a:r>
              <a:rPr lang="en-US" dirty="0" smtClean="0">
                <a:solidFill>
                  <a:prstClr val="black"/>
                </a:solidFill>
                <a:latin typeface="Arial" pitchFamily="34" charset="0"/>
                <a:ea typeface="ＭＳ Ｐゴシック" pitchFamily="-72" charset="-128"/>
                <a:cs typeface="Arial" pitchFamily="34" charset="0"/>
              </a:rPr>
              <a:t>  Wider boxes have program-</a:t>
            </a:r>
          </a:p>
          <a:p>
            <a:pPr fontAlgn="base">
              <a:spcBef>
                <a:spcPct val="0"/>
              </a:spcBef>
              <a:spcAft>
                <a:spcPct val="0"/>
              </a:spcAft>
            </a:pPr>
            <a:r>
              <a:rPr lang="en-US" dirty="0" smtClean="0">
                <a:solidFill>
                  <a:prstClr val="black"/>
                </a:solidFill>
                <a:latin typeface="Arial" pitchFamily="34" charset="0"/>
                <a:ea typeface="ＭＳ Ｐゴシック" pitchFamily="-72" charset="-128"/>
                <a:cs typeface="Arial" pitchFamily="34" charset="0"/>
              </a:rPr>
              <a:t>   specific and subject specific     </a:t>
            </a:r>
          </a:p>
          <a:p>
            <a:pPr fontAlgn="base">
              <a:spcBef>
                <a:spcPct val="0"/>
              </a:spcBef>
              <a:spcAft>
                <a:spcPct val="0"/>
              </a:spcAft>
            </a:pPr>
            <a:r>
              <a:rPr lang="en-US" dirty="0" smtClean="0">
                <a:solidFill>
                  <a:prstClr val="black"/>
                </a:solidFill>
                <a:latin typeface="Arial" pitchFamily="34" charset="0"/>
                <a:ea typeface="ＭＳ Ｐゴシック" pitchFamily="-72" charset="-128"/>
                <a:cs typeface="Arial" pitchFamily="34" charset="0"/>
              </a:rPr>
              <a:t>   instructions  </a:t>
            </a:r>
          </a:p>
          <a:p>
            <a:pPr marL="342900" indent="-342900" eaLnBrk="0" fontAlgn="base" hangingPunct="0">
              <a:spcBef>
                <a:spcPct val="20000"/>
              </a:spcBef>
              <a:spcAft>
                <a:spcPct val="0"/>
              </a:spcAft>
            </a:pPr>
            <a:endParaRPr lang="en-US" sz="1200" b="1" dirty="0">
              <a:solidFill>
                <a:srgbClr val="000000"/>
              </a:solidFill>
              <a:latin typeface="Lucida Grande" pitchFamily="-72" charset="0"/>
              <a:ea typeface="Arial" pitchFamily="-72" charset="0"/>
              <a:cs typeface="Arial" pitchFamily="-72" charset="0"/>
            </a:endParaRPr>
          </a:p>
        </p:txBody>
      </p:sp>
      <p:pic>
        <p:nvPicPr>
          <p:cNvPr id="6" name="Content Placeholder 8" descr="SP32-20121126-151935.gif"/>
          <p:cNvPicPr>
            <a:picLocks noChangeAspect="1"/>
          </p:cNvPicPr>
          <p:nvPr/>
        </p:nvPicPr>
        <p:blipFill>
          <a:blip r:embed="rId3" cstate="print"/>
          <a:srcRect/>
          <a:stretch>
            <a:fillRect/>
          </a:stretch>
        </p:blipFill>
        <p:spPr>
          <a:xfrm>
            <a:off x="4572000" y="1340768"/>
            <a:ext cx="3942856" cy="4506317"/>
          </a:xfrm>
          <a:prstGeom prst="rect">
            <a:avLst/>
          </a:prstGeom>
        </p:spPr>
      </p:pic>
      <p:sp>
        <p:nvSpPr>
          <p:cNvPr id="7" name="TextBox 6"/>
          <p:cNvSpPr txBox="1"/>
          <p:nvPr/>
        </p:nvSpPr>
        <p:spPr>
          <a:xfrm>
            <a:off x="4355976" y="152400"/>
            <a:ext cx="2273424" cy="461665"/>
          </a:xfrm>
          <a:prstGeom prst="rect">
            <a:avLst/>
          </a:prstGeom>
          <a:noFill/>
        </p:spPr>
        <p:txBody>
          <a:bodyPr wrap="square" rtlCol="0">
            <a:spAutoFit/>
          </a:bodyPr>
          <a:lstStyle/>
          <a:p>
            <a:pPr algn="r" fontAlgn="base">
              <a:spcBef>
                <a:spcPct val="0"/>
              </a:spcBef>
              <a:spcAft>
                <a:spcPct val="0"/>
              </a:spcAft>
            </a:pPr>
            <a:r>
              <a:rPr lang="en-US" sz="2400" b="1" dirty="0" smtClean="0">
                <a:solidFill>
                  <a:prstClr val="black"/>
                </a:solidFill>
                <a:latin typeface="Arial" pitchFamily="-72" charset="0"/>
                <a:ea typeface="ＭＳ Ｐゴシック" pitchFamily="-72" charset="-128"/>
              </a:rPr>
              <a:t>2013 Manuals</a:t>
            </a:r>
            <a:endParaRPr lang="en-US" sz="2400" b="1" dirty="0">
              <a:solidFill>
                <a:prstClr val="black"/>
              </a:solidFill>
              <a:latin typeface="Arial" pitchFamily="-72" charset="0"/>
              <a:ea typeface="ＭＳ Ｐゴシック" pitchFamily="-72" charset="-128"/>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p:cNvSpPr>
          <p:nvPr/>
        </p:nvSpPr>
        <p:spPr bwMode="auto">
          <a:xfrm>
            <a:off x="467544" y="692696"/>
            <a:ext cx="8229600" cy="5253608"/>
          </a:xfrm>
          <a:prstGeom prst="rect">
            <a:avLst/>
          </a:prstGeom>
          <a:solidFill>
            <a:srgbClr val="FFDCB9"/>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fontAlgn="base">
              <a:spcBef>
                <a:spcPct val="0"/>
              </a:spcBef>
              <a:spcAft>
                <a:spcPct val="0"/>
              </a:spcAft>
            </a:pPr>
            <a:endParaRPr lang="en-US" sz="2000" b="1" dirty="0" smtClean="0">
              <a:solidFill>
                <a:prstClr val="black"/>
              </a:solidFill>
              <a:latin typeface="Arial" pitchFamily="-72" charset="0"/>
              <a:ea typeface="ＭＳ Ｐゴシック" pitchFamily="-72" charset="-128"/>
            </a:endParaRPr>
          </a:p>
          <a:p>
            <a:pPr fontAlgn="base">
              <a:spcBef>
                <a:spcPct val="0"/>
              </a:spcBef>
              <a:spcAft>
                <a:spcPct val="0"/>
              </a:spcAft>
            </a:pPr>
            <a:endParaRPr lang="en-US" sz="2000" b="1" dirty="0" smtClean="0">
              <a:solidFill>
                <a:prstClr val="black"/>
              </a:solidFill>
              <a:latin typeface="Arial" pitchFamily="-72" charset="0"/>
              <a:ea typeface="ＭＳ Ｐゴシック" pitchFamily="-72" charset="-128"/>
            </a:endParaRPr>
          </a:p>
          <a:p>
            <a:pPr fontAlgn="base">
              <a:spcBef>
                <a:spcPct val="0"/>
              </a:spcBef>
              <a:spcAft>
                <a:spcPct val="0"/>
              </a:spcAft>
            </a:pPr>
            <a:endParaRPr lang="en-US" sz="1100" b="1" dirty="0" smtClean="0">
              <a:solidFill>
                <a:prstClr val="black"/>
              </a:solidFill>
              <a:latin typeface="Arial" pitchFamily="-72" charset="0"/>
              <a:ea typeface="ＭＳ Ｐゴシック" pitchFamily="-72" charset="-128"/>
            </a:endParaRPr>
          </a:p>
          <a:p>
            <a:pPr fontAlgn="base">
              <a:spcBef>
                <a:spcPct val="0"/>
              </a:spcBef>
              <a:spcAft>
                <a:spcPct val="0"/>
              </a:spcAft>
            </a:pPr>
            <a:endParaRPr lang="en-US" sz="1100" b="1" dirty="0" smtClean="0">
              <a:solidFill>
                <a:prstClr val="black"/>
              </a:solidFill>
              <a:latin typeface="Arial" pitchFamily="-72" charset="0"/>
              <a:ea typeface="ＭＳ Ｐゴシック" pitchFamily="-72" charset="-128"/>
            </a:endParaRPr>
          </a:p>
          <a:p>
            <a:pPr fontAlgn="base">
              <a:spcBef>
                <a:spcPct val="0"/>
              </a:spcBef>
              <a:spcAft>
                <a:spcPct val="0"/>
              </a:spcAft>
              <a:buFont typeface="Arial" pitchFamily="34" charset="0"/>
              <a:buChar char="•"/>
            </a:pPr>
            <a:r>
              <a:rPr lang="en-US" sz="2000" dirty="0" smtClean="0">
                <a:solidFill>
                  <a:prstClr val="black"/>
                </a:solidFill>
                <a:latin typeface="Arial" pitchFamily="-72" charset="0"/>
                <a:ea typeface="ＭＳ Ｐゴシック" pitchFamily="-72" charset="-128"/>
              </a:rPr>
              <a:t>  Removed sections in test administrator manuals that directed test    </a:t>
            </a:r>
          </a:p>
          <a:p>
            <a:pPr fontAlgn="base">
              <a:spcBef>
                <a:spcPct val="0"/>
              </a:spcBef>
              <a:spcAft>
                <a:spcPct val="0"/>
              </a:spcAft>
            </a:pPr>
            <a:r>
              <a:rPr lang="en-US" sz="2000" dirty="0" smtClean="0">
                <a:solidFill>
                  <a:prstClr val="black"/>
                </a:solidFill>
                <a:latin typeface="Arial" pitchFamily="-72" charset="0"/>
                <a:ea typeface="ＭＳ Ｐゴシック" pitchFamily="-72" charset="-128"/>
              </a:rPr>
              <a:t>   administrators to verify student data and to pack materials</a:t>
            </a:r>
          </a:p>
          <a:p>
            <a:pPr fontAlgn="base">
              <a:spcAft>
                <a:spcPct val="0"/>
              </a:spcAft>
            </a:pPr>
            <a:endParaRPr lang="en-US" sz="1200" dirty="0" smtClean="0">
              <a:solidFill>
                <a:prstClr val="black"/>
              </a:solidFill>
              <a:latin typeface="Arial" pitchFamily="-72" charset="0"/>
              <a:ea typeface="ＭＳ Ｐゴシック" pitchFamily="-72" charset="-128"/>
            </a:endParaRPr>
          </a:p>
          <a:p>
            <a:pPr fontAlgn="base">
              <a:spcAft>
                <a:spcPct val="0"/>
              </a:spcAft>
              <a:buFont typeface="Arial" pitchFamily="34" charset="0"/>
              <a:buChar char="•"/>
            </a:pPr>
            <a:r>
              <a:rPr lang="en-US" sz="2000" dirty="0" smtClean="0">
                <a:solidFill>
                  <a:prstClr val="black"/>
                </a:solidFill>
                <a:latin typeface="Arial" pitchFamily="-72" charset="0"/>
                <a:ea typeface="ＭＳ Ｐゴシック" pitchFamily="-72" charset="-128"/>
              </a:rPr>
              <a:t>  Added a section page number list on the Test Administration    </a:t>
            </a:r>
          </a:p>
          <a:p>
            <a:pPr fontAlgn="base">
              <a:spcAft>
                <a:spcPct val="0"/>
              </a:spcAft>
            </a:pPr>
            <a:r>
              <a:rPr lang="en-US" sz="2000" dirty="0" smtClean="0">
                <a:solidFill>
                  <a:prstClr val="black"/>
                </a:solidFill>
                <a:latin typeface="Arial" pitchFamily="-72" charset="0"/>
                <a:ea typeface="ＭＳ Ｐゴシック" pitchFamily="-72" charset="-128"/>
              </a:rPr>
              <a:t>   divider page to highlight the start of the different scripts </a:t>
            </a:r>
          </a:p>
          <a:p>
            <a:pPr fontAlgn="base">
              <a:spcAft>
                <a:spcPct val="0"/>
              </a:spcAft>
            </a:pPr>
            <a:endParaRPr lang="en-US" sz="1200" dirty="0" smtClean="0">
              <a:solidFill>
                <a:prstClr val="black"/>
              </a:solidFill>
              <a:latin typeface="Arial" pitchFamily="-72" charset="0"/>
              <a:ea typeface="ＭＳ Ｐゴシック" pitchFamily="-72" charset="-128"/>
            </a:endParaRPr>
          </a:p>
          <a:p>
            <a:pPr fontAlgn="base">
              <a:spcAft>
                <a:spcPct val="0"/>
              </a:spcAft>
              <a:buFont typeface="Arial" pitchFamily="34" charset="0"/>
              <a:buChar char="•"/>
            </a:pPr>
            <a:r>
              <a:rPr lang="en-US" sz="2000" dirty="0" smtClean="0">
                <a:solidFill>
                  <a:prstClr val="black"/>
                </a:solidFill>
                <a:latin typeface="Arial" pitchFamily="-72" charset="0"/>
                <a:ea typeface="ＭＳ Ｐゴシック" pitchFamily="-72" charset="-128"/>
              </a:rPr>
              <a:t>  Added more detailed information to the Guide to the Test </a:t>
            </a:r>
          </a:p>
          <a:p>
            <a:pPr fontAlgn="base">
              <a:spcAft>
                <a:spcPct val="0"/>
              </a:spcAft>
            </a:pPr>
            <a:r>
              <a:rPr lang="en-US" sz="2000" dirty="0" smtClean="0">
                <a:solidFill>
                  <a:prstClr val="black"/>
                </a:solidFill>
                <a:latin typeface="Arial" pitchFamily="-72" charset="0"/>
                <a:ea typeface="ＭＳ Ｐゴシック" pitchFamily="-72" charset="-128"/>
              </a:rPr>
              <a:t>   Administration Directions section, which is located just before the</a:t>
            </a:r>
          </a:p>
          <a:p>
            <a:pPr fontAlgn="base">
              <a:spcAft>
                <a:spcPct val="0"/>
              </a:spcAft>
            </a:pPr>
            <a:r>
              <a:rPr lang="en-US" sz="2000" dirty="0" smtClean="0">
                <a:solidFill>
                  <a:prstClr val="black"/>
                </a:solidFill>
                <a:latin typeface="Arial" pitchFamily="-72" charset="0"/>
                <a:ea typeface="ＭＳ Ｐゴシック" pitchFamily="-72" charset="-128"/>
              </a:rPr>
              <a:t>   scripts </a:t>
            </a:r>
          </a:p>
          <a:p>
            <a:pPr fontAlgn="base">
              <a:spcAft>
                <a:spcPct val="0"/>
              </a:spcAft>
            </a:pPr>
            <a:endParaRPr lang="en-US" sz="1000" dirty="0" smtClean="0">
              <a:solidFill>
                <a:prstClr val="black"/>
              </a:solidFill>
              <a:latin typeface="Arial" pitchFamily="-72" charset="0"/>
              <a:ea typeface="ＭＳ Ｐゴシック" pitchFamily="-72" charset="-128"/>
            </a:endParaRPr>
          </a:p>
          <a:p>
            <a:pPr fontAlgn="base">
              <a:spcAft>
                <a:spcPct val="0"/>
              </a:spcAft>
            </a:pPr>
            <a:r>
              <a:rPr lang="en-US" sz="2000" dirty="0" smtClean="0">
                <a:solidFill>
                  <a:prstClr val="black"/>
                </a:solidFill>
                <a:latin typeface="Arial" pitchFamily="-72" charset="0"/>
                <a:ea typeface="ＭＳ Ｐゴシック" pitchFamily="-72" charset="-128"/>
              </a:rPr>
              <a:t>	-  added general accommodation information</a:t>
            </a:r>
          </a:p>
          <a:p>
            <a:pPr fontAlgn="base">
              <a:spcAft>
                <a:spcPct val="0"/>
              </a:spcAft>
            </a:pPr>
            <a:endParaRPr lang="en-US" sz="1000" dirty="0" smtClean="0">
              <a:solidFill>
                <a:prstClr val="black"/>
              </a:solidFill>
              <a:latin typeface="Arial" pitchFamily="-72" charset="0"/>
              <a:ea typeface="ＭＳ Ｐゴシック" pitchFamily="-72" charset="-128"/>
            </a:endParaRPr>
          </a:p>
          <a:p>
            <a:pPr fontAlgn="base">
              <a:spcAft>
                <a:spcPct val="0"/>
              </a:spcAft>
            </a:pPr>
            <a:r>
              <a:rPr lang="en-US" sz="2000" dirty="0" smtClean="0">
                <a:solidFill>
                  <a:prstClr val="black"/>
                </a:solidFill>
                <a:latin typeface="Arial" pitchFamily="-72" charset="0"/>
                <a:ea typeface="ＭＳ Ｐゴシック" pitchFamily="-72" charset="-128"/>
              </a:rPr>
              <a:t>	-  makes this </a:t>
            </a:r>
            <a:r>
              <a:rPr lang="en-US" sz="2000" b="1" dirty="0" smtClean="0">
                <a:solidFill>
                  <a:prstClr val="black"/>
                </a:solidFill>
                <a:latin typeface="Arial" pitchFamily="-72" charset="0"/>
                <a:ea typeface="ＭＳ Ｐゴシック" pitchFamily="-72" charset="-128"/>
              </a:rPr>
              <a:t>required</a:t>
            </a:r>
            <a:r>
              <a:rPr lang="en-US" sz="2000" dirty="0" smtClean="0">
                <a:solidFill>
                  <a:prstClr val="black"/>
                </a:solidFill>
                <a:latin typeface="Arial" pitchFamily="-72" charset="0"/>
                <a:ea typeface="ＭＳ Ｐゴシック" pitchFamily="-72" charset="-128"/>
              </a:rPr>
              <a:t> </a:t>
            </a:r>
            <a:r>
              <a:rPr lang="en-US" sz="2000" b="1" dirty="0" smtClean="0">
                <a:solidFill>
                  <a:prstClr val="black"/>
                </a:solidFill>
                <a:latin typeface="Arial" pitchFamily="-72" charset="0"/>
                <a:ea typeface="ＭＳ Ｐゴシック" pitchFamily="-72" charset="-128"/>
              </a:rPr>
              <a:t>reading</a:t>
            </a:r>
            <a:r>
              <a:rPr lang="en-US" sz="2000" dirty="0" smtClean="0">
                <a:solidFill>
                  <a:prstClr val="black"/>
                </a:solidFill>
                <a:latin typeface="Arial" pitchFamily="-72" charset="0"/>
                <a:ea typeface="ＭＳ Ｐゴシック" pitchFamily="-72" charset="-128"/>
              </a:rPr>
              <a:t> for test administrators</a:t>
            </a:r>
          </a:p>
          <a:p>
            <a:pPr fontAlgn="base">
              <a:spcAft>
                <a:spcPct val="0"/>
              </a:spcAft>
            </a:pPr>
            <a:endParaRPr lang="en-US" sz="1200" dirty="0" smtClean="0">
              <a:solidFill>
                <a:prstClr val="black"/>
              </a:solidFill>
              <a:latin typeface="Arial" pitchFamily="-72" charset="0"/>
              <a:ea typeface="ＭＳ Ｐゴシック" pitchFamily="-72" charset="-128"/>
            </a:endParaRPr>
          </a:p>
          <a:p>
            <a:pPr fontAlgn="base">
              <a:spcAft>
                <a:spcPct val="0"/>
              </a:spcAft>
              <a:buFont typeface="Arial" pitchFamily="34" charset="0"/>
              <a:buChar char="•"/>
            </a:pPr>
            <a:r>
              <a:rPr lang="en-US" sz="2000" dirty="0" smtClean="0">
                <a:solidFill>
                  <a:prstClr val="black"/>
                </a:solidFill>
                <a:latin typeface="Arial" pitchFamily="-72" charset="0"/>
                <a:ea typeface="ＭＳ Ｐゴシック" pitchFamily="-72" charset="-128"/>
              </a:rPr>
              <a:t>  Added separate scripts for online STAAR L </a:t>
            </a:r>
          </a:p>
        </p:txBody>
      </p:sp>
      <p:sp>
        <p:nvSpPr>
          <p:cNvPr id="22530" name="Rectangle 3"/>
          <p:cNvSpPr>
            <a:spLocks noChangeArrowheads="1"/>
          </p:cNvSpPr>
          <p:nvPr/>
        </p:nvSpPr>
        <p:spPr bwMode="auto">
          <a:xfrm>
            <a:off x="609600" y="764704"/>
            <a:ext cx="7848600" cy="683096"/>
          </a:xfrm>
          <a:prstGeom prst="rect">
            <a:avLst/>
          </a:prstGeom>
          <a:noFill/>
          <a:ln w="9525">
            <a:noFill/>
            <a:miter lim="800000"/>
            <a:headEnd/>
            <a:tailEnd/>
          </a:ln>
        </p:spPr>
        <p:txBody>
          <a:bodyPr anchor="ctr">
            <a:prstTxWarp prst="textNoShape">
              <a:avLst/>
            </a:prstTxWarp>
          </a:bodyPr>
          <a:lstStyle/>
          <a:p>
            <a:pPr algn="ctr" eaLnBrk="0" fontAlgn="base" hangingPunct="0">
              <a:spcBef>
                <a:spcPct val="0"/>
              </a:spcBef>
              <a:spcAft>
                <a:spcPct val="0"/>
              </a:spcAft>
            </a:pPr>
            <a:r>
              <a:rPr lang="en-US" sz="3200" b="1" dirty="0" smtClean="0">
                <a:solidFill>
                  <a:prstClr val="black"/>
                </a:solidFill>
                <a:latin typeface="Lucida Grande" pitchFamily="-72" charset="0"/>
                <a:ea typeface="Arial" pitchFamily="-72" charset="0"/>
                <a:cs typeface="Arial" pitchFamily="-72" charset="0"/>
              </a:rPr>
              <a:t>Updates to Test Administrator Manuals </a:t>
            </a:r>
            <a:endParaRPr lang="en-US" sz="3200" dirty="0">
              <a:solidFill>
                <a:prstClr val="black"/>
              </a:solidFill>
              <a:latin typeface="Arial" pitchFamily="-72" charset="0"/>
              <a:ea typeface="Arial" pitchFamily="-72" charset="0"/>
              <a:cs typeface="Arial" pitchFamily="-72" charset="0"/>
            </a:endParaRPr>
          </a:p>
        </p:txBody>
      </p:sp>
      <p:sp>
        <p:nvSpPr>
          <p:cNvPr id="22531" name="TextBox 7"/>
          <p:cNvSpPr txBox="1">
            <a:spLocks noChangeArrowheads="1"/>
          </p:cNvSpPr>
          <p:nvPr/>
        </p:nvSpPr>
        <p:spPr bwMode="auto">
          <a:xfrm>
            <a:off x="395536" y="1700808"/>
            <a:ext cx="8136904" cy="1877437"/>
          </a:xfrm>
          <a:prstGeom prst="rect">
            <a:avLst/>
          </a:prstGeom>
          <a:noFill/>
          <a:ln w="9525">
            <a:noFill/>
            <a:miter lim="800000"/>
            <a:headEnd/>
            <a:tailEnd/>
          </a:ln>
        </p:spPr>
        <p:txBody>
          <a:bodyPr wrap="square">
            <a:prstTxWarp prst="textNoShape">
              <a:avLst/>
            </a:prstTxWarp>
            <a:spAutoFit/>
          </a:bodyPr>
          <a:lstStyle/>
          <a:p>
            <a:pPr fontAlgn="base">
              <a:spcBef>
                <a:spcPct val="0"/>
              </a:spcBef>
              <a:spcAft>
                <a:spcPct val="0"/>
              </a:spcAft>
            </a:pPr>
            <a:endParaRPr lang="en-US" sz="2000" dirty="0" smtClean="0">
              <a:solidFill>
                <a:prstClr val="black"/>
              </a:solidFill>
              <a:latin typeface="Arial" pitchFamily="-72" charset="0"/>
              <a:ea typeface="ＭＳ Ｐゴシック" pitchFamily="-72" charset="-128"/>
            </a:endParaRPr>
          </a:p>
          <a:p>
            <a:pPr fontAlgn="base">
              <a:spcBef>
                <a:spcPct val="0"/>
              </a:spcBef>
              <a:spcAft>
                <a:spcPct val="0"/>
              </a:spcAft>
            </a:pPr>
            <a:endParaRPr lang="en-US" sz="1200" dirty="0">
              <a:solidFill>
                <a:srgbClr val="000000"/>
              </a:solidFill>
              <a:latin typeface="Lucida Grande" pitchFamily="-72" charset="0"/>
              <a:ea typeface="Arial" pitchFamily="-72" charset="0"/>
              <a:cs typeface="Arial" pitchFamily="-72" charset="0"/>
            </a:endParaRPr>
          </a:p>
          <a:p>
            <a:pPr fontAlgn="base">
              <a:spcBef>
                <a:spcPct val="0"/>
              </a:spcBef>
              <a:spcAft>
                <a:spcPct val="0"/>
              </a:spcAft>
            </a:pPr>
            <a:r>
              <a:rPr lang="en-US" sz="1400" b="1" dirty="0" smtClean="0">
                <a:solidFill>
                  <a:srgbClr val="808080"/>
                </a:solidFill>
                <a:latin typeface="Lucida Grande" pitchFamily="-72" charset="0"/>
                <a:ea typeface="Arial" pitchFamily="-72" charset="0"/>
                <a:cs typeface="Arial" pitchFamily="-72" charset="0"/>
              </a:rPr>
              <a:t> </a:t>
            </a:r>
            <a:endParaRPr lang="en-US" sz="1400" b="1" dirty="0">
              <a:solidFill>
                <a:srgbClr val="808080"/>
              </a:solidFill>
              <a:latin typeface="Lucida Grande" pitchFamily="-72" charset="0"/>
              <a:ea typeface="Arial" pitchFamily="-72" charset="0"/>
              <a:cs typeface="Arial" pitchFamily="-72" charset="0"/>
            </a:endParaRPr>
          </a:p>
          <a:p>
            <a:pPr fontAlgn="base">
              <a:spcBef>
                <a:spcPct val="0"/>
              </a:spcBef>
              <a:spcAft>
                <a:spcPct val="0"/>
              </a:spcAft>
            </a:pPr>
            <a:r>
              <a:rPr lang="en-US" sz="1600" b="1" dirty="0">
                <a:solidFill>
                  <a:srgbClr val="000000"/>
                </a:solidFill>
                <a:latin typeface="Lucida Grande" pitchFamily="-72" charset="0"/>
                <a:ea typeface="Arial" pitchFamily="-72" charset="0"/>
                <a:cs typeface="Arial" pitchFamily="-72" charset="0"/>
              </a:rPr>
              <a:t>	</a:t>
            </a:r>
            <a:r>
              <a:rPr lang="en-US" sz="1600" b="1" dirty="0">
                <a:solidFill>
                  <a:srgbClr val="808080"/>
                </a:solidFill>
                <a:latin typeface="Lucida Grande" pitchFamily="-72" charset="0"/>
                <a:ea typeface="Arial" pitchFamily="-72" charset="0"/>
                <a:cs typeface="Arial" pitchFamily="-72" charset="0"/>
              </a:rPr>
              <a:t> </a:t>
            </a:r>
            <a:r>
              <a:rPr lang="en-US" b="1" dirty="0">
                <a:solidFill>
                  <a:srgbClr val="000000"/>
                </a:solidFill>
                <a:latin typeface="Lucida Grande" pitchFamily="-72" charset="0"/>
                <a:ea typeface="Arial" pitchFamily="-72" charset="0"/>
                <a:cs typeface="Arial" pitchFamily="-72" charset="0"/>
              </a:rPr>
              <a:t>				</a:t>
            </a:r>
            <a:endParaRPr lang="en-US" sz="1600" b="1" dirty="0">
              <a:solidFill>
                <a:srgbClr val="808080"/>
              </a:solidFill>
              <a:latin typeface="Lucida Grande" pitchFamily="-72" charset="0"/>
              <a:ea typeface="Arial" pitchFamily="-72" charset="0"/>
              <a:cs typeface="Arial" pitchFamily="-72" charset="0"/>
            </a:endParaRPr>
          </a:p>
          <a:p>
            <a:pPr fontAlgn="base">
              <a:spcBef>
                <a:spcPct val="0"/>
              </a:spcBef>
              <a:spcAft>
                <a:spcPct val="0"/>
              </a:spcAft>
            </a:pPr>
            <a:endParaRPr lang="en-US" b="1" dirty="0">
              <a:solidFill>
                <a:srgbClr val="808080"/>
              </a:solidFill>
              <a:latin typeface="Lucida Grande" pitchFamily="-72" charset="0"/>
              <a:ea typeface="Arial" pitchFamily="-72" charset="0"/>
              <a:cs typeface="Arial" pitchFamily="-72" charset="0"/>
            </a:endParaRPr>
          </a:p>
          <a:p>
            <a:pPr fontAlgn="base">
              <a:spcBef>
                <a:spcPct val="0"/>
              </a:spcBef>
              <a:spcAft>
                <a:spcPct val="0"/>
              </a:spcAft>
            </a:pPr>
            <a:r>
              <a:rPr lang="en-US" sz="1700" b="1" dirty="0">
                <a:solidFill>
                  <a:srgbClr val="808080"/>
                </a:solidFill>
                <a:latin typeface="Lucida Grande" pitchFamily="-72" charset="0"/>
                <a:ea typeface="Arial" pitchFamily="-72" charset="0"/>
                <a:cs typeface="Arial" pitchFamily="-72" charset="0"/>
              </a:rPr>
              <a:t>	</a:t>
            </a:r>
          </a:p>
          <a:p>
            <a:pPr fontAlgn="base">
              <a:spcBef>
                <a:spcPct val="0"/>
              </a:spcBef>
              <a:spcAft>
                <a:spcPct val="0"/>
              </a:spcAft>
              <a:buFont typeface="Wingdings" pitchFamily="-72" charset="2"/>
              <a:buNone/>
            </a:pPr>
            <a:endParaRPr lang="en-US" sz="1700" b="1" dirty="0">
              <a:solidFill>
                <a:srgbClr val="000000"/>
              </a:solidFill>
              <a:latin typeface="Lucida Grande" pitchFamily="-72" charset="0"/>
              <a:ea typeface="Arial" pitchFamily="-72" charset="0"/>
              <a:cs typeface="Arial" pitchFamily="-72" charset="0"/>
            </a:endParaRPr>
          </a:p>
        </p:txBody>
      </p:sp>
      <p:sp>
        <p:nvSpPr>
          <p:cNvPr id="7" name="TextBox 6"/>
          <p:cNvSpPr txBox="1"/>
          <p:nvPr/>
        </p:nvSpPr>
        <p:spPr>
          <a:xfrm>
            <a:off x="4355976" y="152400"/>
            <a:ext cx="2273424" cy="461665"/>
          </a:xfrm>
          <a:prstGeom prst="rect">
            <a:avLst/>
          </a:prstGeom>
          <a:noFill/>
        </p:spPr>
        <p:txBody>
          <a:bodyPr wrap="square" rtlCol="0">
            <a:spAutoFit/>
          </a:bodyPr>
          <a:lstStyle/>
          <a:p>
            <a:pPr algn="r" fontAlgn="base">
              <a:spcBef>
                <a:spcPct val="0"/>
              </a:spcBef>
              <a:spcAft>
                <a:spcPct val="0"/>
              </a:spcAft>
            </a:pPr>
            <a:r>
              <a:rPr lang="en-US" sz="2400" b="1" dirty="0" smtClean="0">
                <a:solidFill>
                  <a:prstClr val="black"/>
                </a:solidFill>
                <a:latin typeface="Arial" pitchFamily="-72" charset="0"/>
                <a:ea typeface="ＭＳ Ｐゴシック" pitchFamily="-72" charset="-128"/>
              </a:rPr>
              <a:t>2013 Manuals</a:t>
            </a:r>
            <a:endParaRPr lang="en-US" sz="2400" b="1" dirty="0">
              <a:solidFill>
                <a:prstClr val="black"/>
              </a:solidFill>
              <a:latin typeface="Arial" pitchFamily="-72" charset="0"/>
              <a:ea typeface="ＭＳ Ｐゴシック" pitchFamily="-72" charset="-128"/>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p:cNvSpPr>
          <p:nvPr/>
        </p:nvSpPr>
        <p:spPr bwMode="auto">
          <a:xfrm>
            <a:off x="467544" y="692696"/>
            <a:ext cx="8229600" cy="5257800"/>
          </a:xfrm>
          <a:prstGeom prst="rect">
            <a:avLst/>
          </a:prstGeom>
          <a:solidFill>
            <a:srgbClr val="FFDCB9"/>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marL="342900" indent="-342900">
              <a:spcBef>
                <a:spcPct val="20000"/>
              </a:spcBef>
              <a:defRPr/>
            </a:pPr>
            <a:endParaRPr lang="en-US" sz="3200" dirty="0">
              <a:solidFill>
                <a:prstClr val="black"/>
              </a:solidFill>
              <a:ea typeface="ＭＳ Ｐゴシック" pitchFamily="-72" charset="-128"/>
            </a:endParaRPr>
          </a:p>
        </p:txBody>
      </p:sp>
      <p:sp>
        <p:nvSpPr>
          <p:cNvPr id="46083" name="Text Placeholder 3"/>
          <p:cNvSpPr txBox="1">
            <a:spLocks/>
          </p:cNvSpPr>
          <p:nvPr/>
        </p:nvSpPr>
        <p:spPr bwMode="auto">
          <a:xfrm>
            <a:off x="762000" y="836712"/>
            <a:ext cx="3192463" cy="5435501"/>
          </a:xfrm>
          <a:prstGeom prst="rect">
            <a:avLst/>
          </a:prstGeom>
          <a:noFill/>
          <a:ln w="9525">
            <a:noFill/>
            <a:miter lim="800000"/>
            <a:headEnd/>
            <a:tailEnd/>
          </a:ln>
        </p:spPr>
        <p:txBody>
          <a:bodyPr>
            <a:prstTxWarp prst="textNoShape">
              <a:avLst/>
            </a:prstTxWarp>
          </a:bodyPr>
          <a:lstStyle/>
          <a:p>
            <a:pPr marL="342900" indent="-342900" algn="ctr" eaLnBrk="0" fontAlgn="base" hangingPunct="0">
              <a:spcBef>
                <a:spcPct val="20000"/>
              </a:spcBef>
              <a:spcAft>
                <a:spcPct val="0"/>
              </a:spcAft>
            </a:pPr>
            <a:r>
              <a:rPr lang="en-US" sz="2000" b="1" dirty="0">
                <a:solidFill>
                  <a:srgbClr val="000000"/>
                </a:solidFill>
                <a:latin typeface="Lucida Grande" pitchFamily="-72" charset="0"/>
                <a:ea typeface="Arial" pitchFamily="-72" charset="0"/>
                <a:cs typeface="Arial" pitchFamily="-72" charset="0"/>
              </a:rPr>
              <a:t>   Test </a:t>
            </a:r>
            <a:r>
              <a:rPr lang="en-US" sz="2000" b="1" dirty="0" smtClean="0">
                <a:solidFill>
                  <a:srgbClr val="000000"/>
                </a:solidFill>
                <a:latin typeface="Lucida Grande" pitchFamily="-72" charset="0"/>
                <a:ea typeface="Arial" pitchFamily="-72" charset="0"/>
                <a:cs typeface="Arial" pitchFamily="-72" charset="0"/>
              </a:rPr>
              <a:t> Administrator</a:t>
            </a:r>
            <a:r>
              <a:rPr lang="en-US" sz="2000" b="1" dirty="0">
                <a:solidFill>
                  <a:srgbClr val="000000"/>
                </a:solidFill>
                <a:latin typeface="Lucida Grande" pitchFamily="-72" charset="0"/>
                <a:ea typeface="Arial" pitchFamily="-72" charset="0"/>
                <a:cs typeface="Arial" pitchFamily="-72" charset="0"/>
              </a:rPr>
              <a:t/>
            </a:r>
            <a:br>
              <a:rPr lang="en-US" sz="2000" b="1" dirty="0">
                <a:solidFill>
                  <a:srgbClr val="000000"/>
                </a:solidFill>
                <a:latin typeface="Lucida Grande" pitchFamily="-72" charset="0"/>
                <a:ea typeface="Arial" pitchFamily="-72" charset="0"/>
                <a:cs typeface="Arial" pitchFamily="-72" charset="0"/>
              </a:rPr>
            </a:br>
            <a:r>
              <a:rPr lang="en-US" sz="2000" b="1" dirty="0" smtClean="0">
                <a:solidFill>
                  <a:srgbClr val="000000"/>
                </a:solidFill>
                <a:latin typeface="Lucida Grande" pitchFamily="-72" charset="0"/>
                <a:ea typeface="Arial" pitchFamily="-72" charset="0"/>
                <a:cs typeface="Arial" pitchFamily="-72" charset="0"/>
              </a:rPr>
              <a:t>Manuals</a:t>
            </a:r>
          </a:p>
          <a:p>
            <a:pPr marL="342900" indent="-342900" algn="ctr" eaLnBrk="0" fontAlgn="base" hangingPunct="0">
              <a:spcBef>
                <a:spcPct val="20000"/>
              </a:spcBef>
              <a:spcAft>
                <a:spcPct val="0"/>
              </a:spcAft>
            </a:pPr>
            <a:endParaRPr lang="en-US" sz="2000" b="1" dirty="0" smtClean="0">
              <a:solidFill>
                <a:srgbClr val="000000"/>
              </a:solidFill>
              <a:latin typeface="Lucida Grande" pitchFamily="-72" charset="0"/>
              <a:ea typeface="Arial" pitchFamily="-72" charset="0"/>
              <a:cs typeface="Arial" pitchFamily="-72" charset="0"/>
            </a:endParaRPr>
          </a:p>
          <a:p>
            <a:pPr marL="342900" indent="-342900" eaLnBrk="0" fontAlgn="base" hangingPunct="0">
              <a:spcBef>
                <a:spcPct val="20000"/>
              </a:spcBef>
              <a:spcAft>
                <a:spcPct val="0"/>
              </a:spcAft>
              <a:buFont typeface="Arial" pitchFamily="34" charset="0"/>
              <a:buChar char="•"/>
            </a:pPr>
            <a:r>
              <a:rPr lang="en-US" dirty="0" smtClean="0">
                <a:solidFill>
                  <a:srgbClr val="000000"/>
                </a:solidFill>
                <a:latin typeface="Arial" pitchFamily="34" charset="0"/>
                <a:ea typeface="Arial" pitchFamily="-72" charset="0"/>
                <a:cs typeface="Arial" pitchFamily="34" charset="0"/>
              </a:rPr>
              <a:t>Page numbers are listed at the beginning of the Test Administration Directions section for the Guide to the Test Administration Directions and for the scripts   </a:t>
            </a:r>
          </a:p>
          <a:p>
            <a:pPr marL="342900" indent="-342900" algn="ctr" eaLnBrk="0" fontAlgn="base" hangingPunct="0">
              <a:spcBef>
                <a:spcPct val="20000"/>
              </a:spcBef>
              <a:spcAft>
                <a:spcPct val="0"/>
              </a:spcAft>
            </a:pPr>
            <a:endParaRPr lang="en-US" sz="2000" b="1" dirty="0" smtClean="0">
              <a:solidFill>
                <a:srgbClr val="000000"/>
              </a:solidFill>
              <a:latin typeface="Lucida Grande" pitchFamily="-72" charset="0"/>
              <a:ea typeface="Arial" pitchFamily="-72" charset="0"/>
              <a:cs typeface="Arial" pitchFamily="-72" charset="0"/>
            </a:endParaRPr>
          </a:p>
          <a:p>
            <a:pPr marL="342900" indent="-342900" algn="ctr" eaLnBrk="0" fontAlgn="base" hangingPunct="0">
              <a:spcBef>
                <a:spcPct val="20000"/>
              </a:spcBef>
              <a:spcAft>
                <a:spcPct val="0"/>
              </a:spcAft>
            </a:pPr>
            <a:endParaRPr lang="en-US" sz="2000" b="1" dirty="0">
              <a:solidFill>
                <a:srgbClr val="000000"/>
              </a:solidFill>
              <a:latin typeface="Lucida Grande" pitchFamily="-72" charset="0"/>
              <a:ea typeface="Arial" pitchFamily="-72" charset="0"/>
              <a:cs typeface="Arial" pitchFamily="-72" charset="0"/>
            </a:endParaRPr>
          </a:p>
        </p:txBody>
      </p:sp>
      <p:sp>
        <p:nvSpPr>
          <p:cNvPr id="6" name="TextBox 5"/>
          <p:cNvSpPr txBox="1"/>
          <p:nvPr/>
        </p:nvSpPr>
        <p:spPr>
          <a:xfrm>
            <a:off x="4355976" y="152400"/>
            <a:ext cx="2273424" cy="461665"/>
          </a:xfrm>
          <a:prstGeom prst="rect">
            <a:avLst/>
          </a:prstGeom>
          <a:noFill/>
        </p:spPr>
        <p:txBody>
          <a:bodyPr wrap="square" rtlCol="0">
            <a:spAutoFit/>
          </a:bodyPr>
          <a:lstStyle/>
          <a:p>
            <a:pPr algn="r" fontAlgn="base">
              <a:spcBef>
                <a:spcPct val="0"/>
              </a:spcBef>
              <a:spcAft>
                <a:spcPct val="0"/>
              </a:spcAft>
            </a:pPr>
            <a:r>
              <a:rPr lang="en-US" sz="2400" b="1" dirty="0" smtClean="0">
                <a:solidFill>
                  <a:prstClr val="black"/>
                </a:solidFill>
                <a:latin typeface="Arial" pitchFamily="-72" charset="0"/>
                <a:ea typeface="ＭＳ Ｐゴシック" pitchFamily="-72" charset="-128"/>
              </a:rPr>
              <a:t>2013 Manuals</a:t>
            </a:r>
            <a:endParaRPr lang="en-US" sz="2400" b="1" dirty="0">
              <a:solidFill>
                <a:prstClr val="black"/>
              </a:solidFill>
              <a:latin typeface="Arial" pitchFamily="-72" charset="0"/>
              <a:ea typeface="ＭＳ Ｐゴシック" pitchFamily="-72" charset="-128"/>
            </a:endParaRPr>
          </a:p>
        </p:txBody>
      </p:sp>
      <p:pic>
        <p:nvPicPr>
          <p:cNvPr id="4098" name="Picture 2"/>
          <p:cNvPicPr>
            <a:picLocks noChangeAspect="1" noChangeArrowheads="1"/>
          </p:cNvPicPr>
          <p:nvPr/>
        </p:nvPicPr>
        <p:blipFill>
          <a:blip r:embed="rId3" cstate="print"/>
          <a:srcRect/>
          <a:stretch>
            <a:fillRect/>
          </a:stretch>
        </p:blipFill>
        <p:spPr bwMode="auto">
          <a:xfrm>
            <a:off x="4860032" y="908720"/>
            <a:ext cx="3448912" cy="4608512"/>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p:cNvSpPr>
          <p:nvPr/>
        </p:nvSpPr>
        <p:spPr bwMode="auto">
          <a:xfrm>
            <a:off x="323528" y="764704"/>
            <a:ext cx="8229600" cy="5257800"/>
          </a:xfrm>
          <a:prstGeom prst="rect">
            <a:avLst/>
          </a:prstGeom>
          <a:solidFill>
            <a:srgbClr val="FFDCB9"/>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marL="342900" indent="-342900">
              <a:spcBef>
                <a:spcPct val="20000"/>
              </a:spcBef>
              <a:defRPr/>
            </a:pPr>
            <a:endParaRPr lang="en-US" sz="3200" dirty="0">
              <a:solidFill>
                <a:prstClr val="black"/>
              </a:solidFill>
              <a:ea typeface="ＭＳ Ｐゴシック" pitchFamily="-72" charset="-128"/>
            </a:endParaRPr>
          </a:p>
        </p:txBody>
      </p:sp>
      <p:sp>
        <p:nvSpPr>
          <p:cNvPr id="46083" name="Text Placeholder 3"/>
          <p:cNvSpPr txBox="1">
            <a:spLocks/>
          </p:cNvSpPr>
          <p:nvPr/>
        </p:nvSpPr>
        <p:spPr bwMode="auto">
          <a:xfrm>
            <a:off x="611561" y="908720"/>
            <a:ext cx="3240360" cy="5363493"/>
          </a:xfrm>
          <a:prstGeom prst="rect">
            <a:avLst/>
          </a:prstGeom>
          <a:noFill/>
          <a:ln w="9525">
            <a:noFill/>
            <a:miter lim="800000"/>
            <a:headEnd/>
            <a:tailEnd/>
          </a:ln>
        </p:spPr>
        <p:txBody>
          <a:bodyPr>
            <a:prstTxWarp prst="textNoShape">
              <a:avLst/>
            </a:prstTxWarp>
          </a:bodyPr>
          <a:lstStyle/>
          <a:p>
            <a:pPr marL="342900" indent="-342900" algn="ctr" eaLnBrk="0" fontAlgn="base" hangingPunct="0">
              <a:spcBef>
                <a:spcPct val="20000"/>
              </a:spcBef>
              <a:spcAft>
                <a:spcPct val="0"/>
              </a:spcAft>
            </a:pPr>
            <a:r>
              <a:rPr lang="en-US" sz="2000" b="1" dirty="0">
                <a:solidFill>
                  <a:srgbClr val="000000"/>
                </a:solidFill>
                <a:latin typeface="Lucida Grande" pitchFamily="-72" charset="0"/>
                <a:ea typeface="Arial" pitchFamily="-72" charset="0"/>
                <a:cs typeface="Arial" pitchFamily="-72" charset="0"/>
              </a:rPr>
              <a:t>   Test </a:t>
            </a:r>
            <a:r>
              <a:rPr lang="en-US" sz="2000" b="1" dirty="0" smtClean="0">
                <a:solidFill>
                  <a:srgbClr val="000000"/>
                </a:solidFill>
                <a:latin typeface="Lucida Grande" pitchFamily="-72" charset="0"/>
                <a:ea typeface="Arial" pitchFamily="-72" charset="0"/>
                <a:cs typeface="Arial" pitchFamily="-72" charset="0"/>
              </a:rPr>
              <a:t> Administrator</a:t>
            </a:r>
            <a:r>
              <a:rPr lang="en-US" sz="2000" b="1" dirty="0">
                <a:solidFill>
                  <a:srgbClr val="000000"/>
                </a:solidFill>
                <a:latin typeface="Lucida Grande" pitchFamily="-72" charset="0"/>
                <a:ea typeface="Arial" pitchFamily="-72" charset="0"/>
                <a:cs typeface="Arial" pitchFamily="-72" charset="0"/>
              </a:rPr>
              <a:t/>
            </a:r>
            <a:br>
              <a:rPr lang="en-US" sz="2000" b="1" dirty="0">
                <a:solidFill>
                  <a:srgbClr val="000000"/>
                </a:solidFill>
                <a:latin typeface="Lucida Grande" pitchFamily="-72" charset="0"/>
                <a:ea typeface="Arial" pitchFamily="-72" charset="0"/>
                <a:cs typeface="Arial" pitchFamily="-72" charset="0"/>
              </a:rPr>
            </a:br>
            <a:r>
              <a:rPr lang="en-US" sz="2000" b="1" dirty="0" smtClean="0">
                <a:solidFill>
                  <a:srgbClr val="000000"/>
                </a:solidFill>
                <a:latin typeface="Lucida Grande" pitchFamily="-72" charset="0"/>
                <a:ea typeface="Arial" pitchFamily="-72" charset="0"/>
                <a:cs typeface="Arial" pitchFamily="-72" charset="0"/>
              </a:rPr>
              <a:t>Manuals</a:t>
            </a:r>
          </a:p>
          <a:p>
            <a:pPr marL="342900" indent="-342900" algn="ctr" eaLnBrk="0" fontAlgn="base" hangingPunct="0">
              <a:spcBef>
                <a:spcPct val="20000"/>
              </a:spcBef>
              <a:spcAft>
                <a:spcPct val="0"/>
              </a:spcAft>
            </a:pPr>
            <a:endParaRPr lang="en-US" sz="2000" b="1" dirty="0" smtClean="0">
              <a:solidFill>
                <a:srgbClr val="000000"/>
              </a:solidFill>
              <a:latin typeface="Lucida Grande" pitchFamily="-72" charset="0"/>
              <a:ea typeface="Arial" pitchFamily="-72" charset="0"/>
              <a:cs typeface="Arial" pitchFamily="-72" charset="0"/>
            </a:endParaRPr>
          </a:p>
          <a:p>
            <a:pPr marL="342900" indent="-342900" eaLnBrk="0" fontAlgn="base" hangingPunct="0">
              <a:spcBef>
                <a:spcPct val="20000"/>
              </a:spcBef>
              <a:spcAft>
                <a:spcPct val="0"/>
              </a:spcAft>
              <a:buFont typeface="Arial" pitchFamily="34" charset="0"/>
              <a:buChar char="•"/>
            </a:pPr>
            <a:r>
              <a:rPr lang="en-US" dirty="0" smtClean="0">
                <a:solidFill>
                  <a:srgbClr val="000000"/>
                </a:solidFill>
                <a:latin typeface="Arial" pitchFamily="34" charset="0"/>
                <a:ea typeface="Arial" pitchFamily="-72" charset="0"/>
                <a:cs typeface="Arial" pitchFamily="34" charset="0"/>
              </a:rPr>
              <a:t>The Guide to the Test Administration Directions has specific information about accommodations, including oral administration, that </a:t>
            </a:r>
            <a:r>
              <a:rPr lang="en-US" u="sng" dirty="0" smtClean="0">
                <a:solidFill>
                  <a:srgbClr val="000000"/>
                </a:solidFill>
                <a:latin typeface="Arial" pitchFamily="34" charset="0"/>
                <a:ea typeface="Arial" pitchFamily="-72" charset="0"/>
                <a:cs typeface="Arial" pitchFamily="34" charset="0"/>
              </a:rPr>
              <a:t>must</a:t>
            </a:r>
            <a:r>
              <a:rPr lang="en-US" dirty="0" smtClean="0">
                <a:solidFill>
                  <a:srgbClr val="000000"/>
                </a:solidFill>
                <a:latin typeface="Arial" pitchFamily="34" charset="0"/>
                <a:ea typeface="Arial" pitchFamily="-72" charset="0"/>
                <a:cs typeface="Arial" pitchFamily="34" charset="0"/>
              </a:rPr>
              <a:t> </a:t>
            </a:r>
            <a:r>
              <a:rPr lang="en-US" u="sng" dirty="0" smtClean="0">
                <a:solidFill>
                  <a:srgbClr val="000000"/>
                </a:solidFill>
                <a:latin typeface="Arial" pitchFamily="34" charset="0"/>
                <a:ea typeface="Arial" pitchFamily="-72" charset="0"/>
                <a:cs typeface="Arial" pitchFamily="34" charset="0"/>
              </a:rPr>
              <a:t>be read </a:t>
            </a:r>
            <a:r>
              <a:rPr lang="en-US" dirty="0" smtClean="0">
                <a:solidFill>
                  <a:srgbClr val="000000"/>
                </a:solidFill>
                <a:latin typeface="Arial" pitchFamily="34" charset="0"/>
                <a:ea typeface="Arial" pitchFamily="-72" charset="0"/>
                <a:cs typeface="Arial" pitchFamily="34" charset="0"/>
              </a:rPr>
              <a:t>by the test administrator prior to the administration of the test.</a:t>
            </a:r>
          </a:p>
          <a:p>
            <a:pPr marL="342900" indent="-342900" algn="ctr" eaLnBrk="0" fontAlgn="base" hangingPunct="0">
              <a:spcBef>
                <a:spcPct val="20000"/>
              </a:spcBef>
              <a:spcAft>
                <a:spcPct val="0"/>
              </a:spcAft>
            </a:pPr>
            <a:endParaRPr lang="en-US" sz="2000" b="1" dirty="0" smtClean="0">
              <a:solidFill>
                <a:srgbClr val="000000"/>
              </a:solidFill>
              <a:latin typeface="Lucida Grande" pitchFamily="-72" charset="0"/>
              <a:ea typeface="Arial" pitchFamily="-72" charset="0"/>
              <a:cs typeface="Arial" pitchFamily="-72" charset="0"/>
            </a:endParaRPr>
          </a:p>
          <a:p>
            <a:pPr marL="342900" indent="-342900" algn="ctr" eaLnBrk="0" fontAlgn="base" hangingPunct="0">
              <a:spcBef>
                <a:spcPct val="20000"/>
              </a:spcBef>
              <a:spcAft>
                <a:spcPct val="0"/>
              </a:spcAft>
            </a:pPr>
            <a:endParaRPr lang="en-US" sz="2000" b="1" dirty="0">
              <a:solidFill>
                <a:srgbClr val="000000"/>
              </a:solidFill>
              <a:latin typeface="Lucida Grande" pitchFamily="-72" charset="0"/>
              <a:ea typeface="Arial" pitchFamily="-72" charset="0"/>
              <a:cs typeface="Arial" pitchFamily="-72" charset="0"/>
            </a:endParaRPr>
          </a:p>
        </p:txBody>
      </p:sp>
      <p:sp>
        <p:nvSpPr>
          <p:cNvPr id="6" name="TextBox 5"/>
          <p:cNvSpPr txBox="1"/>
          <p:nvPr/>
        </p:nvSpPr>
        <p:spPr>
          <a:xfrm>
            <a:off x="4355976" y="152400"/>
            <a:ext cx="2273424" cy="461665"/>
          </a:xfrm>
          <a:prstGeom prst="rect">
            <a:avLst/>
          </a:prstGeom>
          <a:noFill/>
        </p:spPr>
        <p:txBody>
          <a:bodyPr wrap="square" rtlCol="0">
            <a:spAutoFit/>
          </a:bodyPr>
          <a:lstStyle/>
          <a:p>
            <a:pPr algn="r" fontAlgn="base">
              <a:spcBef>
                <a:spcPct val="0"/>
              </a:spcBef>
              <a:spcAft>
                <a:spcPct val="0"/>
              </a:spcAft>
            </a:pPr>
            <a:r>
              <a:rPr lang="en-US" sz="2400" b="1" dirty="0" smtClean="0">
                <a:solidFill>
                  <a:prstClr val="black"/>
                </a:solidFill>
                <a:latin typeface="Arial" pitchFamily="-72" charset="0"/>
                <a:ea typeface="ＭＳ Ｐゴシック" pitchFamily="-72" charset="-128"/>
              </a:rPr>
              <a:t>2013 Manuals</a:t>
            </a:r>
            <a:endParaRPr lang="en-US" sz="2400" b="1" dirty="0">
              <a:solidFill>
                <a:prstClr val="black"/>
              </a:solidFill>
              <a:latin typeface="Arial" pitchFamily="-72" charset="0"/>
              <a:ea typeface="ＭＳ Ｐゴシック" pitchFamily="-72" charset="-128"/>
            </a:endParaRPr>
          </a:p>
        </p:txBody>
      </p:sp>
      <p:pic>
        <p:nvPicPr>
          <p:cNvPr id="3074" name="Picture 2"/>
          <p:cNvPicPr>
            <a:picLocks noChangeAspect="1" noChangeArrowheads="1"/>
          </p:cNvPicPr>
          <p:nvPr/>
        </p:nvPicPr>
        <p:blipFill>
          <a:blip r:embed="rId3" cstate="print"/>
          <a:srcRect/>
          <a:stretch>
            <a:fillRect/>
          </a:stretch>
        </p:blipFill>
        <p:spPr bwMode="auto">
          <a:xfrm>
            <a:off x="4067944" y="980728"/>
            <a:ext cx="2664296" cy="2924981"/>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6156176" y="2924944"/>
            <a:ext cx="2304256" cy="2964785"/>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p:cNvSpPr>
          <p:nvPr/>
        </p:nvSpPr>
        <p:spPr bwMode="auto">
          <a:xfrm>
            <a:off x="323528" y="764704"/>
            <a:ext cx="8229600" cy="5257800"/>
          </a:xfrm>
          <a:prstGeom prst="rect">
            <a:avLst/>
          </a:prstGeom>
          <a:solidFill>
            <a:srgbClr val="FFDCB9"/>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marL="342900" indent="-342900">
              <a:spcBef>
                <a:spcPct val="20000"/>
              </a:spcBef>
              <a:defRPr/>
            </a:pPr>
            <a:endParaRPr lang="en-US" sz="3200" dirty="0">
              <a:solidFill>
                <a:prstClr val="black"/>
              </a:solidFill>
              <a:ea typeface="ＭＳ Ｐゴシック" pitchFamily="-72" charset="-128"/>
            </a:endParaRPr>
          </a:p>
        </p:txBody>
      </p:sp>
      <p:sp>
        <p:nvSpPr>
          <p:cNvPr id="46083" name="Text Placeholder 3"/>
          <p:cNvSpPr txBox="1">
            <a:spLocks/>
          </p:cNvSpPr>
          <p:nvPr/>
        </p:nvSpPr>
        <p:spPr bwMode="auto">
          <a:xfrm>
            <a:off x="395536" y="908720"/>
            <a:ext cx="3528391" cy="5363493"/>
          </a:xfrm>
          <a:prstGeom prst="rect">
            <a:avLst/>
          </a:prstGeom>
          <a:noFill/>
          <a:ln w="9525">
            <a:noFill/>
            <a:miter lim="800000"/>
            <a:headEnd/>
            <a:tailEnd/>
          </a:ln>
        </p:spPr>
        <p:txBody>
          <a:bodyPr>
            <a:prstTxWarp prst="textNoShape">
              <a:avLst/>
            </a:prstTxWarp>
          </a:bodyPr>
          <a:lstStyle/>
          <a:p>
            <a:pPr marL="342900" indent="-342900" algn="ctr" eaLnBrk="0" fontAlgn="base" hangingPunct="0">
              <a:spcBef>
                <a:spcPct val="20000"/>
              </a:spcBef>
              <a:spcAft>
                <a:spcPct val="0"/>
              </a:spcAft>
            </a:pPr>
            <a:r>
              <a:rPr lang="en-US" sz="2000" b="1" dirty="0">
                <a:solidFill>
                  <a:srgbClr val="000000"/>
                </a:solidFill>
                <a:latin typeface="Lucida Grande" pitchFamily="-72" charset="0"/>
                <a:ea typeface="Arial" pitchFamily="-72" charset="0"/>
                <a:cs typeface="Arial" pitchFamily="-72" charset="0"/>
              </a:rPr>
              <a:t>   Test </a:t>
            </a:r>
            <a:r>
              <a:rPr lang="en-US" sz="2000" b="1" dirty="0" smtClean="0">
                <a:solidFill>
                  <a:srgbClr val="000000"/>
                </a:solidFill>
                <a:latin typeface="Lucida Grande" pitchFamily="-72" charset="0"/>
                <a:ea typeface="Arial" pitchFamily="-72" charset="0"/>
                <a:cs typeface="Arial" pitchFamily="-72" charset="0"/>
              </a:rPr>
              <a:t> Administrator</a:t>
            </a:r>
            <a:r>
              <a:rPr lang="en-US" sz="2000" b="1" dirty="0">
                <a:solidFill>
                  <a:srgbClr val="000000"/>
                </a:solidFill>
                <a:latin typeface="Lucida Grande" pitchFamily="-72" charset="0"/>
                <a:ea typeface="Arial" pitchFamily="-72" charset="0"/>
                <a:cs typeface="Arial" pitchFamily="-72" charset="0"/>
              </a:rPr>
              <a:t/>
            </a:r>
            <a:br>
              <a:rPr lang="en-US" sz="2000" b="1" dirty="0">
                <a:solidFill>
                  <a:srgbClr val="000000"/>
                </a:solidFill>
                <a:latin typeface="Lucida Grande" pitchFamily="-72" charset="0"/>
                <a:ea typeface="Arial" pitchFamily="-72" charset="0"/>
                <a:cs typeface="Arial" pitchFamily="-72" charset="0"/>
              </a:rPr>
            </a:br>
            <a:r>
              <a:rPr lang="en-US" sz="2000" b="1" dirty="0" smtClean="0">
                <a:solidFill>
                  <a:srgbClr val="000000"/>
                </a:solidFill>
                <a:latin typeface="Lucida Grande" pitchFamily="-72" charset="0"/>
                <a:ea typeface="Arial" pitchFamily="-72" charset="0"/>
                <a:cs typeface="Arial" pitchFamily="-72" charset="0"/>
              </a:rPr>
              <a:t>Manuals</a:t>
            </a:r>
          </a:p>
          <a:p>
            <a:pPr marL="342900" indent="-342900" algn="ctr" eaLnBrk="0" fontAlgn="base" hangingPunct="0">
              <a:spcBef>
                <a:spcPct val="20000"/>
              </a:spcBef>
              <a:spcAft>
                <a:spcPct val="0"/>
              </a:spcAft>
            </a:pPr>
            <a:endParaRPr lang="en-US" sz="1000" b="1" dirty="0" smtClean="0">
              <a:solidFill>
                <a:srgbClr val="000000"/>
              </a:solidFill>
              <a:latin typeface="Lucida Grande" pitchFamily="-72" charset="0"/>
              <a:ea typeface="Arial" pitchFamily="-72" charset="0"/>
              <a:cs typeface="Arial" pitchFamily="-72" charset="0"/>
            </a:endParaRPr>
          </a:p>
          <a:p>
            <a:pPr marL="342900" indent="-342900" eaLnBrk="0" fontAlgn="base" hangingPunct="0">
              <a:spcBef>
                <a:spcPct val="20000"/>
              </a:spcBef>
              <a:spcAft>
                <a:spcPct val="0"/>
              </a:spcAft>
              <a:buFont typeface="Arial" pitchFamily="34" charset="0"/>
              <a:buChar char="•"/>
            </a:pPr>
            <a:r>
              <a:rPr lang="en-US" dirty="0" smtClean="0">
                <a:solidFill>
                  <a:srgbClr val="000000"/>
                </a:solidFill>
                <a:latin typeface="Arial" pitchFamily="34" charset="0"/>
                <a:ea typeface="Arial" pitchFamily="-72" charset="0"/>
                <a:cs typeface="Arial" pitchFamily="34" charset="0"/>
              </a:rPr>
              <a:t>The Guide to the Test Administration Directions provides</a:t>
            </a:r>
          </a:p>
          <a:p>
            <a:pPr marL="342900" indent="-342900" eaLnBrk="0" fontAlgn="base" hangingPunct="0">
              <a:spcBef>
                <a:spcPct val="20000"/>
              </a:spcBef>
              <a:spcAft>
                <a:spcPct val="0"/>
              </a:spcAft>
            </a:pPr>
            <a:endParaRPr lang="en-US" sz="1000" dirty="0" smtClean="0">
              <a:solidFill>
                <a:srgbClr val="000000"/>
              </a:solidFill>
              <a:latin typeface="Arial" pitchFamily="34" charset="0"/>
              <a:ea typeface="Arial" pitchFamily="-72" charset="0"/>
              <a:cs typeface="Arial" pitchFamily="34" charset="0"/>
            </a:endParaRPr>
          </a:p>
          <a:p>
            <a:pPr marL="342900" indent="-342900" eaLnBrk="0" fontAlgn="base" hangingPunct="0">
              <a:spcAft>
                <a:spcPct val="0"/>
              </a:spcAft>
            </a:pPr>
            <a:r>
              <a:rPr lang="en-US" dirty="0" smtClean="0">
                <a:solidFill>
                  <a:srgbClr val="000000"/>
                </a:solidFill>
                <a:latin typeface="Arial" pitchFamily="34" charset="0"/>
                <a:ea typeface="Arial" pitchFamily="-72" charset="0"/>
                <a:cs typeface="Arial" pitchFamily="34" charset="0"/>
              </a:rPr>
              <a:t>	-  </a:t>
            </a:r>
            <a:r>
              <a:rPr lang="en-US" sz="1600" dirty="0" smtClean="0">
                <a:solidFill>
                  <a:srgbClr val="000000"/>
                </a:solidFill>
                <a:latin typeface="Arial" pitchFamily="34" charset="0"/>
                <a:ea typeface="Arial" pitchFamily="-72" charset="0"/>
                <a:cs typeface="Arial" pitchFamily="34" charset="0"/>
              </a:rPr>
              <a:t>directions about call-out </a:t>
            </a:r>
          </a:p>
          <a:p>
            <a:pPr marL="342900" indent="-342900" eaLnBrk="0" fontAlgn="base" hangingPunct="0">
              <a:spcAft>
                <a:spcPct val="0"/>
              </a:spcAft>
            </a:pPr>
            <a:r>
              <a:rPr lang="en-US" sz="1600" dirty="0" smtClean="0">
                <a:solidFill>
                  <a:srgbClr val="000000"/>
                </a:solidFill>
                <a:latin typeface="Arial" pitchFamily="34" charset="0"/>
                <a:ea typeface="Arial" pitchFamily="-72" charset="0"/>
                <a:cs typeface="Arial" pitchFamily="34" charset="0"/>
              </a:rPr>
              <a:t>          boxes, </a:t>
            </a:r>
          </a:p>
          <a:p>
            <a:pPr marL="342900" indent="-342900" eaLnBrk="0" fontAlgn="base" hangingPunct="0">
              <a:spcAft>
                <a:spcPct val="0"/>
              </a:spcAft>
            </a:pPr>
            <a:endParaRPr lang="en-US" sz="1000" dirty="0" smtClean="0">
              <a:solidFill>
                <a:srgbClr val="000000"/>
              </a:solidFill>
              <a:latin typeface="Arial" pitchFamily="34" charset="0"/>
              <a:ea typeface="Arial" pitchFamily="-72" charset="0"/>
              <a:cs typeface="Arial" pitchFamily="34" charset="0"/>
            </a:endParaRPr>
          </a:p>
          <a:p>
            <a:pPr marL="342900" indent="-342900" eaLnBrk="0" fontAlgn="base" hangingPunct="0">
              <a:spcAft>
                <a:spcPct val="0"/>
              </a:spcAft>
            </a:pPr>
            <a:r>
              <a:rPr lang="en-US" sz="1600" dirty="0" smtClean="0">
                <a:solidFill>
                  <a:srgbClr val="000000"/>
                </a:solidFill>
                <a:latin typeface="Arial" pitchFamily="34" charset="0"/>
                <a:ea typeface="Arial" pitchFamily="-72" charset="0"/>
                <a:cs typeface="Arial" pitchFamily="34" charset="0"/>
              </a:rPr>
              <a:t>	-  details on how to make “SAY” </a:t>
            </a:r>
          </a:p>
          <a:p>
            <a:pPr marL="342900" indent="-342900" eaLnBrk="0" fontAlgn="base" hangingPunct="0">
              <a:spcAft>
                <a:spcPct val="0"/>
              </a:spcAft>
            </a:pPr>
            <a:r>
              <a:rPr lang="en-US" sz="1600" dirty="0" smtClean="0">
                <a:solidFill>
                  <a:srgbClr val="000000"/>
                </a:solidFill>
                <a:latin typeface="Arial" pitchFamily="34" charset="0"/>
                <a:ea typeface="Arial" pitchFamily="-72" charset="0"/>
                <a:cs typeface="Arial" pitchFamily="34" charset="0"/>
              </a:rPr>
              <a:t>         directions test specific, and </a:t>
            </a:r>
          </a:p>
          <a:p>
            <a:pPr marL="342900" indent="-342900" eaLnBrk="0" fontAlgn="base" hangingPunct="0">
              <a:spcAft>
                <a:spcPct val="0"/>
              </a:spcAft>
            </a:pPr>
            <a:endParaRPr lang="en-US" sz="1000" dirty="0" smtClean="0">
              <a:solidFill>
                <a:srgbClr val="000000"/>
              </a:solidFill>
              <a:latin typeface="Arial" pitchFamily="34" charset="0"/>
              <a:ea typeface="Arial" pitchFamily="-72" charset="0"/>
              <a:cs typeface="Arial" pitchFamily="34" charset="0"/>
            </a:endParaRPr>
          </a:p>
          <a:p>
            <a:pPr marL="342900" indent="-342900" eaLnBrk="0" fontAlgn="base" hangingPunct="0">
              <a:spcAft>
                <a:spcPct val="0"/>
              </a:spcAft>
            </a:pPr>
            <a:r>
              <a:rPr lang="en-US" sz="1600" dirty="0" smtClean="0">
                <a:solidFill>
                  <a:srgbClr val="000000"/>
                </a:solidFill>
                <a:latin typeface="Arial" pitchFamily="34" charset="0"/>
                <a:ea typeface="Arial" pitchFamily="-72" charset="0"/>
                <a:cs typeface="Arial" pitchFamily="34" charset="0"/>
              </a:rPr>
              <a:t>	-  information about the </a:t>
            </a:r>
          </a:p>
          <a:p>
            <a:pPr marL="342900" indent="-342900" eaLnBrk="0" fontAlgn="base" hangingPunct="0">
              <a:spcAft>
                <a:spcPct val="0"/>
              </a:spcAft>
            </a:pPr>
            <a:r>
              <a:rPr lang="en-US" sz="1600" dirty="0" smtClean="0">
                <a:solidFill>
                  <a:srgbClr val="000000"/>
                </a:solidFill>
                <a:latin typeface="Arial" pitchFamily="34" charset="0"/>
                <a:ea typeface="Arial" pitchFamily="-72" charset="0"/>
                <a:cs typeface="Arial" pitchFamily="34" charset="0"/>
              </a:rPr>
              <a:t>         distribution of reference </a:t>
            </a:r>
          </a:p>
          <a:p>
            <a:pPr marL="342900" indent="-342900" eaLnBrk="0" fontAlgn="base" hangingPunct="0">
              <a:spcAft>
                <a:spcPct val="0"/>
              </a:spcAft>
            </a:pPr>
            <a:r>
              <a:rPr lang="en-US" sz="1600" dirty="0" smtClean="0">
                <a:solidFill>
                  <a:srgbClr val="000000"/>
                </a:solidFill>
                <a:latin typeface="Arial" pitchFamily="34" charset="0"/>
                <a:ea typeface="Arial" pitchFamily="-72" charset="0"/>
                <a:cs typeface="Arial" pitchFamily="34" charset="0"/>
              </a:rPr>
              <a:t>         materials and the use of   </a:t>
            </a:r>
          </a:p>
          <a:p>
            <a:pPr marL="342900" indent="-342900" eaLnBrk="0" fontAlgn="base" hangingPunct="0">
              <a:spcAft>
                <a:spcPct val="0"/>
              </a:spcAft>
            </a:pPr>
            <a:r>
              <a:rPr lang="en-US" sz="1600" dirty="0" smtClean="0">
                <a:solidFill>
                  <a:srgbClr val="000000"/>
                </a:solidFill>
                <a:latin typeface="Arial" pitchFamily="34" charset="0"/>
                <a:ea typeface="Arial" pitchFamily="-72" charset="0"/>
                <a:cs typeface="Arial" pitchFamily="34" charset="0"/>
              </a:rPr>
              <a:t>         optional test administration </a:t>
            </a:r>
          </a:p>
          <a:p>
            <a:pPr marL="342900" indent="-342900" eaLnBrk="0" fontAlgn="base" hangingPunct="0">
              <a:spcAft>
                <a:spcPct val="0"/>
              </a:spcAft>
            </a:pPr>
            <a:r>
              <a:rPr lang="en-US" sz="1600" dirty="0" smtClean="0">
                <a:solidFill>
                  <a:srgbClr val="000000"/>
                </a:solidFill>
                <a:latin typeface="Arial" pitchFamily="34" charset="0"/>
                <a:ea typeface="Arial" pitchFamily="-72" charset="0"/>
                <a:cs typeface="Arial" pitchFamily="34" charset="0"/>
              </a:rPr>
              <a:t>         procedures.   </a:t>
            </a:r>
          </a:p>
          <a:p>
            <a:pPr marL="342900" indent="-342900" algn="ctr" eaLnBrk="0" fontAlgn="base" hangingPunct="0">
              <a:spcBef>
                <a:spcPct val="20000"/>
              </a:spcBef>
              <a:spcAft>
                <a:spcPct val="0"/>
              </a:spcAft>
            </a:pPr>
            <a:endParaRPr lang="en-US" sz="2000" b="1" dirty="0" smtClean="0">
              <a:solidFill>
                <a:srgbClr val="000000"/>
              </a:solidFill>
              <a:latin typeface="Lucida Grande" pitchFamily="-72" charset="0"/>
              <a:ea typeface="Arial" pitchFamily="-72" charset="0"/>
              <a:cs typeface="Arial" pitchFamily="-72" charset="0"/>
            </a:endParaRPr>
          </a:p>
          <a:p>
            <a:pPr marL="342900" indent="-342900" algn="ctr" eaLnBrk="0" fontAlgn="base" hangingPunct="0">
              <a:spcBef>
                <a:spcPct val="20000"/>
              </a:spcBef>
              <a:spcAft>
                <a:spcPct val="0"/>
              </a:spcAft>
            </a:pPr>
            <a:endParaRPr lang="en-US" sz="2000" b="1" dirty="0">
              <a:solidFill>
                <a:srgbClr val="000000"/>
              </a:solidFill>
              <a:latin typeface="Lucida Grande" pitchFamily="-72" charset="0"/>
              <a:ea typeface="Arial" pitchFamily="-72" charset="0"/>
              <a:cs typeface="Arial" pitchFamily="-72" charset="0"/>
            </a:endParaRPr>
          </a:p>
        </p:txBody>
      </p:sp>
      <p:sp>
        <p:nvSpPr>
          <p:cNvPr id="6" name="TextBox 5"/>
          <p:cNvSpPr txBox="1"/>
          <p:nvPr/>
        </p:nvSpPr>
        <p:spPr>
          <a:xfrm>
            <a:off x="4355976" y="152400"/>
            <a:ext cx="2273424" cy="461665"/>
          </a:xfrm>
          <a:prstGeom prst="rect">
            <a:avLst/>
          </a:prstGeom>
          <a:noFill/>
        </p:spPr>
        <p:txBody>
          <a:bodyPr wrap="square" rtlCol="0">
            <a:spAutoFit/>
          </a:bodyPr>
          <a:lstStyle/>
          <a:p>
            <a:pPr algn="r" fontAlgn="base">
              <a:spcBef>
                <a:spcPct val="0"/>
              </a:spcBef>
              <a:spcAft>
                <a:spcPct val="0"/>
              </a:spcAft>
            </a:pPr>
            <a:r>
              <a:rPr lang="en-US" sz="2400" b="1" dirty="0" smtClean="0">
                <a:solidFill>
                  <a:prstClr val="black"/>
                </a:solidFill>
                <a:latin typeface="Arial" pitchFamily="-72" charset="0"/>
                <a:ea typeface="ＭＳ Ｐゴシック" pitchFamily="-72" charset="-128"/>
              </a:rPr>
              <a:t>2013 Manuals</a:t>
            </a:r>
            <a:endParaRPr lang="en-US" sz="2400" b="1" dirty="0">
              <a:solidFill>
                <a:prstClr val="black"/>
              </a:solidFill>
              <a:latin typeface="Arial" pitchFamily="-72" charset="0"/>
              <a:ea typeface="ＭＳ Ｐゴシック" pitchFamily="-72" charset="-128"/>
            </a:endParaRPr>
          </a:p>
        </p:txBody>
      </p:sp>
      <p:pic>
        <p:nvPicPr>
          <p:cNvPr id="3074" name="Picture 2"/>
          <p:cNvPicPr>
            <a:picLocks noChangeAspect="1" noChangeArrowheads="1"/>
          </p:cNvPicPr>
          <p:nvPr/>
        </p:nvPicPr>
        <p:blipFill>
          <a:blip r:embed="rId3" cstate="print"/>
          <a:srcRect/>
          <a:stretch>
            <a:fillRect/>
          </a:stretch>
        </p:blipFill>
        <p:spPr bwMode="auto">
          <a:xfrm>
            <a:off x="4067944" y="980728"/>
            <a:ext cx="2664296" cy="2924981"/>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6156176" y="2924944"/>
            <a:ext cx="2304256" cy="2964785"/>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p:cNvSpPr>
          <p:nvPr/>
        </p:nvSpPr>
        <p:spPr bwMode="auto">
          <a:xfrm>
            <a:off x="323528" y="764704"/>
            <a:ext cx="8229600" cy="5257800"/>
          </a:xfrm>
          <a:prstGeom prst="rect">
            <a:avLst/>
          </a:prstGeom>
          <a:solidFill>
            <a:srgbClr val="FFDCB9"/>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marL="342900" indent="-342900">
              <a:spcBef>
                <a:spcPct val="20000"/>
              </a:spcBef>
              <a:defRPr/>
            </a:pPr>
            <a:endParaRPr lang="en-US" sz="3200" dirty="0">
              <a:solidFill>
                <a:prstClr val="black"/>
              </a:solidFill>
              <a:ea typeface="ＭＳ Ｐゴシック" pitchFamily="-72" charset="-128"/>
            </a:endParaRPr>
          </a:p>
        </p:txBody>
      </p:sp>
      <p:sp>
        <p:nvSpPr>
          <p:cNvPr id="46083" name="Text Placeholder 3"/>
          <p:cNvSpPr txBox="1">
            <a:spLocks/>
          </p:cNvSpPr>
          <p:nvPr/>
        </p:nvSpPr>
        <p:spPr bwMode="auto">
          <a:xfrm>
            <a:off x="467544" y="836712"/>
            <a:ext cx="3744416" cy="5435501"/>
          </a:xfrm>
          <a:prstGeom prst="rect">
            <a:avLst/>
          </a:prstGeom>
          <a:noFill/>
          <a:ln w="9525">
            <a:noFill/>
            <a:miter lim="800000"/>
            <a:headEnd/>
            <a:tailEnd/>
          </a:ln>
        </p:spPr>
        <p:txBody>
          <a:bodyPr>
            <a:prstTxWarp prst="textNoShape">
              <a:avLst/>
            </a:prstTxWarp>
          </a:bodyPr>
          <a:lstStyle/>
          <a:p>
            <a:pPr marL="342900" indent="-342900" algn="ctr" eaLnBrk="0" fontAlgn="base" hangingPunct="0">
              <a:spcBef>
                <a:spcPct val="20000"/>
              </a:spcBef>
              <a:spcAft>
                <a:spcPct val="0"/>
              </a:spcAft>
            </a:pPr>
            <a:r>
              <a:rPr lang="en-US" sz="2000" b="1" dirty="0">
                <a:solidFill>
                  <a:srgbClr val="000000"/>
                </a:solidFill>
                <a:latin typeface="Lucida Grande" pitchFamily="-72" charset="0"/>
                <a:ea typeface="Arial" pitchFamily="-72" charset="0"/>
                <a:cs typeface="Arial" pitchFamily="-72" charset="0"/>
              </a:rPr>
              <a:t>   Test </a:t>
            </a:r>
            <a:r>
              <a:rPr lang="en-US" sz="2000" b="1" dirty="0" smtClean="0">
                <a:solidFill>
                  <a:srgbClr val="000000"/>
                </a:solidFill>
                <a:latin typeface="Lucida Grande" pitchFamily="-72" charset="0"/>
                <a:ea typeface="Arial" pitchFamily="-72" charset="0"/>
                <a:cs typeface="Arial" pitchFamily="-72" charset="0"/>
              </a:rPr>
              <a:t> Administrator</a:t>
            </a:r>
            <a:r>
              <a:rPr lang="en-US" sz="2000" b="1" dirty="0">
                <a:solidFill>
                  <a:srgbClr val="000000"/>
                </a:solidFill>
                <a:latin typeface="Lucida Grande" pitchFamily="-72" charset="0"/>
                <a:ea typeface="Arial" pitchFamily="-72" charset="0"/>
                <a:cs typeface="Arial" pitchFamily="-72" charset="0"/>
              </a:rPr>
              <a:t/>
            </a:r>
            <a:br>
              <a:rPr lang="en-US" sz="2000" b="1" dirty="0">
                <a:solidFill>
                  <a:srgbClr val="000000"/>
                </a:solidFill>
                <a:latin typeface="Lucida Grande" pitchFamily="-72" charset="0"/>
                <a:ea typeface="Arial" pitchFamily="-72" charset="0"/>
                <a:cs typeface="Arial" pitchFamily="-72" charset="0"/>
              </a:rPr>
            </a:br>
            <a:r>
              <a:rPr lang="en-US" sz="2000" b="1" dirty="0" smtClean="0">
                <a:solidFill>
                  <a:srgbClr val="000000"/>
                </a:solidFill>
                <a:latin typeface="Lucida Grande" pitchFamily="-72" charset="0"/>
                <a:ea typeface="Arial" pitchFamily="-72" charset="0"/>
                <a:cs typeface="Arial" pitchFamily="-72" charset="0"/>
              </a:rPr>
              <a:t>Manuals</a:t>
            </a:r>
          </a:p>
          <a:p>
            <a:pPr marL="342900" indent="-342900" algn="ctr" eaLnBrk="0" fontAlgn="base" hangingPunct="0">
              <a:spcBef>
                <a:spcPct val="20000"/>
              </a:spcBef>
              <a:spcAft>
                <a:spcPct val="0"/>
              </a:spcAft>
            </a:pPr>
            <a:endParaRPr lang="en-US" sz="400" b="1" dirty="0" smtClean="0">
              <a:solidFill>
                <a:srgbClr val="000000"/>
              </a:solidFill>
              <a:latin typeface="Lucida Grande" pitchFamily="-72" charset="0"/>
              <a:ea typeface="Arial" pitchFamily="-72" charset="0"/>
              <a:cs typeface="Arial" pitchFamily="-72" charset="0"/>
            </a:endParaRPr>
          </a:p>
          <a:p>
            <a:pPr marL="342900" indent="-342900" eaLnBrk="0" fontAlgn="base" hangingPunct="0">
              <a:spcBef>
                <a:spcPct val="20000"/>
              </a:spcBef>
              <a:spcAft>
                <a:spcPct val="0"/>
              </a:spcAft>
              <a:buFont typeface="Arial" pitchFamily="34" charset="0"/>
              <a:buChar char="•"/>
            </a:pPr>
            <a:r>
              <a:rPr lang="en-US" dirty="0" smtClean="0">
                <a:solidFill>
                  <a:srgbClr val="000000"/>
                </a:solidFill>
                <a:latin typeface="Arial" pitchFamily="34" charset="0"/>
                <a:ea typeface="Arial" pitchFamily="-72" charset="0"/>
                <a:cs typeface="Arial" pitchFamily="34" charset="0"/>
              </a:rPr>
              <a:t>Guide to the Test Administration Directions</a:t>
            </a:r>
          </a:p>
          <a:p>
            <a:pPr marL="342900" indent="-342900" eaLnBrk="0" fontAlgn="base" hangingPunct="0">
              <a:spcBef>
                <a:spcPct val="20000"/>
              </a:spcBef>
              <a:spcAft>
                <a:spcPct val="0"/>
              </a:spcAft>
            </a:pPr>
            <a:endParaRPr lang="en-US" sz="1000" dirty="0" smtClean="0">
              <a:solidFill>
                <a:srgbClr val="000000"/>
              </a:solidFill>
              <a:latin typeface="Arial" pitchFamily="34" charset="0"/>
              <a:ea typeface="Arial" pitchFamily="-72" charset="0"/>
              <a:cs typeface="Arial" pitchFamily="34" charset="0"/>
            </a:endParaRPr>
          </a:p>
          <a:p>
            <a:pPr marL="342900" indent="-342900" eaLnBrk="0" fontAlgn="base" hangingPunct="0">
              <a:spcAft>
                <a:spcPct val="0"/>
              </a:spcAft>
            </a:pPr>
            <a:r>
              <a:rPr lang="en-US" dirty="0" smtClean="0">
                <a:solidFill>
                  <a:srgbClr val="000000"/>
                </a:solidFill>
                <a:latin typeface="Arial" pitchFamily="34" charset="0"/>
                <a:ea typeface="Arial" pitchFamily="-72" charset="0"/>
                <a:cs typeface="Arial" pitchFamily="34" charset="0"/>
              </a:rPr>
              <a:t>	-  </a:t>
            </a:r>
            <a:r>
              <a:rPr lang="en-US" sz="1600" dirty="0" smtClean="0">
                <a:solidFill>
                  <a:srgbClr val="000000"/>
                </a:solidFill>
                <a:latin typeface="Arial" pitchFamily="34" charset="0"/>
                <a:ea typeface="Arial" pitchFamily="-72" charset="0"/>
                <a:cs typeface="Arial" pitchFamily="34" charset="0"/>
              </a:rPr>
              <a:t>includes information about </a:t>
            </a:r>
          </a:p>
          <a:p>
            <a:pPr marL="342900" indent="-342900" eaLnBrk="0" fontAlgn="base" hangingPunct="0">
              <a:spcAft>
                <a:spcPct val="0"/>
              </a:spcAft>
            </a:pPr>
            <a:r>
              <a:rPr lang="en-US" sz="1600" dirty="0" smtClean="0">
                <a:solidFill>
                  <a:srgbClr val="000000"/>
                </a:solidFill>
                <a:latin typeface="Arial" pitchFamily="34" charset="0"/>
                <a:ea typeface="Arial" pitchFamily="-72" charset="0"/>
                <a:cs typeface="Arial" pitchFamily="34" charset="0"/>
              </a:rPr>
              <a:t>	   the use of testing     </a:t>
            </a:r>
          </a:p>
          <a:p>
            <a:pPr marL="342900" indent="-342900" eaLnBrk="0" fontAlgn="base" hangingPunct="0">
              <a:spcAft>
                <a:spcPct val="0"/>
              </a:spcAft>
            </a:pPr>
            <a:r>
              <a:rPr lang="en-US" sz="1600" dirty="0" smtClean="0">
                <a:solidFill>
                  <a:srgbClr val="000000"/>
                </a:solidFill>
                <a:latin typeface="Arial" pitchFamily="34" charset="0"/>
                <a:ea typeface="Arial" pitchFamily="-72" charset="0"/>
                <a:cs typeface="Arial" pitchFamily="34" charset="0"/>
              </a:rPr>
              <a:t>         accommodations, </a:t>
            </a:r>
          </a:p>
          <a:p>
            <a:pPr marL="342900" indent="-342900" eaLnBrk="0" fontAlgn="base" hangingPunct="0">
              <a:spcAft>
                <a:spcPct val="0"/>
              </a:spcAft>
            </a:pPr>
            <a:endParaRPr lang="en-US" sz="1000" dirty="0" smtClean="0">
              <a:solidFill>
                <a:srgbClr val="000000"/>
              </a:solidFill>
              <a:latin typeface="Arial" pitchFamily="34" charset="0"/>
              <a:ea typeface="Arial" pitchFamily="-72" charset="0"/>
              <a:cs typeface="Arial" pitchFamily="34" charset="0"/>
            </a:endParaRPr>
          </a:p>
          <a:p>
            <a:pPr marL="342900" indent="-342900" eaLnBrk="0" fontAlgn="base" hangingPunct="0">
              <a:spcAft>
                <a:spcPct val="0"/>
              </a:spcAft>
            </a:pPr>
            <a:r>
              <a:rPr lang="en-US" sz="1600" dirty="0" smtClean="0">
                <a:solidFill>
                  <a:srgbClr val="000000"/>
                </a:solidFill>
                <a:latin typeface="Arial" pitchFamily="34" charset="0"/>
                <a:ea typeface="Arial" pitchFamily="-72" charset="0"/>
                <a:cs typeface="Arial" pitchFamily="34" charset="0"/>
              </a:rPr>
              <a:t>	-  describes the Oral Administration </a:t>
            </a:r>
          </a:p>
          <a:p>
            <a:pPr marL="342900" indent="-342900" eaLnBrk="0" fontAlgn="base" hangingPunct="0">
              <a:spcAft>
                <a:spcPct val="0"/>
              </a:spcAft>
            </a:pPr>
            <a:r>
              <a:rPr lang="en-US" sz="1600" dirty="0" smtClean="0">
                <a:solidFill>
                  <a:srgbClr val="000000"/>
                </a:solidFill>
                <a:latin typeface="Arial" pitchFamily="34" charset="0"/>
                <a:ea typeface="Arial" pitchFamily="-72" charset="0"/>
                <a:cs typeface="Arial" pitchFamily="34" charset="0"/>
              </a:rPr>
              <a:t>         accommodation, and  </a:t>
            </a:r>
          </a:p>
          <a:p>
            <a:pPr marL="342900" indent="-342900" eaLnBrk="0" fontAlgn="base" hangingPunct="0">
              <a:spcBef>
                <a:spcPct val="20000"/>
              </a:spcBef>
              <a:spcAft>
                <a:spcPct val="0"/>
              </a:spcAft>
            </a:pPr>
            <a:endParaRPr lang="en-US" sz="1000" dirty="0" smtClean="0">
              <a:solidFill>
                <a:srgbClr val="000000"/>
              </a:solidFill>
              <a:latin typeface="Arial" pitchFamily="34" charset="0"/>
              <a:ea typeface="Arial" pitchFamily="-72" charset="0"/>
              <a:cs typeface="Arial" pitchFamily="34" charset="0"/>
            </a:endParaRPr>
          </a:p>
          <a:p>
            <a:pPr marL="342900" indent="-342900" eaLnBrk="0" fontAlgn="base" hangingPunct="0">
              <a:spcAft>
                <a:spcPct val="0"/>
              </a:spcAft>
            </a:pPr>
            <a:r>
              <a:rPr lang="en-US" sz="1600" dirty="0" smtClean="0">
                <a:solidFill>
                  <a:srgbClr val="000000"/>
                </a:solidFill>
                <a:latin typeface="Arial" pitchFamily="34" charset="0"/>
                <a:ea typeface="Arial" pitchFamily="-72" charset="0"/>
                <a:cs typeface="Arial" pitchFamily="34" charset="0"/>
              </a:rPr>
              <a:t>	-  reiterates that the test </a:t>
            </a:r>
          </a:p>
          <a:p>
            <a:pPr marL="342900" indent="-342900" eaLnBrk="0" fontAlgn="base" hangingPunct="0">
              <a:spcAft>
                <a:spcPct val="0"/>
              </a:spcAft>
            </a:pPr>
            <a:r>
              <a:rPr lang="en-US" sz="1600" dirty="0" smtClean="0">
                <a:solidFill>
                  <a:srgbClr val="000000"/>
                </a:solidFill>
                <a:latin typeface="Arial" pitchFamily="34" charset="0"/>
                <a:ea typeface="Arial" pitchFamily="-72" charset="0"/>
                <a:cs typeface="Arial" pitchFamily="34" charset="0"/>
              </a:rPr>
              <a:t>         administrator </a:t>
            </a:r>
            <a:r>
              <a:rPr lang="en-US" sz="1600" b="1" dirty="0" smtClean="0">
                <a:solidFill>
                  <a:srgbClr val="000000"/>
                </a:solidFill>
                <a:latin typeface="Arial" pitchFamily="34" charset="0"/>
                <a:ea typeface="Arial" pitchFamily="-72" charset="0"/>
                <a:cs typeface="Arial" pitchFamily="34" charset="0"/>
              </a:rPr>
              <a:t>must have training   </a:t>
            </a:r>
          </a:p>
          <a:p>
            <a:pPr marL="342900" indent="-342900" eaLnBrk="0" fontAlgn="base" hangingPunct="0">
              <a:spcAft>
                <a:spcPct val="0"/>
              </a:spcAft>
            </a:pPr>
            <a:r>
              <a:rPr lang="en-US" sz="1600" b="1" dirty="0" smtClean="0">
                <a:solidFill>
                  <a:srgbClr val="000000"/>
                </a:solidFill>
                <a:latin typeface="Arial" pitchFamily="34" charset="0"/>
                <a:ea typeface="Arial" pitchFamily="-72" charset="0"/>
                <a:cs typeface="Arial" pitchFamily="34" charset="0"/>
              </a:rPr>
              <a:t>         </a:t>
            </a:r>
            <a:r>
              <a:rPr lang="en-US" sz="1600" dirty="0" smtClean="0">
                <a:solidFill>
                  <a:srgbClr val="000000"/>
                </a:solidFill>
                <a:latin typeface="Arial" pitchFamily="34" charset="0"/>
                <a:ea typeface="Arial" pitchFamily="-72" charset="0"/>
                <a:cs typeface="Arial" pitchFamily="34" charset="0"/>
              </a:rPr>
              <a:t>and guidance from the campus  </a:t>
            </a:r>
          </a:p>
          <a:p>
            <a:pPr marL="342900" indent="-342900" eaLnBrk="0" fontAlgn="base" hangingPunct="0">
              <a:spcAft>
                <a:spcPct val="0"/>
              </a:spcAft>
            </a:pPr>
            <a:r>
              <a:rPr lang="en-US" sz="1600" dirty="0" smtClean="0">
                <a:solidFill>
                  <a:srgbClr val="000000"/>
                </a:solidFill>
                <a:latin typeface="Arial" pitchFamily="34" charset="0"/>
                <a:ea typeface="Arial" pitchFamily="-72" charset="0"/>
                <a:cs typeface="Arial" pitchFamily="34" charset="0"/>
              </a:rPr>
              <a:t>         coordinator regarding the use of </a:t>
            </a:r>
          </a:p>
          <a:p>
            <a:pPr marL="342900" indent="-342900" eaLnBrk="0" fontAlgn="base" hangingPunct="0">
              <a:spcAft>
                <a:spcPct val="0"/>
              </a:spcAft>
            </a:pPr>
            <a:r>
              <a:rPr lang="en-US" sz="1600" dirty="0" smtClean="0">
                <a:solidFill>
                  <a:srgbClr val="000000"/>
                </a:solidFill>
                <a:latin typeface="Arial" pitchFamily="34" charset="0"/>
                <a:ea typeface="Arial" pitchFamily="-72" charset="0"/>
                <a:cs typeface="Arial" pitchFamily="34" charset="0"/>
              </a:rPr>
              <a:t>         accommodations </a:t>
            </a:r>
            <a:r>
              <a:rPr lang="en-US" sz="1600" b="1" dirty="0" smtClean="0">
                <a:solidFill>
                  <a:srgbClr val="000000"/>
                </a:solidFill>
                <a:latin typeface="Arial" pitchFamily="34" charset="0"/>
                <a:ea typeface="Arial" pitchFamily="-72" charset="0"/>
                <a:cs typeface="Arial" pitchFamily="34" charset="0"/>
              </a:rPr>
              <a:t>prior to the </a:t>
            </a:r>
          </a:p>
          <a:p>
            <a:pPr marL="342900" indent="-342900" eaLnBrk="0" fontAlgn="base" hangingPunct="0">
              <a:spcAft>
                <a:spcPct val="0"/>
              </a:spcAft>
            </a:pPr>
            <a:r>
              <a:rPr lang="en-US" sz="1600" b="1" dirty="0" smtClean="0">
                <a:solidFill>
                  <a:srgbClr val="000000"/>
                </a:solidFill>
                <a:latin typeface="Arial" pitchFamily="34" charset="0"/>
                <a:ea typeface="Arial" pitchFamily="-72" charset="0"/>
                <a:cs typeface="Arial" pitchFamily="34" charset="0"/>
              </a:rPr>
              <a:t>         test administration</a:t>
            </a:r>
            <a:r>
              <a:rPr lang="en-US" sz="1600" dirty="0" smtClean="0">
                <a:solidFill>
                  <a:srgbClr val="000000"/>
                </a:solidFill>
                <a:latin typeface="Arial" pitchFamily="34" charset="0"/>
                <a:ea typeface="Arial" pitchFamily="-72" charset="0"/>
                <a:cs typeface="Arial" pitchFamily="34" charset="0"/>
              </a:rPr>
              <a:t>. </a:t>
            </a:r>
          </a:p>
          <a:p>
            <a:pPr marL="342900" indent="-342900" algn="ctr" eaLnBrk="0" fontAlgn="base" hangingPunct="0">
              <a:spcBef>
                <a:spcPct val="20000"/>
              </a:spcBef>
              <a:spcAft>
                <a:spcPct val="0"/>
              </a:spcAft>
            </a:pPr>
            <a:endParaRPr lang="en-US" sz="2000" b="1" dirty="0" smtClean="0">
              <a:solidFill>
                <a:srgbClr val="000000"/>
              </a:solidFill>
              <a:latin typeface="Lucida Grande" pitchFamily="-72" charset="0"/>
              <a:ea typeface="Arial" pitchFamily="-72" charset="0"/>
              <a:cs typeface="Arial" pitchFamily="-72" charset="0"/>
            </a:endParaRPr>
          </a:p>
          <a:p>
            <a:pPr marL="342900" indent="-342900" algn="ctr" eaLnBrk="0" fontAlgn="base" hangingPunct="0">
              <a:spcBef>
                <a:spcPct val="20000"/>
              </a:spcBef>
              <a:spcAft>
                <a:spcPct val="0"/>
              </a:spcAft>
            </a:pPr>
            <a:endParaRPr lang="en-US" sz="2000" b="1" dirty="0">
              <a:solidFill>
                <a:srgbClr val="000000"/>
              </a:solidFill>
              <a:latin typeface="Lucida Grande" pitchFamily="-72" charset="0"/>
              <a:ea typeface="Arial" pitchFamily="-72" charset="0"/>
              <a:cs typeface="Arial" pitchFamily="-72" charset="0"/>
            </a:endParaRPr>
          </a:p>
        </p:txBody>
      </p:sp>
      <p:sp>
        <p:nvSpPr>
          <p:cNvPr id="6" name="TextBox 5"/>
          <p:cNvSpPr txBox="1"/>
          <p:nvPr/>
        </p:nvSpPr>
        <p:spPr>
          <a:xfrm>
            <a:off x="4355976" y="152400"/>
            <a:ext cx="2273424" cy="461665"/>
          </a:xfrm>
          <a:prstGeom prst="rect">
            <a:avLst/>
          </a:prstGeom>
          <a:noFill/>
        </p:spPr>
        <p:txBody>
          <a:bodyPr wrap="square" rtlCol="0">
            <a:spAutoFit/>
          </a:bodyPr>
          <a:lstStyle/>
          <a:p>
            <a:pPr algn="r" fontAlgn="base">
              <a:spcBef>
                <a:spcPct val="0"/>
              </a:spcBef>
              <a:spcAft>
                <a:spcPct val="0"/>
              </a:spcAft>
            </a:pPr>
            <a:r>
              <a:rPr lang="en-US" sz="2400" b="1" dirty="0" smtClean="0">
                <a:solidFill>
                  <a:prstClr val="black"/>
                </a:solidFill>
                <a:latin typeface="Arial" pitchFamily="-72" charset="0"/>
                <a:ea typeface="ＭＳ Ｐゴシック" pitchFamily="-72" charset="-128"/>
              </a:rPr>
              <a:t>2013 Manuals</a:t>
            </a:r>
            <a:endParaRPr lang="en-US" sz="2400" b="1" dirty="0">
              <a:solidFill>
                <a:prstClr val="black"/>
              </a:solidFill>
              <a:latin typeface="Arial" pitchFamily="-72" charset="0"/>
              <a:ea typeface="ＭＳ Ｐゴシック" pitchFamily="-72" charset="-128"/>
            </a:endParaRPr>
          </a:p>
        </p:txBody>
      </p:sp>
      <p:pic>
        <p:nvPicPr>
          <p:cNvPr id="8" name="Picture 2"/>
          <p:cNvPicPr>
            <a:picLocks noChangeAspect="1" noChangeArrowheads="1"/>
          </p:cNvPicPr>
          <p:nvPr/>
        </p:nvPicPr>
        <p:blipFill>
          <a:blip r:embed="rId3" cstate="print"/>
          <a:srcRect/>
          <a:stretch>
            <a:fillRect/>
          </a:stretch>
        </p:blipFill>
        <p:spPr bwMode="auto">
          <a:xfrm>
            <a:off x="4427984" y="980728"/>
            <a:ext cx="2664296" cy="2924981"/>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5724128" y="2060848"/>
            <a:ext cx="2648035" cy="3754177"/>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p:cNvSpPr>
          <p:nvPr/>
        </p:nvSpPr>
        <p:spPr bwMode="auto">
          <a:xfrm>
            <a:off x="323528" y="692696"/>
            <a:ext cx="8229600" cy="5257800"/>
          </a:xfrm>
          <a:prstGeom prst="rect">
            <a:avLst/>
          </a:prstGeom>
          <a:solidFill>
            <a:srgbClr val="FFDCB9"/>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marL="342900" indent="-342900">
              <a:spcBef>
                <a:spcPct val="20000"/>
              </a:spcBef>
              <a:defRPr/>
            </a:pPr>
            <a:endParaRPr lang="en-US" sz="3200" dirty="0">
              <a:solidFill>
                <a:prstClr val="black"/>
              </a:solidFill>
              <a:ea typeface="ＭＳ Ｐゴシック" pitchFamily="-72" charset="-128"/>
            </a:endParaRPr>
          </a:p>
        </p:txBody>
      </p:sp>
      <p:sp>
        <p:nvSpPr>
          <p:cNvPr id="46083" name="Text Placeholder 3"/>
          <p:cNvSpPr txBox="1">
            <a:spLocks/>
          </p:cNvSpPr>
          <p:nvPr/>
        </p:nvSpPr>
        <p:spPr bwMode="auto">
          <a:xfrm>
            <a:off x="762000" y="980728"/>
            <a:ext cx="3192463" cy="5291485"/>
          </a:xfrm>
          <a:prstGeom prst="rect">
            <a:avLst/>
          </a:prstGeom>
          <a:noFill/>
          <a:ln w="9525">
            <a:noFill/>
            <a:miter lim="800000"/>
            <a:headEnd/>
            <a:tailEnd/>
          </a:ln>
        </p:spPr>
        <p:txBody>
          <a:bodyPr>
            <a:prstTxWarp prst="textNoShape">
              <a:avLst/>
            </a:prstTxWarp>
          </a:bodyPr>
          <a:lstStyle/>
          <a:p>
            <a:pPr marL="342900" indent="-342900" algn="ctr" eaLnBrk="0" fontAlgn="base" hangingPunct="0">
              <a:spcBef>
                <a:spcPct val="20000"/>
              </a:spcBef>
              <a:spcAft>
                <a:spcPct val="0"/>
              </a:spcAft>
            </a:pPr>
            <a:r>
              <a:rPr lang="en-US" sz="2000" b="1" dirty="0">
                <a:solidFill>
                  <a:srgbClr val="000000"/>
                </a:solidFill>
                <a:latin typeface="Lucida Grande" pitchFamily="-72" charset="0"/>
                <a:ea typeface="Arial" pitchFamily="-72" charset="0"/>
                <a:cs typeface="Arial" pitchFamily="-72" charset="0"/>
              </a:rPr>
              <a:t>   </a:t>
            </a:r>
            <a:r>
              <a:rPr lang="en-US" sz="2000" b="1" dirty="0" smtClean="0">
                <a:solidFill>
                  <a:srgbClr val="000000"/>
                </a:solidFill>
                <a:latin typeface="Lucida Grande" pitchFamily="-72" charset="0"/>
                <a:ea typeface="Arial" pitchFamily="-72" charset="0"/>
                <a:cs typeface="Arial" pitchFamily="-72" charset="0"/>
              </a:rPr>
              <a:t>Test  </a:t>
            </a:r>
            <a:r>
              <a:rPr lang="en-US" sz="2000" b="1" dirty="0">
                <a:solidFill>
                  <a:srgbClr val="000000"/>
                </a:solidFill>
                <a:latin typeface="Lucida Grande" pitchFamily="-72" charset="0"/>
                <a:ea typeface="Arial" pitchFamily="-72" charset="0"/>
                <a:cs typeface="Arial" pitchFamily="-72" charset="0"/>
              </a:rPr>
              <a:t>Administrator</a:t>
            </a:r>
            <a:br>
              <a:rPr lang="en-US" sz="2000" b="1" dirty="0">
                <a:solidFill>
                  <a:srgbClr val="000000"/>
                </a:solidFill>
                <a:latin typeface="Lucida Grande" pitchFamily="-72" charset="0"/>
                <a:ea typeface="Arial" pitchFamily="-72" charset="0"/>
                <a:cs typeface="Arial" pitchFamily="-72" charset="0"/>
              </a:rPr>
            </a:br>
            <a:r>
              <a:rPr lang="en-US" sz="2000" b="1" dirty="0" smtClean="0">
                <a:solidFill>
                  <a:srgbClr val="000000"/>
                </a:solidFill>
                <a:latin typeface="Lucida Grande" pitchFamily="-72" charset="0"/>
                <a:ea typeface="Arial" pitchFamily="-72" charset="0"/>
                <a:cs typeface="Arial" pitchFamily="-72" charset="0"/>
              </a:rPr>
              <a:t>Manuals</a:t>
            </a:r>
          </a:p>
          <a:p>
            <a:pPr marL="342900" indent="-342900" algn="ctr" eaLnBrk="0" fontAlgn="base" hangingPunct="0">
              <a:spcBef>
                <a:spcPct val="20000"/>
              </a:spcBef>
              <a:spcAft>
                <a:spcPct val="0"/>
              </a:spcAft>
            </a:pPr>
            <a:endParaRPr lang="en-US" sz="2000" b="1" dirty="0" smtClean="0">
              <a:solidFill>
                <a:srgbClr val="000000"/>
              </a:solidFill>
              <a:latin typeface="Lucida Grande" pitchFamily="-72" charset="0"/>
              <a:ea typeface="Arial" pitchFamily="-72" charset="0"/>
              <a:cs typeface="Arial" pitchFamily="-72" charset="0"/>
            </a:endParaRPr>
          </a:p>
          <a:p>
            <a:pPr marL="342900" indent="-342900" eaLnBrk="0" fontAlgn="base" hangingPunct="0">
              <a:spcBef>
                <a:spcPct val="20000"/>
              </a:spcBef>
              <a:spcAft>
                <a:spcPct val="0"/>
              </a:spcAft>
              <a:buFont typeface="Arial" pitchFamily="34" charset="0"/>
              <a:buChar char="•"/>
            </a:pPr>
            <a:r>
              <a:rPr lang="en-US" dirty="0" smtClean="0">
                <a:solidFill>
                  <a:srgbClr val="000000"/>
                </a:solidFill>
                <a:latin typeface="Arial" pitchFamily="34" charset="0"/>
                <a:ea typeface="Arial" pitchFamily="-72" charset="0"/>
                <a:cs typeface="Arial" pitchFamily="34" charset="0"/>
              </a:rPr>
              <a:t>STAAR L scripts for online testing are separate from other scripts</a:t>
            </a:r>
          </a:p>
          <a:p>
            <a:pPr marL="342900" indent="-342900" algn="ctr" eaLnBrk="0" fontAlgn="base" hangingPunct="0">
              <a:spcBef>
                <a:spcPct val="20000"/>
              </a:spcBef>
              <a:spcAft>
                <a:spcPct val="0"/>
              </a:spcAft>
            </a:pPr>
            <a:endParaRPr lang="en-US" sz="2000" b="1" dirty="0" smtClean="0">
              <a:solidFill>
                <a:srgbClr val="000000"/>
              </a:solidFill>
              <a:latin typeface="Lucida Grande" pitchFamily="-72" charset="0"/>
              <a:ea typeface="Arial" pitchFamily="-72" charset="0"/>
              <a:cs typeface="Arial" pitchFamily="-72" charset="0"/>
            </a:endParaRPr>
          </a:p>
          <a:p>
            <a:pPr marL="342900" indent="-342900" algn="ctr" eaLnBrk="0" fontAlgn="base" hangingPunct="0">
              <a:spcBef>
                <a:spcPct val="20000"/>
              </a:spcBef>
              <a:spcAft>
                <a:spcPct val="0"/>
              </a:spcAft>
            </a:pPr>
            <a:endParaRPr lang="en-US" sz="2000" b="1" dirty="0">
              <a:solidFill>
                <a:srgbClr val="000000"/>
              </a:solidFill>
              <a:latin typeface="Lucida Grande" pitchFamily="-72" charset="0"/>
              <a:ea typeface="Arial" pitchFamily="-72" charset="0"/>
              <a:cs typeface="Arial" pitchFamily="-72" charset="0"/>
            </a:endParaRPr>
          </a:p>
        </p:txBody>
      </p:sp>
      <p:sp>
        <p:nvSpPr>
          <p:cNvPr id="6" name="TextBox 5"/>
          <p:cNvSpPr txBox="1"/>
          <p:nvPr/>
        </p:nvSpPr>
        <p:spPr>
          <a:xfrm>
            <a:off x="4355976" y="152400"/>
            <a:ext cx="2273424" cy="461665"/>
          </a:xfrm>
          <a:prstGeom prst="rect">
            <a:avLst/>
          </a:prstGeom>
          <a:noFill/>
        </p:spPr>
        <p:txBody>
          <a:bodyPr wrap="square" rtlCol="0">
            <a:spAutoFit/>
          </a:bodyPr>
          <a:lstStyle/>
          <a:p>
            <a:pPr algn="r" fontAlgn="base">
              <a:spcBef>
                <a:spcPct val="0"/>
              </a:spcBef>
              <a:spcAft>
                <a:spcPct val="0"/>
              </a:spcAft>
            </a:pPr>
            <a:r>
              <a:rPr lang="en-US" sz="2400" b="1" dirty="0" smtClean="0">
                <a:solidFill>
                  <a:prstClr val="black"/>
                </a:solidFill>
                <a:latin typeface="Arial" pitchFamily="-72" charset="0"/>
                <a:ea typeface="ＭＳ Ｐゴシック" pitchFamily="-72" charset="-128"/>
              </a:rPr>
              <a:t>2013 Manuals</a:t>
            </a:r>
            <a:endParaRPr lang="en-US" sz="2400" b="1" dirty="0">
              <a:solidFill>
                <a:prstClr val="black"/>
              </a:solidFill>
              <a:latin typeface="Arial" pitchFamily="-72" charset="0"/>
              <a:ea typeface="ＭＳ Ｐゴシック" pitchFamily="-72" charset="-128"/>
            </a:endParaRPr>
          </a:p>
        </p:txBody>
      </p:sp>
      <p:pic>
        <p:nvPicPr>
          <p:cNvPr id="2050" name="Picture 2"/>
          <p:cNvPicPr>
            <a:picLocks noChangeAspect="1" noChangeArrowheads="1"/>
          </p:cNvPicPr>
          <p:nvPr/>
        </p:nvPicPr>
        <p:blipFill>
          <a:blip r:embed="rId3" cstate="print"/>
          <a:srcRect/>
          <a:stretch>
            <a:fillRect/>
          </a:stretch>
        </p:blipFill>
        <p:spPr bwMode="auto">
          <a:xfrm>
            <a:off x="4427984" y="908720"/>
            <a:ext cx="3816424" cy="4938204"/>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p:cNvSpPr>
          <p:nvPr/>
        </p:nvSpPr>
        <p:spPr bwMode="auto">
          <a:xfrm>
            <a:off x="381000" y="762000"/>
            <a:ext cx="8229600" cy="5257800"/>
          </a:xfrm>
          <a:prstGeom prst="rect">
            <a:avLst/>
          </a:prstGeom>
          <a:solidFill>
            <a:srgbClr val="FFDCB9"/>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marL="342900" indent="-342900">
              <a:spcBef>
                <a:spcPct val="20000"/>
              </a:spcBef>
              <a:buFont typeface="Arial" pitchFamily="34" charset="0"/>
              <a:buChar char="•"/>
              <a:defRPr/>
            </a:pPr>
            <a:endParaRPr lang="en-US" sz="3200">
              <a:solidFill>
                <a:prstClr val="black"/>
              </a:solidFill>
              <a:ea typeface="ＭＳ Ｐゴシック" pitchFamily="-72" charset="-128"/>
            </a:endParaRPr>
          </a:p>
        </p:txBody>
      </p:sp>
      <p:sp>
        <p:nvSpPr>
          <p:cNvPr id="46083" name="Text Placeholder 3"/>
          <p:cNvSpPr txBox="1">
            <a:spLocks/>
          </p:cNvSpPr>
          <p:nvPr/>
        </p:nvSpPr>
        <p:spPr bwMode="auto">
          <a:xfrm>
            <a:off x="762000" y="1052736"/>
            <a:ext cx="3192463" cy="5219477"/>
          </a:xfrm>
          <a:prstGeom prst="rect">
            <a:avLst/>
          </a:prstGeom>
          <a:noFill/>
          <a:ln w="9525">
            <a:noFill/>
            <a:miter lim="800000"/>
            <a:headEnd/>
            <a:tailEnd/>
          </a:ln>
        </p:spPr>
        <p:txBody>
          <a:bodyPr>
            <a:prstTxWarp prst="textNoShape">
              <a:avLst/>
            </a:prstTxWarp>
          </a:bodyPr>
          <a:lstStyle/>
          <a:p>
            <a:pPr marL="342900" indent="-342900" algn="ctr" eaLnBrk="0" fontAlgn="base" hangingPunct="0">
              <a:spcBef>
                <a:spcPct val="20000"/>
              </a:spcBef>
              <a:spcAft>
                <a:spcPct val="0"/>
              </a:spcAft>
            </a:pPr>
            <a:r>
              <a:rPr lang="en-US" sz="2000" b="1" dirty="0">
                <a:solidFill>
                  <a:srgbClr val="000000"/>
                </a:solidFill>
                <a:latin typeface="Lucida Grande" pitchFamily="-72" charset="0"/>
                <a:ea typeface="Arial" pitchFamily="-72" charset="0"/>
                <a:cs typeface="Arial" pitchFamily="-72" charset="0"/>
              </a:rPr>
              <a:t>   </a:t>
            </a:r>
            <a:r>
              <a:rPr lang="en-US" sz="2400" b="1" dirty="0">
                <a:solidFill>
                  <a:srgbClr val="000000"/>
                </a:solidFill>
                <a:latin typeface="Lucida Grande" pitchFamily="-72" charset="0"/>
                <a:ea typeface="Arial" pitchFamily="-72" charset="0"/>
                <a:cs typeface="Arial" pitchFamily="-72" charset="0"/>
              </a:rPr>
              <a:t>Test Administrator</a:t>
            </a:r>
            <a:br>
              <a:rPr lang="en-US" sz="2400" b="1" dirty="0">
                <a:solidFill>
                  <a:srgbClr val="000000"/>
                </a:solidFill>
                <a:latin typeface="Lucida Grande" pitchFamily="-72" charset="0"/>
                <a:ea typeface="Arial" pitchFamily="-72" charset="0"/>
                <a:cs typeface="Arial" pitchFamily="-72" charset="0"/>
              </a:rPr>
            </a:br>
            <a:r>
              <a:rPr lang="en-US" sz="2400" b="1" dirty="0" smtClean="0">
                <a:solidFill>
                  <a:srgbClr val="000000"/>
                </a:solidFill>
                <a:latin typeface="Lucida Grande" pitchFamily="-72" charset="0"/>
                <a:ea typeface="Arial" pitchFamily="-72" charset="0"/>
                <a:cs typeface="Arial" pitchFamily="-72" charset="0"/>
              </a:rPr>
              <a:t>Manuals</a:t>
            </a:r>
          </a:p>
          <a:p>
            <a:pPr marL="342900" indent="-342900" algn="ctr" eaLnBrk="0" fontAlgn="base" hangingPunct="0">
              <a:spcBef>
                <a:spcPct val="20000"/>
              </a:spcBef>
              <a:spcAft>
                <a:spcPct val="0"/>
              </a:spcAft>
            </a:pPr>
            <a:endParaRPr lang="en-US" sz="1000" b="1" dirty="0">
              <a:solidFill>
                <a:srgbClr val="000000"/>
              </a:solidFill>
              <a:latin typeface="Lucida Grande" pitchFamily="-72" charset="0"/>
              <a:ea typeface="Arial" pitchFamily="-72" charset="0"/>
              <a:cs typeface="Arial" pitchFamily="-72" charset="0"/>
            </a:endParaRPr>
          </a:p>
          <a:p>
            <a:pPr marL="342900" indent="-342900" eaLnBrk="0" fontAlgn="base" hangingPunct="0">
              <a:spcBef>
                <a:spcPct val="20000"/>
              </a:spcBef>
              <a:spcAft>
                <a:spcPct val="0"/>
              </a:spcAft>
            </a:pPr>
            <a:endParaRPr lang="en-US" sz="1200" b="1" dirty="0" smtClean="0">
              <a:solidFill>
                <a:srgbClr val="000000"/>
              </a:solidFill>
              <a:latin typeface="Lucida Grande" pitchFamily="-72" charset="0"/>
              <a:ea typeface="Arial" pitchFamily="-72" charset="0"/>
              <a:cs typeface="Arial" pitchFamily="-72" charset="0"/>
            </a:endParaRPr>
          </a:p>
          <a:p>
            <a:pPr marL="342900" indent="-342900" algn="ctr" eaLnBrk="0" fontAlgn="base" hangingPunct="0">
              <a:spcBef>
                <a:spcPct val="20000"/>
              </a:spcBef>
              <a:spcAft>
                <a:spcPct val="0"/>
              </a:spcAft>
            </a:pPr>
            <a:r>
              <a:rPr lang="en-US" sz="2400" b="1" dirty="0" smtClean="0">
                <a:solidFill>
                  <a:srgbClr val="000000"/>
                </a:solidFill>
                <a:latin typeface="Arial" pitchFamily="34" charset="0"/>
                <a:ea typeface="Arial" pitchFamily="-72" charset="0"/>
                <a:cs typeface="Arial" pitchFamily="34" charset="0"/>
              </a:rPr>
              <a:t>Please retain </a:t>
            </a:r>
          </a:p>
          <a:p>
            <a:pPr marL="342900" indent="-342900" algn="ctr" eaLnBrk="0" fontAlgn="base" hangingPunct="0">
              <a:spcBef>
                <a:spcPct val="20000"/>
              </a:spcBef>
              <a:spcAft>
                <a:spcPct val="0"/>
              </a:spcAft>
            </a:pPr>
            <a:r>
              <a:rPr lang="en-US" sz="2400" b="1" dirty="0" smtClean="0">
                <a:solidFill>
                  <a:srgbClr val="000000"/>
                </a:solidFill>
                <a:latin typeface="Arial" pitchFamily="34" charset="0"/>
                <a:ea typeface="Arial" pitchFamily="-72" charset="0"/>
                <a:cs typeface="Arial" pitchFamily="34" charset="0"/>
              </a:rPr>
              <a:t>your manuals </a:t>
            </a:r>
          </a:p>
          <a:p>
            <a:pPr marL="342900" indent="-342900" algn="ctr" eaLnBrk="0" fontAlgn="base" hangingPunct="0">
              <a:spcBef>
                <a:spcPct val="20000"/>
              </a:spcBef>
              <a:spcAft>
                <a:spcPct val="0"/>
              </a:spcAft>
            </a:pPr>
            <a:r>
              <a:rPr lang="en-US" sz="2400" b="1" dirty="0" smtClean="0">
                <a:solidFill>
                  <a:srgbClr val="000000"/>
                </a:solidFill>
                <a:latin typeface="Arial" pitchFamily="34" charset="0"/>
                <a:ea typeface="Arial" pitchFamily="-72" charset="0"/>
                <a:cs typeface="Arial" pitchFamily="34" charset="0"/>
              </a:rPr>
              <a:t>for use </a:t>
            </a:r>
          </a:p>
          <a:p>
            <a:pPr marL="342900" indent="-342900" algn="ctr" eaLnBrk="0" fontAlgn="base" hangingPunct="0">
              <a:spcBef>
                <a:spcPct val="20000"/>
              </a:spcBef>
              <a:spcAft>
                <a:spcPct val="0"/>
              </a:spcAft>
            </a:pPr>
            <a:r>
              <a:rPr lang="en-US" sz="2400" b="1" dirty="0" smtClean="0">
                <a:solidFill>
                  <a:srgbClr val="000000"/>
                </a:solidFill>
                <a:latin typeface="Arial" pitchFamily="34" charset="0"/>
                <a:ea typeface="Arial" pitchFamily="-72" charset="0"/>
                <a:cs typeface="Arial" pitchFamily="34" charset="0"/>
              </a:rPr>
              <a:t>throughout </a:t>
            </a:r>
          </a:p>
          <a:p>
            <a:pPr marL="342900" indent="-342900" algn="ctr" eaLnBrk="0" fontAlgn="base" hangingPunct="0">
              <a:spcBef>
                <a:spcPct val="20000"/>
              </a:spcBef>
              <a:spcAft>
                <a:spcPct val="0"/>
              </a:spcAft>
            </a:pPr>
            <a:r>
              <a:rPr lang="en-US" sz="2400" b="1" dirty="0" smtClean="0">
                <a:solidFill>
                  <a:srgbClr val="000000"/>
                </a:solidFill>
                <a:latin typeface="Arial" pitchFamily="34" charset="0"/>
                <a:ea typeface="Arial" pitchFamily="-72" charset="0"/>
                <a:cs typeface="Arial" pitchFamily="34" charset="0"/>
              </a:rPr>
              <a:t>the calendar year.</a:t>
            </a:r>
          </a:p>
          <a:p>
            <a:pPr marL="342900" indent="-342900" eaLnBrk="0" fontAlgn="base" hangingPunct="0">
              <a:spcBef>
                <a:spcPct val="20000"/>
              </a:spcBef>
              <a:spcAft>
                <a:spcPct val="0"/>
              </a:spcAft>
            </a:pPr>
            <a:endParaRPr lang="en-US" sz="1200" b="1" dirty="0">
              <a:solidFill>
                <a:srgbClr val="000000"/>
              </a:solidFill>
              <a:latin typeface="Lucida Grande" pitchFamily="-72" charset="0"/>
              <a:ea typeface="Arial" pitchFamily="-72" charset="0"/>
              <a:cs typeface="Arial" pitchFamily="-72" charset="0"/>
            </a:endParaRPr>
          </a:p>
        </p:txBody>
      </p:sp>
      <p:pic>
        <p:nvPicPr>
          <p:cNvPr id="7" name="Picture 6"/>
          <p:cNvPicPr>
            <a:picLocks noChangeAspect="1" noChangeArrowheads="1"/>
          </p:cNvPicPr>
          <p:nvPr/>
        </p:nvPicPr>
        <p:blipFill>
          <a:blip r:embed="rId3" cstate="print"/>
          <a:srcRect/>
          <a:stretch>
            <a:fillRect/>
          </a:stretch>
        </p:blipFill>
        <p:spPr bwMode="auto">
          <a:xfrm>
            <a:off x="5436096" y="1340768"/>
            <a:ext cx="1353471" cy="1752600"/>
          </a:xfrm>
          <a:prstGeom prst="rect">
            <a:avLst/>
          </a:prstGeom>
          <a:noFill/>
          <a:ln w="9525">
            <a:noFill/>
            <a:miter lim="800000"/>
            <a:headEnd/>
            <a:tailEnd/>
          </a:ln>
        </p:spPr>
      </p:pic>
      <p:pic>
        <p:nvPicPr>
          <p:cNvPr id="8" name="Picture 7"/>
          <p:cNvPicPr>
            <a:picLocks noChangeAspect="1" noChangeArrowheads="1"/>
          </p:cNvPicPr>
          <p:nvPr/>
        </p:nvPicPr>
        <p:blipFill>
          <a:blip r:embed="rId4" cstate="print"/>
          <a:srcRect/>
          <a:stretch>
            <a:fillRect/>
          </a:stretch>
        </p:blipFill>
        <p:spPr bwMode="auto">
          <a:xfrm>
            <a:off x="6372200" y="2780928"/>
            <a:ext cx="1371793" cy="1774997"/>
          </a:xfrm>
          <a:prstGeom prst="rect">
            <a:avLst/>
          </a:prstGeom>
          <a:noFill/>
          <a:ln w="9525">
            <a:noFill/>
            <a:miter lim="800000"/>
            <a:headEnd/>
            <a:tailEnd/>
          </a:ln>
        </p:spPr>
      </p:pic>
      <p:pic>
        <p:nvPicPr>
          <p:cNvPr id="9" name="Picture 8"/>
          <p:cNvPicPr>
            <a:picLocks noChangeAspect="1" noChangeArrowheads="1"/>
          </p:cNvPicPr>
          <p:nvPr/>
        </p:nvPicPr>
        <p:blipFill>
          <a:blip r:embed="rId5" cstate="print"/>
          <a:srcRect/>
          <a:stretch>
            <a:fillRect/>
          </a:stretch>
        </p:blipFill>
        <p:spPr bwMode="auto">
          <a:xfrm>
            <a:off x="7092280" y="4221088"/>
            <a:ext cx="1358153" cy="1752600"/>
          </a:xfrm>
          <a:prstGeom prst="rect">
            <a:avLst/>
          </a:prstGeom>
          <a:noFill/>
          <a:ln w="9525">
            <a:noFill/>
            <a:miter lim="800000"/>
            <a:headEnd/>
            <a:tailEnd/>
          </a:ln>
        </p:spPr>
      </p:pic>
      <p:sp>
        <p:nvSpPr>
          <p:cNvPr id="10" name="TextBox 9"/>
          <p:cNvSpPr txBox="1"/>
          <p:nvPr/>
        </p:nvSpPr>
        <p:spPr>
          <a:xfrm>
            <a:off x="4355976" y="152400"/>
            <a:ext cx="2273424" cy="461665"/>
          </a:xfrm>
          <a:prstGeom prst="rect">
            <a:avLst/>
          </a:prstGeom>
          <a:noFill/>
        </p:spPr>
        <p:txBody>
          <a:bodyPr wrap="square" rtlCol="0">
            <a:spAutoFit/>
          </a:bodyPr>
          <a:lstStyle/>
          <a:p>
            <a:pPr algn="r" fontAlgn="base">
              <a:spcBef>
                <a:spcPct val="0"/>
              </a:spcBef>
              <a:spcAft>
                <a:spcPct val="0"/>
              </a:spcAft>
            </a:pPr>
            <a:r>
              <a:rPr lang="en-US" sz="2400" b="1" dirty="0" smtClean="0">
                <a:solidFill>
                  <a:prstClr val="black"/>
                </a:solidFill>
                <a:latin typeface="Arial" pitchFamily="-72" charset="0"/>
                <a:ea typeface="ＭＳ Ｐゴシック" pitchFamily="-72" charset="-128"/>
              </a:rPr>
              <a:t>2013 Manuals</a:t>
            </a:r>
            <a:endParaRPr lang="en-US" sz="2400" b="1" dirty="0">
              <a:solidFill>
                <a:prstClr val="black"/>
              </a:solidFill>
              <a:latin typeface="Arial" pitchFamily="-72" charset="0"/>
              <a:ea typeface="ＭＳ Ｐゴシック" pitchFamily="-72" charset="-128"/>
            </a:endParaRPr>
          </a:p>
        </p:txBody>
      </p:sp>
      <p:pic>
        <p:nvPicPr>
          <p:cNvPr id="11" name="Picture 1"/>
          <p:cNvPicPr>
            <a:picLocks noChangeAspect="1" noChangeArrowheads="1"/>
          </p:cNvPicPr>
          <p:nvPr/>
        </p:nvPicPr>
        <p:blipFill>
          <a:blip r:embed="rId6" cstate="print"/>
          <a:srcRect/>
          <a:stretch>
            <a:fillRect/>
          </a:stretch>
        </p:blipFill>
        <p:spPr bwMode="auto">
          <a:xfrm>
            <a:off x="4067944" y="3429000"/>
            <a:ext cx="1944215" cy="237504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3 General Policy Update-DIVIDER.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p:cNvSpPr>
          <p:nvPr/>
        </p:nvSpPr>
        <p:spPr bwMode="auto">
          <a:xfrm>
            <a:off x="381000" y="762000"/>
            <a:ext cx="8229600" cy="5257800"/>
          </a:xfrm>
          <a:prstGeom prst="rect">
            <a:avLst/>
          </a:prstGeom>
          <a:solidFill>
            <a:srgbClr val="FFDCB9"/>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marL="342900" indent="-342900">
              <a:spcBef>
                <a:spcPct val="20000"/>
              </a:spcBef>
              <a:buFont typeface="Arial" pitchFamily="34" charset="0"/>
              <a:buChar char="•"/>
              <a:defRPr/>
            </a:pPr>
            <a:endParaRPr lang="en-US" sz="3200">
              <a:solidFill>
                <a:prstClr val="black"/>
              </a:solidFill>
              <a:ea typeface="ＭＳ Ｐゴシック" pitchFamily="-72" charset="-128"/>
            </a:endParaRPr>
          </a:p>
        </p:txBody>
      </p:sp>
      <p:sp>
        <p:nvSpPr>
          <p:cNvPr id="47107" name="Rectangle 7"/>
          <p:cNvSpPr>
            <a:spLocks noChangeArrowheads="1"/>
          </p:cNvSpPr>
          <p:nvPr/>
        </p:nvSpPr>
        <p:spPr bwMode="auto">
          <a:xfrm>
            <a:off x="971600" y="980728"/>
            <a:ext cx="3312368" cy="1877437"/>
          </a:xfrm>
          <a:prstGeom prst="rect">
            <a:avLst/>
          </a:prstGeom>
          <a:noFill/>
          <a:ln w="9525">
            <a:noFill/>
            <a:miter lim="800000"/>
            <a:headEnd/>
            <a:tailEnd/>
          </a:ln>
        </p:spPr>
        <p:txBody>
          <a:bodyPr wrap="square">
            <a:prstTxWarp prst="textNoShape">
              <a:avLst/>
            </a:prstTxWarp>
            <a:spAutoFit/>
          </a:bodyPr>
          <a:lstStyle/>
          <a:p>
            <a:pPr fontAlgn="base">
              <a:spcBef>
                <a:spcPct val="0"/>
              </a:spcBef>
              <a:spcAft>
                <a:spcPct val="0"/>
              </a:spcAft>
            </a:pPr>
            <a:r>
              <a:rPr lang="en-US" sz="2000" b="1" dirty="0" smtClean="0">
                <a:solidFill>
                  <a:srgbClr val="000000"/>
                </a:solidFill>
                <a:latin typeface="Arial" pitchFamily="-72" charset="0"/>
                <a:ea typeface="Arial" pitchFamily="-72" charset="0"/>
                <a:cs typeface="Arial" pitchFamily="-72" charset="0"/>
              </a:rPr>
              <a:t>TAKS, </a:t>
            </a:r>
          </a:p>
          <a:p>
            <a:pPr fontAlgn="base">
              <a:spcBef>
                <a:spcPct val="0"/>
              </a:spcBef>
              <a:spcAft>
                <a:spcPct val="0"/>
              </a:spcAft>
            </a:pPr>
            <a:r>
              <a:rPr lang="en-US" sz="2000" b="1" dirty="0" smtClean="0">
                <a:solidFill>
                  <a:srgbClr val="000000"/>
                </a:solidFill>
                <a:latin typeface="Arial" pitchFamily="-72" charset="0"/>
                <a:ea typeface="Arial" pitchFamily="-72" charset="0"/>
                <a:cs typeface="Arial" pitchFamily="-72" charset="0"/>
              </a:rPr>
              <a:t>TAKS (Accommodated), </a:t>
            </a:r>
          </a:p>
          <a:p>
            <a:pPr fontAlgn="base">
              <a:spcBef>
                <a:spcPct val="0"/>
              </a:spcBef>
              <a:spcAft>
                <a:spcPct val="0"/>
              </a:spcAft>
            </a:pPr>
            <a:r>
              <a:rPr lang="en-US" sz="2000" b="1" dirty="0" smtClean="0">
                <a:solidFill>
                  <a:srgbClr val="000000"/>
                </a:solidFill>
                <a:latin typeface="Arial" pitchFamily="-72" charset="0"/>
                <a:ea typeface="Arial" pitchFamily="-72" charset="0"/>
                <a:cs typeface="Arial" pitchFamily="-72" charset="0"/>
              </a:rPr>
              <a:t>and TAKS‒M</a:t>
            </a:r>
            <a:r>
              <a:rPr lang="en-US" sz="2000" dirty="0" smtClean="0">
                <a:solidFill>
                  <a:srgbClr val="000000"/>
                </a:solidFill>
                <a:latin typeface="Arial" pitchFamily="-72" charset="0"/>
                <a:ea typeface="Arial" pitchFamily="-72" charset="0"/>
                <a:cs typeface="Arial" pitchFamily="-72" charset="0"/>
              </a:rPr>
              <a:t> </a:t>
            </a:r>
            <a:endParaRPr lang="en-US" sz="2000" dirty="0">
              <a:solidFill>
                <a:srgbClr val="000000"/>
              </a:solidFill>
              <a:latin typeface="Arial" pitchFamily="-72" charset="0"/>
              <a:ea typeface="Arial" pitchFamily="-72" charset="0"/>
              <a:cs typeface="Arial" pitchFamily="-72" charset="0"/>
            </a:endParaRPr>
          </a:p>
          <a:p>
            <a:pPr fontAlgn="base">
              <a:spcBef>
                <a:spcPct val="0"/>
              </a:spcBef>
              <a:spcAft>
                <a:spcPct val="0"/>
              </a:spcAft>
            </a:pPr>
            <a:endParaRPr lang="en-US" sz="1000" dirty="0">
              <a:solidFill>
                <a:srgbClr val="000000"/>
              </a:solidFill>
              <a:latin typeface="Arial" pitchFamily="-72" charset="0"/>
              <a:ea typeface="Arial" pitchFamily="-72" charset="0"/>
              <a:cs typeface="Arial" pitchFamily="-72" charset="0"/>
            </a:endParaRPr>
          </a:p>
          <a:p>
            <a:pPr fontAlgn="base">
              <a:spcBef>
                <a:spcPct val="0"/>
              </a:spcBef>
              <a:spcAft>
                <a:spcPct val="0"/>
              </a:spcAft>
            </a:pPr>
            <a:r>
              <a:rPr lang="en-US" sz="1400" dirty="0">
                <a:solidFill>
                  <a:srgbClr val="000000"/>
                </a:solidFill>
                <a:latin typeface="Arial" pitchFamily="-72" charset="0"/>
                <a:ea typeface="Arial" pitchFamily="-72" charset="0"/>
                <a:cs typeface="Arial" pitchFamily="-72" charset="0"/>
              </a:rPr>
              <a:t>-  </a:t>
            </a:r>
            <a:r>
              <a:rPr lang="en-US" sz="1400" dirty="0" smtClean="0">
                <a:solidFill>
                  <a:srgbClr val="000000"/>
                </a:solidFill>
                <a:latin typeface="Arial" pitchFamily="-72" charset="0"/>
                <a:ea typeface="Arial" pitchFamily="-72" charset="0"/>
                <a:cs typeface="Arial" pitchFamily="-72" charset="0"/>
              </a:rPr>
              <a:t>Exit level and grade 11 </a:t>
            </a:r>
            <a:endParaRPr lang="en-US" sz="1400" dirty="0">
              <a:solidFill>
                <a:srgbClr val="000000"/>
              </a:solidFill>
              <a:latin typeface="Arial" pitchFamily="-72" charset="0"/>
              <a:ea typeface="Arial" pitchFamily="-72" charset="0"/>
              <a:cs typeface="Arial" pitchFamily="-72" charset="0"/>
            </a:endParaRPr>
          </a:p>
          <a:p>
            <a:pPr fontAlgn="base">
              <a:spcBef>
                <a:spcPct val="0"/>
              </a:spcBef>
              <a:spcAft>
                <a:spcPct val="0"/>
              </a:spcAft>
            </a:pPr>
            <a:r>
              <a:rPr lang="en-US" sz="1400" dirty="0">
                <a:solidFill>
                  <a:srgbClr val="000000"/>
                </a:solidFill>
                <a:latin typeface="Arial" pitchFamily="-72" charset="0"/>
                <a:ea typeface="Arial" pitchFamily="-72" charset="0"/>
                <a:cs typeface="Arial" pitchFamily="-72" charset="0"/>
              </a:rPr>
              <a:t>-  Due in campuses by January </a:t>
            </a:r>
            <a:r>
              <a:rPr lang="en-US" sz="1400" dirty="0" smtClean="0">
                <a:solidFill>
                  <a:srgbClr val="000000"/>
                </a:solidFill>
                <a:latin typeface="Arial" pitchFamily="-72" charset="0"/>
                <a:ea typeface="Arial" pitchFamily="-72" charset="0"/>
                <a:cs typeface="Arial" pitchFamily="-72" charset="0"/>
              </a:rPr>
              <a:t>8</a:t>
            </a:r>
            <a:endParaRPr lang="en-US" sz="1400" dirty="0">
              <a:solidFill>
                <a:srgbClr val="000000"/>
              </a:solidFill>
              <a:latin typeface="Arial" pitchFamily="-72" charset="0"/>
              <a:ea typeface="Arial" pitchFamily="-72" charset="0"/>
              <a:cs typeface="Arial" pitchFamily="-72" charset="0"/>
            </a:endParaRPr>
          </a:p>
          <a:p>
            <a:pPr fontAlgn="base">
              <a:spcBef>
                <a:spcPct val="0"/>
              </a:spcBef>
              <a:spcAft>
                <a:spcPct val="0"/>
              </a:spcAft>
            </a:pPr>
            <a:endParaRPr lang="en-US" dirty="0">
              <a:solidFill>
                <a:srgbClr val="000000"/>
              </a:solidFill>
              <a:latin typeface="Arial" pitchFamily="-72" charset="0"/>
              <a:ea typeface="Arial" pitchFamily="-72" charset="0"/>
              <a:cs typeface="Arial" pitchFamily="-72" charset="0"/>
            </a:endParaRPr>
          </a:p>
        </p:txBody>
      </p:sp>
      <p:sp>
        <p:nvSpPr>
          <p:cNvPr id="47109" name="Rectangle 7"/>
          <p:cNvSpPr>
            <a:spLocks noChangeArrowheads="1"/>
          </p:cNvSpPr>
          <p:nvPr/>
        </p:nvSpPr>
        <p:spPr bwMode="auto">
          <a:xfrm>
            <a:off x="4419600" y="980728"/>
            <a:ext cx="3429000" cy="1908215"/>
          </a:xfrm>
          <a:prstGeom prst="rect">
            <a:avLst/>
          </a:prstGeom>
          <a:noFill/>
          <a:ln w="9525">
            <a:noFill/>
            <a:miter lim="800000"/>
            <a:headEnd/>
            <a:tailEnd/>
          </a:ln>
        </p:spPr>
        <p:txBody>
          <a:bodyPr wrap="square">
            <a:prstTxWarp prst="textNoShape">
              <a:avLst/>
            </a:prstTxWarp>
            <a:spAutoFit/>
          </a:bodyPr>
          <a:lstStyle/>
          <a:p>
            <a:pPr fontAlgn="base">
              <a:spcBef>
                <a:spcPct val="0"/>
              </a:spcBef>
              <a:spcAft>
                <a:spcPct val="0"/>
              </a:spcAft>
            </a:pPr>
            <a:r>
              <a:rPr lang="en-US" sz="2000" b="1" dirty="0">
                <a:solidFill>
                  <a:srgbClr val="000000"/>
                </a:solidFill>
                <a:latin typeface="Arial" pitchFamily="-72" charset="0"/>
                <a:ea typeface="Arial" pitchFamily="-72" charset="0"/>
                <a:cs typeface="Arial" pitchFamily="-72" charset="0"/>
              </a:rPr>
              <a:t>STAAR Alternate</a:t>
            </a:r>
          </a:p>
          <a:p>
            <a:pPr fontAlgn="base">
              <a:spcBef>
                <a:spcPct val="0"/>
              </a:spcBef>
              <a:spcAft>
                <a:spcPct val="0"/>
              </a:spcAft>
            </a:pPr>
            <a:endParaRPr lang="en-US" sz="1000" dirty="0">
              <a:solidFill>
                <a:srgbClr val="000000"/>
              </a:solidFill>
              <a:latin typeface="Arial" pitchFamily="-72" charset="0"/>
              <a:ea typeface="Arial" pitchFamily="-72" charset="0"/>
              <a:cs typeface="Arial" pitchFamily="-72" charset="0"/>
            </a:endParaRPr>
          </a:p>
          <a:p>
            <a:pPr fontAlgn="base">
              <a:spcBef>
                <a:spcPct val="0"/>
              </a:spcBef>
              <a:spcAft>
                <a:spcPct val="0"/>
              </a:spcAft>
              <a:buFontTx/>
              <a:buChar char="-"/>
            </a:pPr>
            <a:r>
              <a:rPr lang="en-US" sz="1400" dirty="0">
                <a:solidFill>
                  <a:srgbClr val="000000"/>
                </a:solidFill>
                <a:latin typeface="Arial" pitchFamily="-72" charset="0"/>
                <a:ea typeface="Arial" pitchFamily="-72" charset="0"/>
                <a:cs typeface="Arial" pitchFamily="-72" charset="0"/>
              </a:rPr>
              <a:t>Available online </a:t>
            </a:r>
          </a:p>
          <a:p>
            <a:pPr fontAlgn="base">
              <a:spcBef>
                <a:spcPct val="0"/>
              </a:spcBef>
              <a:spcAft>
                <a:spcPct val="0"/>
              </a:spcAft>
              <a:buFontTx/>
              <a:buChar char="-"/>
            </a:pPr>
            <a:endParaRPr lang="en-US" sz="1400" dirty="0">
              <a:solidFill>
                <a:srgbClr val="000000"/>
              </a:solidFill>
              <a:latin typeface="Arial" pitchFamily="-72" charset="0"/>
              <a:ea typeface="Arial" pitchFamily="-72" charset="0"/>
              <a:cs typeface="Arial" pitchFamily="-72" charset="0"/>
            </a:endParaRPr>
          </a:p>
          <a:p>
            <a:pPr fontAlgn="base">
              <a:spcBef>
                <a:spcPct val="0"/>
              </a:spcBef>
              <a:spcAft>
                <a:spcPct val="0"/>
              </a:spcAft>
              <a:buFontTx/>
              <a:buChar char="-"/>
            </a:pPr>
            <a:r>
              <a:rPr lang="en-US" sz="1400" dirty="0">
                <a:solidFill>
                  <a:srgbClr val="000000"/>
                </a:solidFill>
                <a:latin typeface="Arial" pitchFamily="-72" charset="0"/>
                <a:ea typeface="Arial" pitchFamily="-72" charset="0"/>
                <a:cs typeface="Arial" pitchFamily="-72" charset="0"/>
                <a:hlinkClick r:id="rId3"/>
              </a:rPr>
              <a:t>http://www.tea.state.tx.us/student.</a:t>
            </a:r>
            <a:r>
              <a:rPr lang="en-US" sz="1400" dirty="0">
                <a:solidFill>
                  <a:srgbClr val="000000"/>
                </a:solidFill>
                <a:latin typeface="Arial" pitchFamily="-72" charset="0"/>
                <a:ea typeface="Arial" pitchFamily="-72" charset="0"/>
                <a:cs typeface="Arial" pitchFamily="-72" charset="0"/>
              </a:rPr>
              <a:t/>
            </a:r>
            <a:br>
              <a:rPr lang="en-US" sz="1400" dirty="0">
                <a:solidFill>
                  <a:srgbClr val="000000"/>
                </a:solidFill>
                <a:latin typeface="Arial" pitchFamily="-72" charset="0"/>
                <a:ea typeface="Arial" pitchFamily="-72" charset="0"/>
                <a:cs typeface="Arial" pitchFamily="-72" charset="0"/>
              </a:rPr>
            </a:br>
            <a:r>
              <a:rPr lang="en-US" sz="1400" dirty="0">
                <a:solidFill>
                  <a:srgbClr val="000000"/>
                </a:solidFill>
                <a:latin typeface="Arial" pitchFamily="-72" charset="0"/>
                <a:ea typeface="Arial" pitchFamily="-72" charset="0"/>
                <a:cs typeface="Arial" pitchFamily="-72" charset="0"/>
                <a:hlinkClick r:id="rId3"/>
              </a:rPr>
              <a:t>assessment/special-</a:t>
            </a:r>
            <a:r>
              <a:rPr lang="en-US" sz="1400" dirty="0" err="1">
                <a:solidFill>
                  <a:srgbClr val="000000"/>
                </a:solidFill>
                <a:latin typeface="Arial" pitchFamily="-72" charset="0"/>
                <a:ea typeface="Arial" pitchFamily="-72" charset="0"/>
                <a:cs typeface="Arial" pitchFamily="-72" charset="0"/>
                <a:hlinkClick r:id="rId3"/>
              </a:rPr>
              <a:t>ed</a:t>
            </a:r>
            <a:r>
              <a:rPr lang="en-US" sz="1400" dirty="0">
                <a:solidFill>
                  <a:srgbClr val="000000"/>
                </a:solidFill>
                <a:latin typeface="Arial" pitchFamily="-72" charset="0"/>
                <a:ea typeface="Arial" pitchFamily="-72" charset="0"/>
                <a:cs typeface="Arial" pitchFamily="-72" charset="0"/>
                <a:hlinkClick r:id="rId3"/>
              </a:rPr>
              <a:t>/</a:t>
            </a:r>
            <a:r>
              <a:rPr lang="en-US" sz="1400" dirty="0" err="1">
                <a:solidFill>
                  <a:srgbClr val="000000"/>
                </a:solidFill>
                <a:latin typeface="Arial" pitchFamily="-72" charset="0"/>
                <a:ea typeface="Arial" pitchFamily="-72" charset="0"/>
                <a:cs typeface="Arial" pitchFamily="-72" charset="0"/>
                <a:hlinkClick r:id="rId3"/>
              </a:rPr>
              <a:t>staaralt</a:t>
            </a:r>
            <a:r>
              <a:rPr lang="en-US" sz="1400" dirty="0">
                <a:solidFill>
                  <a:srgbClr val="000000"/>
                </a:solidFill>
                <a:latin typeface="Arial" pitchFamily="-72" charset="0"/>
                <a:ea typeface="Arial" pitchFamily="-72" charset="0"/>
                <a:cs typeface="Arial" pitchFamily="-72" charset="0"/>
                <a:hlinkClick r:id="rId3"/>
              </a:rPr>
              <a:t>/manuals/</a:t>
            </a:r>
            <a:endParaRPr lang="en-US" sz="1400" dirty="0">
              <a:solidFill>
                <a:srgbClr val="000000"/>
              </a:solidFill>
              <a:latin typeface="Arial" pitchFamily="-72" charset="0"/>
              <a:ea typeface="Arial" pitchFamily="-72" charset="0"/>
              <a:cs typeface="Arial" pitchFamily="-72" charset="0"/>
            </a:endParaRPr>
          </a:p>
          <a:p>
            <a:pPr fontAlgn="base">
              <a:spcBef>
                <a:spcPct val="0"/>
              </a:spcBef>
              <a:spcAft>
                <a:spcPct val="0"/>
              </a:spcAft>
              <a:buFontTx/>
              <a:buChar char="-"/>
            </a:pPr>
            <a:endParaRPr lang="en-US" sz="1400" dirty="0">
              <a:solidFill>
                <a:srgbClr val="000000"/>
              </a:solidFill>
              <a:latin typeface="Arial" pitchFamily="-72" charset="0"/>
              <a:ea typeface="Arial" pitchFamily="-72" charset="0"/>
              <a:cs typeface="Arial" pitchFamily="-72" charset="0"/>
            </a:endParaRPr>
          </a:p>
          <a:p>
            <a:pPr fontAlgn="base">
              <a:spcBef>
                <a:spcPct val="0"/>
              </a:spcBef>
              <a:spcAft>
                <a:spcPct val="0"/>
              </a:spcAft>
            </a:pPr>
            <a:endParaRPr lang="en-US" dirty="0">
              <a:solidFill>
                <a:srgbClr val="000000"/>
              </a:solidFill>
              <a:latin typeface="Arial" pitchFamily="-72" charset="0"/>
              <a:ea typeface="Arial" pitchFamily="-72" charset="0"/>
              <a:cs typeface="Arial" pitchFamily="-72" charset="0"/>
            </a:endParaRPr>
          </a:p>
        </p:txBody>
      </p:sp>
      <p:sp>
        <p:nvSpPr>
          <p:cNvPr id="12" name="TextBox 11"/>
          <p:cNvSpPr txBox="1"/>
          <p:nvPr/>
        </p:nvSpPr>
        <p:spPr>
          <a:xfrm>
            <a:off x="4355976" y="152400"/>
            <a:ext cx="2273424" cy="461665"/>
          </a:xfrm>
          <a:prstGeom prst="rect">
            <a:avLst/>
          </a:prstGeom>
          <a:noFill/>
        </p:spPr>
        <p:txBody>
          <a:bodyPr wrap="square" rtlCol="0">
            <a:spAutoFit/>
          </a:bodyPr>
          <a:lstStyle/>
          <a:p>
            <a:pPr algn="r" fontAlgn="base">
              <a:spcBef>
                <a:spcPct val="0"/>
              </a:spcBef>
              <a:spcAft>
                <a:spcPct val="0"/>
              </a:spcAft>
            </a:pPr>
            <a:r>
              <a:rPr lang="en-US" sz="2400" b="1" dirty="0" smtClean="0">
                <a:solidFill>
                  <a:prstClr val="black"/>
                </a:solidFill>
                <a:latin typeface="Arial" pitchFamily="-72" charset="0"/>
                <a:ea typeface="ＭＳ Ｐゴシック" pitchFamily="-72" charset="-128"/>
              </a:rPr>
              <a:t>2013 Manuals</a:t>
            </a:r>
            <a:endParaRPr lang="en-US" sz="2400" b="1" dirty="0">
              <a:solidFill>
                <a:prstClr val="black"/>
              </a:solidFill>
              <a:latin typeface="Arial" pitchFamily="-72" charset="0"/>
              <a:ea typeface="ＭＳ Ｐゴシック" pitchFamily="-72" charset="-128"/>
            </a:endParaRPr>
          </a:p>
        </p:txBody>
      </p:sp>
      <p:pic>
        <p:nvPicPr>
          <p:cNvPr id="1026" name="Picture 2"/>
          <p:cNvPicPr>
            <a:picLocks noChangeAspect="1" noChangeArrowheads="1"/>
          </p:cNvPicPr>
          <p:nvPr/>
        </p:nvPicPr>
        <p:blipFill>
          <a:blip r:embed="rId4" cstate="print"/>
          <a:srcRect/>
          <a:stretch>
            <a:fillRect/>
          </a:stretch>
        </p:blipFill>
        <p:spPr bwMode="auto">
          <a:xfrm>
            <a:off x="1331640" y="2708920"/>
            <a:ext cx="2376264" cy="3151304"/>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4283968" y="3212976"/>
            <a:ext cx="1944216" cy="2528810"/>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a:stretch>
            <a:fillRect/>
          </a:stretch>
        </p:blipFill>
        <p:spPr bwMode="auto">
          <a:xfrm>
            <a:off x="6444208" y="3212976"/>
            <a:ext cx="1950202" cy="2536193"/>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p:cNvSpPr>
          <p:nvPr/>
        </p:nvSpPr>
        <p:spPr bwMode="auto">
          <a:xfrm>
            <a:off x="467544" y="836712"/>
            <a:ext cx="8229600" cy="5181600"/>
          </a:xfrm>
          <a:prstGeom prst="rect">
            <a:avLst/>
          </a:prstGeom>
          <a:solidFill>
            <a:srgbClr val="FFDCB9"/>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marL="342900" indent="-342900">
              <a:spcBef>
                <a:spcPct val="20000"/>
              </a:spcBef>
              <a:buFont typeface="Arial" pitchFamily="34" charset="0"/>
              <a:buChar char="•"/>
              <a:defRPr/>
            </a:pPr>
            <a:endParaRPr lang="en-US" sz="3200">
              <a:solidFill>
                <a:prstClr val="black"/>
              </a:solidFill>
              <a:ea typeface="ＭＳ Ｐゴシック" pitchFamily="-72" charset="-128"/>
            </a:endParaRPr>
          </a:p>
        </p:txBody>
      </p:sp>
      <p:sp>
        <p:nvSpPr>
          <p:cNvPr id="14339" name="TextBox 7"/>
          <p:cNvSpPr txBox="1">
            <a:spLocks noChangeArrowheads="1"/>
          </p:cNvSpPr>
          <p:nvPr/>
        </p:nvSpPr>
        <p:spPr bwMode="auto">
          <a:xfrm>
            <a:off x="683568" y="1052736"/>
            <a:ext cx="7776864" cy="4824398"/>
          </a:xfrm>
          <a:prstGeom prst="rect">
            <a:avLst/>
          </a:prstGeom>
          <a:noFill/>
          <a:ln w="9525">
            <a:noFill/>
            <a:miter lim="800000"/>
            <a:headEnd/>
            <a:tailEnd/>
          </a:ln>
        </p:spPr>
        <p:txBody>
          <a:bodyPr wrap="square">
            <a:prstTxWarp prst="textNoShape">
              <a:avLst/>
            </a:prstTxWarp>
            <a:spAutoFit/>
          </a:bodyPr>
          <a:lstStyle/>
          <a:p>
            <a:pPr algn="ctr" fontAlgn="base">
              <a:spcBef>
                <a:spcPct val="0"/>
              </a:spcBef>
              <a:spcAft>
                <a:spcPct val="0"/>
              </a:spcAft>
              <a:buFont typeface="Wingdings" pitchFamily="-72" charset="2"/>
              <a:buNone/>
            </a:pPr>
            <a:r>
              <a:rPr lang="en-US" sz="2200" b="1" dirty="0" smtClean="0">
                <a:solidFill>
                  <a:srgbClr val="000000"/>
                </a:solidFill>
                <a:latin typeface="Lucida Grande" pitchFamily="-72" charset="0"/>
                <a:ea typeface="Arial" pitchFamily="-72" charset="0"/>
                <a:cs typeface="Arial" pitchFamily="-72" charset="0"/>
              </a:rPr>
              <a:t>STAAR Optional Test Administration </a:t>
            </a:r>
          </a:p>
          <a:p>
            <a:pPr algn="ctr" fontAlgn="base">
              <a:spcBef>
                <a:spcPct val="0"/>
              </a:spcBef>
              <a:spcAft>
                <a:spcPct val="0"/>
              </a:spcAft>
              <a:buFont typeface="Wingdings" pitchFamily="-72" charset="2"/>
              <a:buNone/>
            </a:pPr>
            <a:r>
              <a:rPr lang="en-US" sz="2200" b="1" dirty="0" smtClean="0">
                <a:solidFill>
                  <a:srgbClr val="000000"/>
                </a:solidFill>
                <a:latin typeface="Lucida Grande" pitchFamily="-72" charset="0"/>
                <a:ea typeface="Arial" pitchFamily="-72" charset="0"/>
                <a:cs typeface="Arial" pitchFamily="-72" charset="0"/>
              </a:rPr>
              <a:t>Procedures and Materials  </a:t>
            </a:r>
          </a:p>
          <a:p>
            <a:pPr fontAlgn="base">
              <a:spcBef>
                <a:spcPct val="0"/>
              </a:spcBef>
              <a:spcAft>
                <a:spcPct val="0"/>
              </a:spcAft>
              <a:buFont typeface="Wingdings" pitchFamily="-72" charset="2"/>
              <a:buNone/>
            </a:pPr>
            <a:endParaRPr lang="en-US" sz="1400" b="1" dirty="0">
              <a:solidFill>
                <a:srgbClr val="000000"/>
              </a:solidFill>
              <a:latin typeface="Lucida Grande" pitchFamily="-72" charset="0"/>
              <a:ea typeface="Arial" pitchFamily="-72" charset="0"/>
              <a:cs typeface="Arial" pitchFamily="-72" charset="0"/>
            </a:endParaRPr>
          </a:p>
          <a:p>
            <a:pPr marL="319088" indent="-319088" fontAlgn="base">
              <a:spcBef>
                <a:spcPct val="0"/>
              </a:spcBef>
              <a:spcAft>
                <a:spcPct val="0"/>
              </a:spcAft>
              <a:buFont typeface="Arial" pitchFamily="-72" charset="0"/>
              <a:buChar char="•"/>
            </a:pPr>
            <a:r>
              <a:rPr lang="en-US" dirty="0" smtClean="0">
                <a:solidFill>
                  <a:srgbClr val="000000"/>
                </a:solidFill>
                <a:latin typeface="Arial" pitchFamily="-72" charset="0"/>
                <a:ea typeface="Arial" pitchFamily="-72" charset="0"/>
                <a:cs typeface="Arial" pitchFamily="-72" charset="0"/>
              </a:rPr>
              <a:t>Allowed for </a:t>
            </a:r>
            <a:r>
              <a:rPr lang="en-US" u="sng" dirty="0" smtClean="0">
                <a:solidFill>
                  <a:srgbClr val="000000"/>
                </a:solidFill>
                <a:latin typeface="Arial" pitchFamily="-72" charset="0"/>
                <a:ea typeface="Arial" pitchFamily="-72" charset="0"/>
                <a:cs typeface="Arial" pitchFamily="-72" charset="0"/>
              </a:rPr>
              <a:t>any</a:t>
            </a:r>
            <a:r>
              <a:rPr lang="en-US" dirty="0" smtClean="0">
                <a:solidFill>
                  <a:srgbClr val="000000"/>
                </a:solidFill>
                <a:latin typeface="Arial" pitchFamily="-72" charset="0"/>
                <a:ea typeface="Arial" pitchFamily="-72" charset="0"/>
                <a:cs typeface="Arial" pitchFamily="-72" charset="0"/>
              </a:rPr>
              <a:t> student who needs them, not necessarily every student </a:t>
            </a:r>
          </a:p>
          <a:p>
            <a:pPr marL="319088" indent="-319088" fontAlgn="base">
              <a:spcBef>
                <a:spcPct val="0"/>
              </a:spcBef>
              <a:spcAft>
                <a:spcPct val="0"/>
              </a:spcAft>
              <a:buFont typeface="Arial" pitchFamily="-72" charset="0"/>
              <a:buChar char="•"/>
            </a:pPr>
            <a:endParaRPr lang="en-US" sz="800" dirty="0" smtClean="0">
              <a:solidFill>
                <a:srgbClr val="000000"/>
              </a:solidFill>
              <a:latin typeface="Arial" pitchFamily="-72" charset="0"/>
              <a:ea typeface="Arial" pitchFamily="-72" charset="0"/>
              <a:cs typeface="Arial" pitchFamily="-72" charset="0"/>
            </a:endParaRPr>
          </a:p>
          <a:p>
            <a:pPr marL="319088" indent="-319088" fontAlgn="base">
              <a:spcBef>
                <a:spcPct val="0"/>
              </a:spcBef>
              <a:spcAft>
                <a:spcPct val="0"/>
              </a:spcAft>
              <a:buFont typeface="Arial" pitchFamily="-72" charset="0"/>
              <a:buChar char="•"/>
            </a:pPr>
            <a:r>
              <a:rPr lang="en-US" dirty="0" smtClean="0">
                <a:solidFill>
                  <a:srgbClr val="000000"/>
                </a:solidFill>
                <a:latin typeface="Arial" pitchFamily="-72" charset="0"/>
                <a:ea typeface="Arial" pitchFamily="-72" charset="0"/>
                <a:cs typeface="Arial" pitchFamily="-72" charset="0"/>
              </a:rPr>
              <a:t>Students must have a need and have previously used in the classroom</a:t>
            </a:r>
          </a:p>
          <a:p>
            <a:pPr marL="319088" indent="-319088" fontAlgn="base">
              <a:spcBef>
                <a:spcPct val="0"/>
              </a:spcBef>
              <a:spcAft>
                <a:spcPct val="0"/>
              </a:spcAft>
              <a:buFont typeface="Arial" pitchFamily="-72" charset="0"/>
              <a:buChar char="•"/>
            </a:pPr>
            <a:endParaRPr lang="en-US" sz="800" dirty="0" smtClean="0">
              <a:solidFill>
                <a:srgbClr val="000000"/>
              </a:solidFill>
              <a:latin typeface="Arial" pitchFamily="-72" charset="0"/>
              <a:ea typeface="Arial" pitchFamily="-72" charset="0"/>
              <a:cs typeface="Arial" pitchFamily="-72" charset="0"/>
            </a:endParaRPr>
          </a:p>
          <a:p>
            <a:pPr marL="319088" indent="-319088" fontAlgn="base">
              <a:spcBef>
                <a:spcPct val="0"/>
              </a:spcBef>
              <a:spcAft>
                <a:spcPct val="0"/>
              </a:spcAft>
              <a:buFont typeface="Arial" pitchFamily="-72" charset="0"/>
              <a:buChar char="•"/>
            </a:pPr>
            <a:r>
              <a:rPr lang="en-US" dirty="0" smtClean="0">
                <a:solidFill>
                  <a:srgbClr val="000000"/>
                </a:solidFill>
                <a:latin typeface="Arial" pitchFamily="-72" charset="0"/>
                <a:ea typeface="Arial" pitchFamily="-72" charset="0"/>
                <a:cs typeface="Arial" pitchFamily="-72" charset="0"/>
              </a:rPr>
              <a:t>Use on test is not recorded on the answer document</a:t>
            </a:r>
          </a:p>
          <a:p>
            <a:pPr marL="319088" indent="-319088" fontAlgn="base">
              <a:spcBef>
                <a:spcPct val="0"/>
              </a:spcBef>
              <a:spcAft>
                <a:spcPct val="0"/>
              </a:spcAft>
              <a:buFont typeface="Arial" pitchFamily="-72" charset="0"/>
              <a:buChar char="•"/>
            </a:pPr>
            <a:endParaRPr lang="en-US" sz="800" dirty="0" smtClean="0">
              <a:solidFill>
                <a:srgbClr val="000000"/>
              </a:solidFill>
              <a:latin typeface="Arial" pitchFamily="-72" charset="0"/>
              <a:ea typeface="Arial" pitchFamily="-72" charset="0"/>
              <a:cs typeface="Arial" pitchFamily="-72" charset="0"/>
            </a:endParaRPr>
          </a:p>
          <a:p>
            <a:pPr marL="319088" indent="-319088" fontAlgn="base">
              <a:spcBef>
                <a:spcPct val="0"/>
              </a:spcBef>
              <a:spcAft>
                <a:spcPct val="0"/>
              </a:spcAft>
              <a:buFont typeface="Arial" pitchFamily="-72" charset="0"/>
              <a:buChar char="•"/>
            </a:pPr>
            <a:r>
              <a:rPr lang="en-US" dirty="0" smtClean="0">
                <a:solidFill>
                  <a:srgbClr val="000000"/>
                </a:solidFill>
                <a:latin typeface="Arial" pitchFamily="-72" charset="0"/>
                <a:ea typeface="Arial" pitchFamily="-72" charset="0"/>
                <a:cs typeface="Arial" pitchFamily="-72" charset="0"/>
              </a:rPr>
              <a:t>Documentation is not required beyond what is necessary for planning on testing day</a:t>
            </a:r>
          </a:p>
          <a:p>
            <a:pPr marL="319088" indent="-319088" fontAlgn="base">
              <a:spcBef>
                <a:spcPct val="0"/>
              </a:spcBef>
              <a:spcAft>
                <a:spcPct val="0"/>
              </a:spcAft>
              <a:buFont typeface="Arial" pitchFamily="-72" charset="0"/>
              <a:buChar char="•"/>
            </a:pPr>
            <a:endParaRPr lang="en-US" sz="800" dirty="0" smtClean="0">
              <a:solidFill>
                <a:srgbClr val="000000"/>
              </a:solidFill>
              <a:latin typeface="Arial" pitchFamily="-72" charset="0"/>
              <a:ea typeface="Arial" pitchFamily="-72" charset="0"/>
              <a:cs typeface="Arial" pitchFamily="-72" charset="0"/>
            </a:endParaRPr>
          </a:p>
          <a:p>
            <a:pPr marL="319088" indent="-319088" fontAlgn="base">
              <a:spcBef>
                <a:spcPct val="0"/>
              </a:spcBef>
              <a:spcAft>
                <a:spcPct val="0"/>
              </a:spcAft>
              <a:buFont typeface="Arial" pitchFamily="-72" charset="0"/>
              <a:buChar char="•"/>
            </a:pPr>
            <a:r>
              <a:rPr lang="en-US" dirty="0" smtClean="0">
                <a:solidFill>
                  <a:srgbClr val="000000"/>
                </a:solidFill>
                <a:latin typeface="Arial" pitchFamily="-72" charset="0"/>
                <a:ea typeface="Arial" pitchFamily="-72" charset="0"/>
                <a:cs typeface="Arial" pitchFamily="-72" charset="0"/>
              </a:rPr>
              <a:t>The Optional Test Administration Procedures &amp; Materials document is  located in the following places:</a:t>
            </a:r>
          </a:p>
          <a:p>
            <a:pPr marL="319088" indent="-319088" fontAlgn="base">
              <a:spcBef>
                <a:spcPct val="0"/>
              </a:spcBef>
              <a:spcAft>
                <a:spcPct val="0"/>
              </a:spcAft>
            </a:pPr>
            <a:endParaRPr lang="en-US" sz="1050" dirty="0" smtClean="0">
              <a:solidFill>
                <a:srgbClr val="000000"/>
              </a:solidFill>
              <a:latin typeface="Arial" pitchFamily="-72" charset="0"/>
              <a:ea typeface="Arial" pitchFamily="-72" charset="0"/>
              <a:cs typeface="Arial" pitchFamily="-72" charset="0"/>
            </a:endParaRPr>
          </a:p>
          <a:p>
            <a:pPr marL="776288" lvl="1" indent="-319088" fontAlgn="base">
              <a:spcBef>
                <a:spcPct val="0"/>
              </a:spcBef>
              <a:spcAft>
                <a:spcPct val="0"/>
              </a:spcAft>
              <a:buFont typeface="Arial" pitchFamily="-72" charset="0"/>
              <a:buChar char="•"/>
            </a:pPr>
            <a:r>
              <a:rPr lang="en-US" sz="1600" i="1" dirty="0" smtClean="0">
                <a:solidFill>
                  <a:srgbClr val="000000"/>
                </a:solidFill>
                <a:latin typeface="Arial" pitchFamily="-72" charset="0"/>
                <a:ea typeface="Arial" pitchFamily="-72" charset="0"/>
                <a:cs typeface="Arial" pitchFamily="-72" charset="0"/>
              </a:rPr>
              <a:t>2013 District and Campus Coordinator Manual</a:t>
            </a:r>
          </a:p>
          <a:p>
            <a:pPr marL="776288" lvl="1" indent="-319088" fontAlgn="base">
              <a:spcBef>
                <a:spcPct val="0"/>
              </a:spcBef>
              <a:spcAft>
                <a:spcPct val="0"/>
              </a:spcAft>
              <a:buFont typeface="Arial" pitchFamily="-72" charset="0"/>
              <a:buChar char="•"/>
            </a:pPr>
            <a:r>
              <a:rPr lang="en-US" sz="1600" dirty="0" smtClean="0">
                <a:solidFill>
                  <a:srgbClr val="000000"/>
                </a:solidFill>
                <a:latin typeface="Arial" pitchFamily="-72" charset="0"/>
                <a:ea typeface="Arial" pitchFamily="-72" charset="0"/>
                <a:cs typeface="Arial" pitchFamily="-72" charset="0"/>
              </a:rPr>
              <a:t>District and Campus Coordinator Manual Resources webpage</a:t>
            </a:r>
          </a:p>
          <a:p>
            <a:pPr marL="776288" lvl="1" indent="-319088" fontAlgn="base">
              <a:spcBef>
                <a:spcPct val="0"/>
              </a:spcBef>
              <a:spcAft>
                <a:spcPct val="0"/>
              </a:spcAft>
              <a:buFont typeface="Arial" pitchFamily="-72" charset="0"/>
              <a:buChar char="•"/>
            </a:pPr>
            <a:r>
              <a:rPr lang="en-US" sz="1600" dirty="0" smtClean="0">
                <a:solidFill>
                  <a:srgbClr val="000000"/>
                </a:solidFill>
                <a:latin typeface="Arial" pitchFamily="-72" charset="0"/>
                <a:ea typeface="Arial" pitchFamily="-72" charset="0"/>
                <a:cs typeface="Arial" pitchFamily="-72" charset="0"/>
              </a:rPr>
              <a:t>STAAR Test Administrator Manuals </a:t>
            </a:r>
          </a:p>
          <a:p>
            <a:pPr marL="776288" lvl="1" indent="-319088" fontAlgn="base">
              <a:spcBef>
                <a:spcPct val="0"/>
              </a:spcBef>
              <a:spcAft>
                <a:spcPct val="0"/>
              </a:spcAft>
              <a:buFont typeface="Arial" pitchFamily="-72" charset="0"/>
              <a:buChar char="•"/>
            </a:pPr>
            <a:r>
              <a:rPr lang="en-US" sz="1600" dirty="0" smtClean="0">
                <a:solidFill>
                  <a:srgbClr val="000000"/>
                </a:solidFill>
                <a:latin typeface="Arial" pitchFamily="-72" charset="0"/>
                <a:ea typeface="Arial" pitchFamily="-72" charset="0"/>
                <a:cs typeface="Arial" pitchFamily="-72" charset="0"/>
              </a:rPr>
              <a:t>Accommodation Resources webpage</a:t>
            </a:r>
          </a:p>
          <a:p>
            <a:pPr fontAlgn="base">
              <a:spcBef>
                <a:spcPct val="0"/>
              </a:spcBef>
              <a:spcAft>
                <a:spcPct val="0"/>
              </a:spcAft>
              <a:buFont typeface="Wingdings" pitchFamily="-72" charset="2"/>
              <a:buNone/>
            </a:pPr>
            <a:endParaRPr lang="en-US" sz="1700" b="1" dirty="0">
              <a:solidFill>
                <a:srgbClr val="000000"/>
              </a:solidFill>
              <a:latin typeface="Lucida Grande" pitchFamily="-72" charset="0"/>
              <a:ea typeface="Arial" pitchFamily="-72" charset="0"/>
              <a:cs typeface="Arial" pitchFamily="-72"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p:cNvSpPr>
          <p:nvPr/>
        </p:nvSpPr>
        <p:spPr bwMode="auto">
          <a:xfrm>
            <a:off x="467544" y="764704"/>
            <a:ext cx="8229600" cy="5181600"/>
          </a:xfrm>
          <a:prstGeom prst="rect">
            <a:avLst/>
          </a:prstGeom>
          <a:solidFill>
            <a:srgbClr val="FFDCB9"/>
          </a:solidFill>
          <a:ln w="9525">
            <a:noFill/>
            <a:miter lim="800000"/>
            <a:headEnd/>
            <a:tailEnd/>
          </a:ln>
          <a:effectLst>
            <a:outerShdw blurRad="50800" dist="38100" dir="2700000" sx="100999" sy="100999" algn="tl" rotWithShape="0">
              <a:srgbClr val="000000">
                <a:alpha val="39999"/>
              </a:srgbClr>
            </a:outerShdw>
          </a:effectLst>
        </p:spPr>
        <p:txBody>
          <a:bodyPr>
            <a:prstTxWarp prst="textNoShape">
              <a:avLst/>
            </a:prstTxWarp>
          </a:bodyPr>
          <a:lstStyle/>
          <a:p>
            <a:pPr marL="342900" indent="-342900">
              <a:spcBef>
                <a:spcPct val="20000"/>
              </a:spcBef>
              <a:buFont typeface="Arial" pitchFamily="34" charset="0"/>
              <a:buChar char="•"/>
              <a:defRPr/>
            </a:pPr>
            <a:endParaRPr lang="en-US" sz="3200">
              <a:solidFill>
                <a:prstClr val="black"/>
              </a:solidFill>
              <a:ea typeface="ＭＳ Ｐゴシック" pitchFamily="-72" charset="-128"/>
            </a:endParaRPr>
          </a:p>
        </p:txBody>
      </p:sp>
      <p:sp>
        <p:nvSpPr>
          <p:cNvPr id="14339" name="TextBox 7"/>
          <p:cNvSpPr txBox="1">
            <a:spLocks noChangeArrowheads="1"/>
          </p:cNvSpPr>
          <p:nvPr/>
        </p:nvSpPr>
        <p:spPr bwMode="auto">
          <a:xfrm>
            <a:off x="683568" y="908721"/>
            <a:ext cx="7776864" cy="1461939"/>
          </a:xfrm>
          <a:prstGeom prst="rect">
            <a:avLst/>
          </a:prstGeom>
          <a:noFill/>
          <a:ln w="9525">
            <a:noFill/>
            <a:miter lim="800000"/>
            <a:headEnd/>
            <a:tailEnd/>
          </a:ln>
        </p:spPr>
        <p:txBody>
          <a:bodyPr wrap="square">
            <a:prstTxWarp prst="textNoShape">
              <a:avLst/>
            </a:prstTxWarp>
            <a:spAutoFit/>
          </a:bodyPr>
          <a:lstStyle/>
          <a:p>
            <a:pPr marL="90488" algn="ctr" eaLnBrk="0" fontAlgn="base" hangingPunct="0">
              <a:spcBef>
                <a:spcPct val="0"/>
              </a:spcBef>
              <a:spcAft>
                <a:spcPct val="0"/>
              </a:spcAft>
            </a:pPr>
            <a:r>
              <a:rPr lang="en-US" sz="2800" dirty="0" smtClean="0">
                <a:solidFill>
                  <a:srgbClr val="F79646">
                    <a:lumMod val="50000"/>
                  </a:srgbClr>
                </a:solidFill>
                <a:latin typeface="Lucida Grande" pitchFamily="-72" charset="0"/>
                <a:ea typeface="Arial" pitchFamily="-72" charset="0"/>
                <a:cs typeface="Arial" pitchFamily="-72" charset="0"/>
              </a:rPr>
              <a:t>What procedures and materials are available to ALL students?</a:t>
            </a:r>
          </a:p>
          <a:p>
            <a:pPr fontAlgn="base">
              <a:spcBef>
                <a:spcPct val="0"/>
              </a:spcBef>
              <a:spcAft>
                <a:spcPct val="0"/>
              </a:spcAft>
              <a:buFont typeface="Wingdings" pitchFamily="-72" charset="2"/>
              <a:buNone/>
            </a:pPr>
            <a:r>
              <a:rPr lang="en-US" sz="800" b="1" dirty="0" smtClean="0">
                <a:solidFill>
                  <a:srgbClr val="000000"/>
                </a:solidFill>
                <a:latin typeface="Lucida Grande" pitchFamily="-72" charset="0"/>
                <a:ea typeface="Arial" pitchFamily="-72" charset="0"/>
                <a:cs typeface="Arial" pitchFamily="-72" charset="0"/>
              </a:rPr>
              <a:t> </a:t>
            </a:r>
          </a:p>
          <a:p>
            <a:pPr fontAlgn="base">
              <a:spcBef>
                <a:spcPct val="0"/>
              </a:spcBef>
              <a:spcAft>
                <a:spcPct val="0"/>
              </a:spcAft>
              <a:buFont typeface="Wingdings" pitchFamily="-72" charset="2"/>
              <a:buNone/>
            </a:pPr>
            <a:endParaRPr lang="en-US" sz="800" b="1" dirty="0">
              <a:solidFill>
                <a:srgbClr val="000000"/>
              </a:solidFill>
              <a:latin typeface="Lucida Grande" pitchFamily="-72" charset="0"/>
              <a:ea typeface="Arial" pitchFamily="-72" charset="0"/>
              <a:cs typeface="Arial" pitchFamily="-72" charset="0"/>
            </a:endParaRPr>
          </a:p>
          <a:p>
            <a:pPr fontAlgn="base">
              <a:spcBef>
                <a:spcPct val="0"/>
              </a:spcBef>
              <a:spcAft>
                <a:spcPct val="0"/>
              </a:spcAft>
              <a:buFont typeface="Wingdings" pitchFamily="-72" charset="2"/>
              <a:buNone/>
            </a:pPr>
            <a:endParaRPr lang="en-US" sz="1700" b="1" dirty="0">
              <a:solidFill>
                <a:srgbClr val="000000"/>
              </a:solidFill>
              <a:latin typeface="Lucida Grande" pitchFamily="-72" charset="0"/>
              <a:ea typeface="Arial" pitchFamily="-72" charset="0"/>
              <a:cs typeface="Arial" pitchFamily="-72" charset="0"/>
            </a:endParaRPr>
          </a:p>
        </p:txBody>
      </p:sp>
      <p:sp>
        <p:nvSpPr>
          <p:cNvPr id="4" name="Content Placeholder 7"/>
          <p:cNvSpPr txBox="1">
            <a:spLocks/>
          </p:cNvSpPr>
          <p:nvPr/>
        </p:nvSpPr>
        <p:spPr>
          <a:xfrm>
            <a:off x="467544" y="1844824"/>
            <a:ext cx="4038600" cy="4065315"/>
          </a:xfrm>
          <a:prstGeom prst="rect">
            <a:avLst/>
          </a:prstGeom>
        </p:spPr>
        <p:txBody>
          <a:bodyPr>
            <a:noAutofit/>
          </a:bodyPr>
          <a:lstStyle/>
          <a:p>
            <a:pPr marL="514350" indent="-514350" eaLnBrk="0" fontAlgn="base" hangingPunct="0">
              <a:spcBef>
                <a:spcPct val="20000"/>
              </a:spcBef>
              <a:spcAft>
                <a:spcPct val="0"/>
              </a:spcAft>
              <a:buFont typeface="+mj-lt"/>
              <a:buAutoNum type="arabicPeriod"/>
              <a:defRPr/>
            </a:pPr>
            <a:r>
              <a:rPr lang="en-US" dirty="0" smtClean="0">
                <a:solidFill>
                  <a:prstClr val="black"/>
                </a:solidFill>
                <a:latin typeface="Arial" pitchFamily="34" charset="0"/>
                <a:ea typeface="ＭＳ Ｐゴシック" pitchFamily="-72" charset="-128"/>
                <a:cs typeface="Arial" pitchFamily="34" charset="0"/>
              </a:rPr>
              <a:t>Preferential seating</a:t>
            </a:r>
          </a:p>
          <a:p>
            <a:pPr marL="514350" indent="-514350" eaLnBrk="0" fontAlgn="base" hangingPunct="0">
              <a:spcBef>
                <a:spcPct val="20000"/>
              </a:spcBef>
              <a:spcAft>
                <a:spcPct val="0"/>
              </a:spcAft>
              <a:buFont typeface="+mj-lt"/>
              <a:buAutoNum type="arabicPeriod"/>
              <a:defRPr/>
            </a:pPr>
            <a:endParaRPr lang="en-US" sz="700" dirty="0" smtClean="0">
              <a:solidFill>
                <a:prstClr val="black"/>
              </a:solidFill>
              <a:latin typeface="Arial" pitchFamily="34" charset="0"/>
              <a:ea typeface="ＭＳ Ｐゴシック" pitchFamily="-72" charset="-128"/>
              <a:cs typeface="Arial" pitchFamily="34" charset="0"/>
            </a:endParaRPr>
          </a:p>
          <a:p>
            <a:pPr marL="514350" indent="-514350" eaLnBrk="0" fontAlgn="base" hangingPunct="0">
              <a:spcBef>
                <a:spcPct val="20000"/>
              </a:spcBef>
              <a:spcAft>
                <a:spcPct val="0"/>
              </a:spcAft>
              <a:buFont typeface="+mj-lt"/>
              <a:buAutoNum type="arabicPeriod"/>
              <a:defRPr/>
            </a:pPr>
            <a:r>
              <a:rPr lang="en-US" dirty="0" smtClean="0">
                <a:solidFill>
                  <a:prstClr val="black"/>
                </a:solidFill>
                <a:latin typeface="Arial" pitchFamily="34" charset="0"/>
                <a:ea typeface="ＭＳ Ｐゴシック" pitchFamily="-72" charset="-128"/>
                <a:cs typeface="Arial" pitchFamily="34" charset="0"/>
              </a:rPr>
              <a:t>Special lighting conditions</a:t>
            </a:r>
          </a:p>
          <a:p>
            <a:pPr marL="514350" indent="-514350" eaLnBrk="0" fontAlgn="base" hangingPunct="0">
              <a:spcBef>
                <a:spcPct val="20000"/>
              </a:spcBef>
              <a:spcAft>
                <a:spcPct val="0"/>
              </a:spcAft>
              <a:buFont typeface="+mj-lt"/>
              <a:buAutoNum type="arabicPeriod"/>
              <a:defRPr/>
            </a:pPr>
            <a:endParaRPr lang="en-US" sz="700" dirty="0" smtClean="0">
              <a:solidFill>
                <a:prstClr val="black"/>
              </a:solidFill>
              <a:latin typeface="Arial" pitchFamily="34" charset="0"/>
              <a:ea typeface="ＭＳ Ｐゴシック" pitchFamily="-72" charset="-128"/>
              <a:cs typeface="Arial" pitchFamily="34" charset="0"/>
            </a:endParaRPr>
          </a:p>
          <a:p>
            <a:pPr marL="514350" indent="-514350" eaLnBrk="0" fontAlgn="base" hangingPunct="0">
              <a:spcBef>
                <a:spcPct val="20000"/>
              </a:spcBef>
              <a:spcAft>
                <a:spcPct val="0"/>
              </a:spcAft>
              <a:buFont typeface="+mj-lt"/>
              <a:buAutoNum type="arabicPeriod"/>
              <a:defRPr/>
            </a:pPr>
            <a:r>
              <a:rPr lang="en-US" dirty="0" smtClean="0">
                <a:solidFill>
                  <a:prstClr val="black"/>
                </a:solidFill>
                <a:latin typeface="Arial" pitchFamily="34" charset="0"/>
                <a:ea typeface="ＭＳ Ｐゴシック" pitchFamily="-72" charset="-128"/>
                <a:cs typeface="Arial" pitchFamily="34" charset="0"/>
              </a:rPr>
              <a:t>Signing or translating test administration directions</a:t>
            </a:r>
          </a:p>
          <a:p>
            <a:pPr marL="514350" indent="-514350" eaLnBrk="0" fontAlgn="base" hangingPunct="0">
              <a:spcBef>
                <a:spcPct val="20000"/>
              </a:spcBef>
              <a:spcAft>
                <a:spcPct val="0"/>
              </a:spcAft>
              <a:buFont typeface="+mj-lt"/>
              <a:buAutoNum type="arabicPeriod"/>
              <a:defRPr/>
            </a:pPr>
            <a:endParaRPr lang="en-US" sz="800" dirty="0" smtClean="0">
              <a:solidFill>
                <a:prstClr val="black"/>
              </a:solidFill>
              <a:latin typeface="Arial" pitchFamily="34" charset="0"/>
              <a:ea typeface="ＭＳ Ｐゴシック" pitchFamily="-72" charset="-128"/>
              <a:cs typeface="Arial" pitchFamily="34" charset="0"/>
            </a:endParaRPr>
          </a:p>
          <a:p>
            <a:pPr marL="514350" indent="-514350" eaLnBrk="0" fontAlgn="base" hangingPunct="0">
              <a:spcBef>
                <a:spcPct val="20000"/>
              </a:spcBef>
              <a:spcAft>
                <a:spcPct val="0"/>
              </a:spcAft>
              <a:buFont typeface="+mj-lt"/>
              <a:buAutoNum type="arabicPeriod"/>
              <a:defRPr/>
            </a:pPr>
            <a:r>
              <a:rPr lang="en-US" dirty="0" smtClean="0">
                <a:solidFill>
                  <a:prstClr val="black"/>
                </a:solidFill>
                <a:latin typeface="Arial" pitchFamily="34" charset="0"/>
                <a:ea typeface="ＭＳ Ｐゴシック" pitchFamily="-72" charset="-128"/>
                <a:cs typeface="Arial" pitchFamily="34" charset="0"/>
              </a:rPr>
              <a:t>Reading the test aloud to self</a:t>
            </a:r>
          </a:p>
          <a:p>
            <a:pPr marL="514350" indent="-514350" eaLnBrk="0" fontAlgn="base" hangingPunct="0">
              <a:spcBef>
                <a:spcPct val="20000"/>
              </a:spcBef>
              <a:spcAft>
                <a:spcPct val="0"/>
              </a:spcAft>
              <a:buFont typeface="+mj-lt"/>
              <a:buAutoNum type="arabicPeriod"/>
              <a:defRPr/>
            </a:pPr>
            <a:endParaRPr lang="en-US" sz="700" dirty="0" smtClean="0">
              <a:solidFill>
                <a:prstClr val="black"/>
              </a:solidFill>
              <a:latin typeface="Arial" pitchFamily="34" charset="0"/>
              <a:ea typeface="ＭＳ Ｐゴシック" pitchFamily="-72" charset="-128"/>
              <a:cs typeface="Arial" pitchFamily="34" charset="0"/>
            </a:endParaRPr>
          </a:p>
          <a:p>
            <a:pPr marL="514350" indent="-514350" eaLnBrk="0" fontAlgn="base" hangingPunct="0">
              <a:spcBef>
                <a:spcPct val="20000"/>
              </a:spcBef>
              <a:spcAft>
                <a:spcPct val="0"/>
              </a:spcAft>
              <a:buFont typeface="+mj-lt"/>
              <a:buAutoNum type="arabicPeriod"/>
              <a:defRPr/>
            </a:pPr>
            <a:r>
              <a:rPr lang="en-US" dirty="0" smtClean="0">
                <a:solidFill>
                  <a:prstClr val="black"/>
                </a:solidFill>
                <a:latin typeface="Arial" pitchFamily="34" charset="0"/>
                <a:ea typeface="ＭＳ Ｐゴシック" pitchFamily="-72" charset="-128"/>
                <a:cs typeface="Arial" pitchFamily="34" charset="0"/>
              </a:rPr>
              <a:t>Reading aloud or signing the personal narrative, expository, literary, or persuasive writing prompt</a:t>
            </a:r>
          </a:p>
        </p:txBody>
      </p:sp>
      <p:sp>
        <p:nvSpPr>
          <p:cNvPr id="5" name="Content Placeholder 8"/>
          <p:cNvSpPr txBox="1">
            <a:spLocks/>
          </p:cNvSpPr>
          <p:nvPr/>
        </p:nvSpPr>
        <p:spPr>
          <a:xfrm>
            <a:off x="4644008" y="1844824"/>
            <a:ext cx="4038600" cy="4065315"/>
          </a:xfrm>
          <a:prstGeom prst="rect">
            <a:avLst/>
          </a:prstGeom>
        </p:spPr>
        <p:txBody>
          <a:bodyPr>
            <a:noAutofit/>
          </a:bodyPr>
          <a:lstStyle/>
          <a:p>
            <a:pPr marL="514350" indent="-514350" eaLnBrk="0" fontAlgn="base" hangingPunct="0">
              <a:spcBef>
                <a:spcPct val="20000"/>
              </a:spcBef>
              <a:spcAft>
                <a:spcPct val="0"/>
              </a:spcAft>
              <a:buFont typeface="Arial" pitchFamily="-72" charset="0"/>
              <a:buAutoNum type="arabicPeriod" startAt="6"/>
              <a:defRPr/>
            </a:pPr>
            <a:r>
              <a:rPr lang="en-US" dirty="0" smtClean="0">
                <a:solidFill>
                  <a:prstClr val="black"/>
                </a:solidFill>
                <a:latin typeface="Arial" pitchFamily="34" charset="0"/>
                <a:ea typeface="ＭＳ Ｐゴシック" pitchFamily="-72" charset="-128"/>
                <a:cs typeface="Arial" pitchFamily="34" charset="0"/>
              </a:rPr>
              <a:t>Reading assistance on the </a:t>
            </a:r>
          </a:p>
          <a:p>
            <a:pPr marL="514350" indent="-514350" eaLnBrk="0" fontAlgn="base" hangingPunct="0">
              <a:spcBef>
                <a:spcPct val="20000"/>
              </a:spcBef>
              <a:spcAft>
                <a:spcPct val="0"/>
              </a:spcAft>
              <a:defRPr/>
            </a:pPr>
            <a:r>
              <a:rPr lang="en-US" dirty="0" smtClean="0">
                <a:solidFill>
                  <a:prstClr val="black"/>
                </a:solidFill>
                <a:latin typeface="Arial" pitchFamily="34" charset="0"/>
                <a:ea typeface="ＭＳ Ｐゴシック" pitchFamily="-72" charset="-128"/>
                <a:cs typeface="Arial" pitchFamily="34" charset="0"/>
              </a:rPr>
              <a:t>	grade 3 mathematics test</a:t>
            </a:r>
          </a:p>
          <a:p>
            <a:pPr marL="514350" indent="-514350" eaLnBrk="0" fontAlgn="base" hangingPunct="0">
              <a:spcBef>
                <a:spcPct val="20000"/>
              </a:spcBef>
              <a:spcAft>
                <a:spcPct val="0"/>
              </a:spcAft>
              <a:defRPr/>
            </a:pPr>
            <a:endParaRPr lang="en-US" sz="700" dirty="0" smtClean="0">
              <a:solidFill>
                <a:prstClr val="black"/>
              </a:solidFill>
              <a:latin typeface="Arial" pitchFamily="34" charset="0"/>
              <a:ea typeface="ＭＳ Ｐゴシック" pitchFamily="-72" charset="-128"/>
              <a:cs typeface="Arial" pitchFamily="34" charset="0"/>
            </a:endParaRPr>
          </a:p>
          <a:p>
            <a:pPr marL="514350" indent="-514350" eaLnBrk="0" fontAlgn="base" hangingPunct="0">
              <a:spcBef>
                <a:spcPct val="20000"/>
              </a:spcBef>
              <a:spcAft>
                <a:spcPct val="0"/>
              </a:spcAft>
              <a:buFont typeface="Arial" pitchFamily="-72" charset="0"/>
              <a:buAutoNum type="arabicPeriod" startAt="7"/>
              <a:defRPr/>
            </a:pPr>
            <a:r>
              <a:rPr lang="en-US" dirty="0" smtClean="0">
                <a:solidFill>
                  <a:prstClr val="black"/>
                </a:solidFill>
                <a:latin typeface="Arial" pitchFamily="34" charset="0"/>
                <a:ea typeface="ＭＳ Ｐゴシック" pitchFamily="-72" charset="-128"/>
                <a:cs typeface="Arial" pitchFamily="34" charset="0"/>
              </a:rPr>
              <a:t>Scratch paper or other material to use as workspace</a:t>
            </a:r>
          </a:p>
          <a:p>
            <a:pPr marL="514350" indent="-514350" eaLnBrk="0" fontAlgn="base" hangingPunct="0">
              <a:spcBef>
                <a:spcPct val="20000"/>
              </a:spcBef>
              <a:spcAft>
                <a:spcPct val="0"/>
              </a:spcAft>
              <a:buFont typeface="Arial" pitchFamily="-72" charset="0"/>
              <a:buAutoNum type="arabicPeriod" startAt="7"/>
              <a:defRPr/>
            </a:pPr>
            <a:endParaRPr lang="en-US" sz="700" dirty="0" smtClean="0">
              <a:solidFill>
                <a:prstClr val="black"/>
              </a:solidFill>
              <a:latin typeface="Arial" pitchFamily="34" charset="0"/>
              <a:ea typeface="ＭＳ Ｐゴシック" pitchFamily="-72" charset="-128"/>
              <a:cs typeface="Arial" pitchFamily="34" charset="0"/>
            </a:endParaRPr>
          </a:p>
          <a:p>
            <a:pPr marL="514350" indent="-514350" eaLnBrk="0" fontAlgn="base" hangingPunct="0">
              <a:spcBef>
                <a:spcPct val="20000"/>
              </a:spcBef>
              <a:spcAft>
                <a:spcPct val="0"/>
              </a:spcAft>
              <a:buFont typeface="Arial" pitchFamily="-72" charset="0"/>
              <a:buAutoNum type="arabicPeriod" startAt="7"/>
              <a:defRPr/>
            </a:pPr>
            <a:r>
              <a:rPr lang="en-US" dirty="0" smtClean="0">
                <a:solidFill>
                  <a:prstClr val="black"/>
                </a:solidFill>
                <a:latin typeface="Arial" pitchFamily="34" charset="0"/>
                <a:ea typeface="ＭＳ Ｐゴシック" pitchFamily="-72" charset="-128"/>
                <a:cs typeface="Arial" pitchFamily="34" charset="0"/>
              </a:rPr>
              <a:t>Minimizing distractions</a:t>
            </a:r>
          </a:p>
          <a:p>
            <a:pPr marL="514350" indent="-514350" eaLnBrk="0" fontAlgn="base" hangingPunct="0">
              <a:spcBef>
                <a:spcPct val="20000"/>
              </a:spcBef>
              <a:spcAft>
                <a:spcPct val="0"/>
              </a:spcAft>
              <a:buFont typeface="Arial" pitchFamily="-72" charset="0"/>
              <a:buAutoNum type="arabicPeriod" startAt="7"/>
              <a:defRPr/>
            </a:pPr>
            <a:endParaRPr lang="en-US" sz="700" dirty="0" smtClean="0">
              <a:solidFill>
                <a:prstClr val="black"/>
              </a:solidFill>
              <a:latin typeface="Arial" pitchFamily="34" charset="0"/>
              <a:ea typeface="ＭＳ Ｐゴシック" pitchFamily="-72" charset="-128"/>
              <a:cs typeface="Arial" pitchFamily="34" charset="0"/>
            </a:endParaRPr>
          </a:p>
          <a:p>
            <a:pPr marL="514350" indent="-514350" eaLnBrk="0" fontAlgn="base" hangingPunct="0">
              <a:spcBef>
                <a:spcPct val="20000"/>
              </a:spcBef>
              <a:spcAft>
                <a:spcPct val="0"/>
              </a:spcAft>
              <a:buFont typeface="Arial" pitchFamily="-72" charset="0"/>
              <a:buAutoNum type="arabicPeriod" startAt="7"/>
              <a:defRPr/>
            </a:pPr>
            <a:r>
              <a:rPr lang="en-US" dirty="0" smtClean="0">
                <a:solidFill>
                  <a:prstClr val="black"/>
                </a:solidFill>
                <a:latin typeface="Arial" pitchFamily="34" charset="0"/>
                <a:ea typeface="ＭＳ Ｐゴシック" pitchFamily="-72" charset="-128"/>
                <a:cs typeface="Arial" pitchFamily="34" charset="0"/>
              </a:rPr>
              <a:t>Colored overlays</a:t>
            </a:r>
          </a:p>
          <a:p>
            <a:pPr marL="514350" indent="-514350" eaLnBrk="0" fontAlgn="base" hangingPunct="0">
              <a:spcBef>
                <a:spcPct val="20000"/>
              </a:spcBef>
              <a:spcAft>
                <a:spcPct val="0"/>
              </a:spcAft>
              <a:buFont typeface="Arial" pitchFamily="-72" charset="0"/>
              <a:buAutoNum type="arabicPeriod" startAt="7"/>
              <a:defRPr/>
            </a:pPr>
            <a:endParaRPr lang="en-US" sz="700" dirty="0" smtClean="0">
              <a:solidFill>
                <a:prstClr val="black"/>
              </a:solidFill>
              <a:latin typeface="Arial" pitchFamily="34" charset="0"/>
              <a:ea typeface="ＭＳ Ｐゴシック" pitchFamily="-72" charset="-128"/>
              <a:cs typeface="Arial" pitchFamily="34" charset="0"/>
            </a:endParaRPr>
          </a:p>
          <a:p>
            <a:pPr marL="514350" indent="-514350" eaLnBrk="0" fontAlgn="base" hangingPunct="0">
              <a:spcBef>
                <a:spcPct val="20000"/>
              </a:spcBef>
              <a:spcAft>
                <a:spcPct val="0"/>
              </a:spcAft>
              <a:buFont typeface="Arial" pitchFamily="-72" charset="0"/>
              <a:buAutoNum type="arabicPeriod" startAt="7"/>
              <a:defRPr/>
            </a:pPr>
            <a:r>
              <a:rPr lang="en-US" dirty="0" smtClean="0">
                <a:solidFill>
                  <a:prstClr val="black"/>
                </a:solidFill>
                <a:latin typeface="Arial" pitchFamily="34" charset="0"/>
                <a:ea typeface="ＭＳ Ｐゴシック" pitchFamily="-72" charset="-128"/>
                <a:cs typeface="Arial" pitchFamily="34" charset="0"/>
              </a:rPr>
              <a:t>Magnifying devices</a:t>
            </a:r>
          </a:p>
          <a:p>
            <a:pPr marL="514350" indent="-514350" eaLnBrk="0" fontAlgn="base" hangingPunct="0">
              <a:spcBef>
                <a:spcPct val="20000"/>
              </a:spcBef>
              <a:spcAft>
                <a:spcPct val="0"/>
              </a:spcAft>
              <a:buFont typeface="Arial" pitchFamily="-72" charset="0"/>
              <a:buAutoNum type="arabicPeriod" startAt="7"/>
              <a:defRPr/>
            </a:pPr>
            <a:endParaRPr lang="en-US" sz="700" dirty="0" smtClean="0">
              <a:solidFill>
                <a:prstClr val="black"/>
              </a:solidFill>
              <a:latin typeface="Arial" pitchFamily="34" charset="0"/>
              <a:ea typeface="ＭＳ Ｐゴシック" pitchFamily="-72" charset="-128"/>
              <a:cs typeface="Arial" pitchFamily="34" charset="0"/>
            </a:endParaRPr>
          </a:p>
          <a:p>
            <a:pPr marL="514350" indent="-514350" eaLnBrk="0" fontAlgn="base" hangingPunct="0">
              <a:spcBef>
                <a:spcPct val="20000"/>
              </a:spcBef>
              <a:spcAft>
                <a:spcPct val="0"/>
              </a:spcAft>
              <a:buFont typeface="Arial" pitchFamily="-72" charset="0"/>
              <a:buAutoNum type="arabicPeriod" startAt="7"/>
              <a:defRPr/>
            </a:pPr>
            <a:r>
              <a:rPr lang="en-US" dirty="0" smtClean="0">
                <a:solidFill>
                  <a:prstClr val="black"/>
                </a:solidFill>
                <a:latin typeface="Arial" pitchFamily="34" charset="0"/>
                <a:ea typeface="ＭＳ Ｐゴシック" pitchFamily="-72" charset="-128"/>
                <a:cs typeface="Arial" pitchFamily="34" charset="0"/>
              </a:rPr>
              <a:t>Blank place markers</a:t>
            </a:r>
          </a:p>
          <a:p>
            <a:pPr marL="514350" indent="-514350" eaLnBrk="0" fontAlgn="base" hangingPunct="0">
              <a:spcBef>
                <a:spcPct val="20000"/>
              </a:spcBef>
              <a:spcAft>
                <a:spcPct val="0"/>
              </a:spcAft>
              <a:buFont typeface="Arial" pitchFamily="-72" charset="0"/>
              <a:buAutoNum type="arabicPeriod" startAt="7"/>
              <a:defRPr/>
            </a:pPr>
            <a:endParaRPr lang="en-US" sz="600" dirty="0" smtClean="0">
              <a:solidFill>
                <a:prstClr val="black"/>
              </a:solidFill>
              <a:latin typeface="Arial" pitchFamily="34" charset="0"/>
              <a:ea typeface="ＭＳ Ｐゴシック" pitchFamily="-72" charset="-128"/>
              <a:cs typeface="Arial" pitchFamily="34" charset="0"/>
            </a:endParaRPr>
          </a:p>
          <a:p>
            <a:pPr marL="514350" indent="-514350" eaLnBrk="0" fontAlgn="base" hangingPunct="0">
              <a:spcBef>
                <a:spcPct val="20000"/>
              </a:spcBef>
              <a:spcAft>
                <a:spcPct val="0"/>
              </a:spcAft>
              <a:buFont typeface="Arial" pitchFamily="-72" charset="0"/>
              <a:buAutoNum type="arabicPeriod" startAt="7"/>
              <a:defRPr/>
            </a:pPr>
            <a:r>
              <a:rPr lang="en-US" dirty="0" smtClean="0">
                <a:solidFill>
                  <a:prstClr val="black"/>
                </a:solidFill>
                <a:latin typeface="Arial" pitchFamily="34" charset="0"/>
                <a:ea typeface="ＭＳ Ｐゴシック" pitchFamily="-72" charset="-128"/>
                <a:cs typeface="Arial" pitchFamily="34" charset="0"/>
              </a:rPr>
              <a:t>Highlighters, colored pencils, or crayons</a:t>
            </a:r>
            <a:endParaRPr lang="en-US" dirty="0">
              <a:solidFill>
                <a:prstClr val="black"/>
              </a:solidFill>
              <a:latin typeface="Arial" pitchFamily="34" charset="0"/>
              <a:ea typeface="ＭＳ Ｐゴシック" pitchFamily="-72" charset="-128"/>
              <a:cs typeface="Arial" pitchFamily="34" charset="0"/>
            </a:endParaRPr>
          </a:p>
        </p:txBody>
      </p:sp>
      <p:sp>
        <p:nvSpPr>
          <p:cNvPr id="6" name="TextBox 5"/>
          <p:cNvSpPr txBox="1"/>
          <p:nvPr/>
        </p:nvSpPr>
        <p:spPr>
          <a:xfrm>
            <a:off x="3347864" y="116632"/>
            <a:ext cx="3281536" cy="584775"/>
          </a:xfrm>
          <a:prstGeom prst="rect">
            <a:avLst/>
          </a:prstGeom>
          <a:noFill/>
        </p:spPr>
        <p:txBody>
          <a:bodyPr wrap="square" rtlCol="0">
            <a:spAutoFit/>
          </a:bodyPr>
          <a:lstStyle/>
          <a:p>
            <a:pPr algn="r" fontAlgn="base">
              <a:spcBef>
                <a:spcPct val="0"/>
              </a:spcBef>
              <a:spcAft>
                <a:spcPct val="0"/>
              </a:spcAft>
            </a:pPr>
            <a:r>
              <a:rPr lang="en-US" sz="1600" b="1" dirty="0" smtClean="0">
                <a:solidFill>
                  <a:prstClr val="black"/>
                </a:solidFill>
                <a:latin typeface="Arial" pitchFamily="-72" charset="0"/>
                <a:ea typeface="ＭＳ Ｐゴシック" pitchFamily="-72" charset="-128"/>
              </a:rPr>
              <a:t>Optional Test Administration Procedures and Materials </a:t>
            </a:r>
            <a:endParaRPr lang="en-US" sz="1600" b="1" dirty="0">
              <a:solidFill>
                <a:prstClr val="black"/>
              </a:solidFill>
              <a:latin typeface="Arial" pitchFamily="-72" charset="0"/>
              <a:ea typeface="ＭＳ Ｐゴシック" pitchFamily="-72" charset="-128"/>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2b-ELA-DIVIDER.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533400" y="762000"/>
            <a:ext cx="8229600" cy="5334000"/>
          </a:xfrm>
        </p:spPr>
        <p:txBody>
          <a:bodyPr/>
          <a:lstStyle/>
          <a:p>
            <a:pPr>
              <a:buNone/>
            </a:pPr>
            <a:r>
              <a:rPr lang="en-US" sz="2800" b="1" dirty="0" smtClean="0">
                <a:latin typeface="Arial" pitchFamily="34" charset="0"/>
                <a:cs typeface="Arial" pitchFamily="34" charset="0"/>
              </a:rPr>
              <a:t>STAAR English I, II, and III</a:t>
            </a:r>
          </a:p>
          <a:p>
            <a:r>
              <a:rPr lang="en-US" sz="2700" dirty="0" smtClean="0">
                <a:latin typeface="Arial" pitchFamily="34" charset="0"/>
                <a:cs typeface="Arial" pitchFamily="34" charset="0"/>
              </a:rPr>
              <a:t>Separate test booklets for reading and writing</a:t>
            </a:r>
          </a:p>
          <a:p>
            <a:r>
              <a:rPr lang="en-US" sz="2700" dirty="0" smtClean="0">
                <a:latin typeface="Arial" pitchFamily="34" charset="0"/>
                <a:cs typeface="Arial" pitchFamily="34" charset="0"/>
              </a:rPr>
              <a:t>Separate answer documents for reading and writing</a:t>
            </a:r>
          </a:p>
          <a:p>
            <a:r>
              <a:rPr lang="en-US" sz="2700" dirty="0" smtClean="0">
                <a:latin typeface="Arial" pitchFamily="34" charset="0"/>
                <a:cs typeface="Arial" pitchFamily="34" charset="0"/>
              </a:rPr>
              <a:t>Separate scores for reading and writing</a:t>
            </a:r>
          </a:p>
          <a:p>
            <a:endParaRPr lang="en-US" sz="2800" dirty="0" smtClean="0">
              <a:latin typeface="Arial" pitchFamily="34" charset="0"/>
              <a:cs typeface="Arial" pitchFamily="34" charset="0"/>
            </a:endParaRPr>
          </a:p>
          <a:p>
            <a:pPr>
              <a:buNone/>
            </a:pPr>
            <a:r>
              <a:rPr lang="en-US" sz="2800" b="1" dirty="0" smtClean="0">
                <a:latin typeface="Arial" pitchFamily="34" charset="0"/>
                <a:cs typeface="Arial" pitchFamily="34" charset="0"/>
              </a:rPr>
              <a:t>STAAR Modified English I and II</a:t>
            </a:r>
          </a:p>
          <a:p>
            <a:r>
              <a:rPr lang="en-US" sz="2700" dirty="0" smtClean="0">
                <a:latin typeface="Arial" pitchFamily="34" charset="0"/>
                <a:cs typeface="Arial" pitchFamily="34" charset="0"/>
              </a:rPr>
              <a:t>Separate test booklets for reading and writing</a:t>
            </a:r>
          </a:p>
          <a:p>
            <a:r>
              <a:rPr lang="en-US" sz="2700" dirty="0" smtClean="0">
                <a:latin typeface="Arial" pitchFamily="34" charset="0"/>
                <a:cs typeface="Arial" pitchFamily="34" charset="0"/>
              </a:rPr>
              <a:t>A combined answer document for reading and writing</a:t>
            </a:r>
          </a:p>
          <a:p>
            <a:r>
              <a:rPr lang="en-US" sz="2700" dirty="0" smtClean="0">
                <a:latin typeface="Arial" pitchFamily="34" charset="0"/>
                <a:cs typeface="Arial" pitchFamily="34" charset="0"/>
              </a:rPr>
              <a:t>Separate scores for reading and writing</a:t>
            </a:r>
            <a:endParaRPr lang="en-US" sz="2700"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81000" y="838200"/>
            <a:ext cx="8458200" cy="5334000"/>
          </a:xfrm>
        </p:spPr>
        <p:txBody>
          <a:bodyPr/>
          <a:lstStyle/>
          <a:p>
            <a:pPr marL="0" indent="0">
              <a:buNone/>
            </a:pPr>
            <a:r>
              <a:rPr lang="en-US" sz="2800" b="1" dirty="0" smtClean="0">
                <a:latin typeface="Arial" pitchFamily="34" charset="0"/>
                <a:cs typeface="Arial" pitchFamily="34" charset="0"/>
              </a:rPr>
              <a:t>Mandatory Sampling</a:t>
            </a:r>
          </a:p>
          <a:p>
            <a:pPr marL="0" indent="0">
              <a:buNone/>
            </a:pPr>
            <a:r>
              <a:rPr lang="en-US" sz="2800" b="1" dirty="0" smtClean="0">
                <a:latin typeface="Arial" pitchFamily="34" charset="0"/>
                <a:cs typeface="Arial" pitchFamily="34" charset="0"/>
              </a:rPr>
              <a:t>English III Reading and English III Writing</a:t>
            </a:r>
          </a:p>
          <a:p>
            <a:pPr marL="0" indent="0">
              <a:spcBef>
                <a:spcPts val="500"/>
              </a:spcBef>
              <a:buNone/>
            </a:pPr>
            <a:endParaRPr lang="en-US" sz="2800" dirty="0" smtClean="0">
              <a:latin typeface="Arial" pitchFamily="34" charset="0"/>
              <a:cs typeface="Arial" pitchFamily="34" charset="0"/>
            </a:endParaRPr>
          </a:p>
          <a:p>
            <a:r>
              <a:rPr lang="en-US" sz="2800" dirty="0" smtClean="0">
                <a:latin typeface="Arial" pitchFamily="34" charset="0"/>
                <a:cs typeface="Arial" pitchFamily="34" charset="0"/>
              </a:rPr>
              <a:t>Selected campuses statewide</a:t>
            </a:r>
          </a:p>
          <a:p>
            <a:r>
              <a:rPr lang="en-US" sz="2800" dirty="0" smtClean="0">
                <a:latin typeface="Arial" pitchFamily="34" charset="0"/>
                <a:cs typeface="Arial" pitchFamily="34" charset="0"/>
              </a:rPr>
              <a:t>Participants are English III students whose graduation requirement is TAKS</a:t>
            </a:r>
          </a:p>
          <a:p>
            <a:r>
              <a:rPr lang="en-US" sz="2800" dirty="0" smtClean="0">
                <a:latin typeface="Arial" pitchFamily="34" charset="0"/>
                <a:cs typeface="Arial" pitchFamily="34" charset="0"/>
              </a:rPr>
              <a:t>Participants will take either an English III reading or an English III writing test, not both</a:t>
            </a:r>
          </a:p>
          <a:p>
            <a:r>
              <a:rPr lang="en-US" sz="2800" dirty="0" smtClean="0">
                <a:latin typeface="Arial" pitchFamily="34" charset="0"/>
                <a:cs typeface="Arial" pitchFamily="34" charset="0"/>
              </a:rPr>
              <a:t>English III student information MUST be included in your student-data upload in order to receive </a:t>
            </a:r>
            <a:r>
              <a:rPr lang="en-US" sz="2800" dirty="0" err="1" smtClean="0">
                <a:latin typeface="Arial" pitchFamily="34" charset="0"/>
                <a:cs typeface="Arial" pitchFamily="34" charset="0"/>
              </a:rPr>
              <a:t>precoded</a:t>
            </a:r>
            <a:r>
              <a:rPr lang="en-US" sz="2800" dirty="0" smtClean="0">
                <a:latin typeface="Arial" pitchFamily="34" charset="0"/>
                <a:cs typeface="Arial" pitchFamily="34" charset="0"/>
              </a:rPr>
              <a:t> labels.</a:t>
            </a:r>
          </a:p>
          <a:p>
            <a:pPr>
              <a:buNone/>
            </a:pP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pPr>
              <a:buNone/>
            </a:pPr>
            <a:r>
              <a:rPr lang="en-US" b="1" dirty="0" smtClean="0"/>
              <a:t>STAAR Writing: New Tracking Method</a:t>
            </a:r>
          </a:p>
          <a:p>
            <a:pPr>
              <a:spcBef>
                <a:spcPts val="600"/>
              </a:spcBef>
            </a:pPr>
            <a:r>
              <a:rPr lang="en-US" sz="2800" dirty="0" smtClean="0">
                <a:latin typeface="Arial" pitchFamily="34" charset="0"/>
                <a:cs typeface="Arial" pitchFamily="34" charset="0"/>
              </a:rPr>
              <a:t>A new graphic is being used on all STAAR writing tests to help students correctly link each prompt in the test booklet to its corresponding lined page in the answer document.</a:t>
            </a:r>
          </a:p>
          <a:p>
            <a:pPr>
              <a:spcBef>
                <a:spcPts val="600"/>
              </a:spcBef>
            </a:pPr>
            <a:r>
              <a:rPr lang="en-US" sz="2800" dirty="0" smtClean="0">
                <a:latin typeface="Arial" pitchFamily="34" charset="0"/>
                <a:cs typeface="Arial" pitchFamily="34" charset="0"/>
              </a:rPr>
              <a:t>The graphic is located at the top of each prompt page and the top of each lined page.</a:t>
            </a:r>
          </a:p>
          <a:p>
            <a:pPr>
              <a:spcBef>
                <a:spcPts val="600"/>
              </a:spcBef>
            </a:pPr>
            <a:r>
              <a:rPr lang="en-US" sz="2800" dirty="0" smtClean="0">
                <a:latin typeface="Arial" pitchFamily="34" charset="0"/>
                <a:cs typeface="Arial" pitchFamily="34" charset="0"/>
              </a:rPr>
              <a:t> The graphic is a 3½-inch rectangle containing a unique set of symbols (triangles, squares, or diamonds) for each composition students have to write.</a:t>
            </a:r>
            <a:endParaRPr lang="en-US" sz="3000" dirty="0" smtClean="0">
              <a:latin typeface="Arial" pitchFamily="34" charset="0"/>
              <a:cs typeface="Arial" pitchFamily="34" charset="0"/>
            </a:endParaRPr>
          </a:p>
          <a:p>
            <a:pPr lvl="1">
              <a:spcBef>
                <a:spcPts val="600"/>
              </a:spcBef>
              <a:buNone/>
            </a:pPr>
            <a:endParaRPr lang="en-US" sz="30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10"/>
          </p:nvPr>
        </p:nvPicPr>
        <p:blipFill>
          <a:blip r:embed="rId2" cstate="print"/>
          <a:srcRect l="2778" t="32922" r="1852" b="40741"/>
          <a:stretch>
            <a:fillRect/>
          </a:stretch>
        </p:blipFill>
        <p:spPr bwMode="auto">
          <a:xfrm>
            <a:off x="762000" y="1066800"/>
            <a:ext cx="7848600" cy="1219200"/>
          </a:xfrm>
          <a:prstGeom prst="rect">
            <a:avLst/>
          </a:prstGeom>
          <a:noFill/>
          <a:ln w="9525">
            <a:noFill/>
            <a:miter lim="800000"/>
            <a:headEnd/>
            <a:tailEnd/>
          </a:ln>
        </p:spPr>
      </p:pic>
      <p:cxnSp>
        <p:nvCxnSpPr>
          <p:cNvPr id="5" name="Straight Connector 4"/>
          <p:cNvCxnSpPr/>
          <p:nvPr/>
        </p:nvCxnSpPr>
        <p:spPr>
          <a:xfrm>
            <a:off x="762000" y="1447800"/>
            <a:ext cx="0" cy="838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610600" y="1371600"/>
            <a:ext cx="0" cy="91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62000" y="2286000"/>
            <a:ext cx="784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676400" y="2971800"/>
            <a:ext cx="5486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676400" y="2996863"/>
            <a:ext cx="0" cy="965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162800" y="2996863"/>
            <a:ext cx="0" cy="965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676400" y="3962400"/>
            <a:ext cx="5486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762000" y="2514600"/>
            <a:ext cx="4572000" cy="400110"/>
          </a:xfrm>
          <a:prstGeom prst="rect">
            <a:avLst/>
          </a:prstGeom>
        </p:spPr>
        <p:txBody>
          <a:bodyPr wrap="square">
            <a:spAutoFit/>
          </a:bodyPr>
          <a:lstStyle/>
          <a:p>
            <a:pPr fontAlgn="base">
              <a:spcBef>
                <a:spcPct val="0"/>
              </a:spcBef>
              <a:spcAft>
                <a:spcPct val="0"/>
              </a:spcAft>
            </a:pPr>
            <a:r>
              <a:rPr lang="en-US" sz="2000" b="1" dirty="0" smtClean="0">
                <a:solidFill>
                  <a:prstClr val="black"/>
                </a:solidFill>
                <a:latin typeface="Arial" pitchFamily="-72" charset="0"/>
                <a:ea typeface="ＭＳ Ｐゴシック" pitchFamily="-72" charset="-128"/>
                <a:cs typeface="Arial" pitchFamily="34" charset="0"/>
              </a:rPr>
              <a:t>READ the following quotation. </a:t>
            </a:r>
          </a:p>
        </p:txBody>
      </p:sp>
      <p:sp>
        <p:nvSpPr>
          <p:cNvPr id="45" name="Rectangle 44"/>
          <p:cNvSpPr/>
          <p:nvPr/>
        </p:nvSpPr>
        <p:spPr>
          <a:xfrm>
            <a:off x="2286000" y="2971800"/>
            <a:ext cx="4572000" cy="1015663"/>
          </a:xfrm>
          <a:prstGeom prst="rect">
            <a:avLst/>
          </a:prstGeom>
        </p:spPr>
        <p:txBody>
          <a:bodyPr wrap="square">
            <a:spAutoFit/>
          </a:bodyPr>
          <a:lstStyle/>
          <a:p>
            <a:pPr fontAlgn="base">
              <a:spcBef>
                <a:spcPct val="0"/>
              </a:spcBef>
              <a:spcAft>
                <a:spcPct val="0"/>
              </a:spcAft>
            </a:pPr>
            <a:r>
              <a:rPr lang="en-US" sz="2000" dirty="0" smtClean="0">
                <a:solidFill>
                  <a:prstClr val="black"/>
                </a:solidFill>
                <a:latin typeface="Arial" pitchFamily="-72" charset="0"/>
                <a:ea typeface="ＭＳ Ｐゴシック" pitchFamily="-72" charset="-128"/>
              </a:rPr>
              <a:t>A famous businessman once said, “Players win games; teams win championships.” </a:t>
            </a:r>
            <a:endParaRPr lang="en-US" sz="2000" dirty="0">
              <a:solidFill>
                <a:prstClr val="black"/>
              </a:solidFill>
              <a:latin typeface="Arial" pitchFamily="-72" charset="0"/>
              <a:ea typeface="ＭＳ Ｐゴシック" pitchFamily="-72" charset="-128"/>
            </a:endParaRPr>
          </a:p>
        </p:txBody>
      </p:sp>
      <p:sp>
        <p:nvSpPr>
          <p:cNvPr id="48" name="TextBox 47"/>
          <p:cNvSpPr txBox="1"/>
          <p:nvPr/>
        </p:nvSpPr>
        <p:spPr>
          <a:xfrm>
            <a:off x="609600" y="3962400"/>
            <a:ext cx="7772400" cy="2323713"/>
          </a:xfrm>
          <a:prstGeom prst="rect">
            <a:avLst/>
          </a:prstGeom>
          <a:noFill/>
        </p:spPr>
        <p:txBody>
          <a:bodyPr wrap="square" rtlCol="0">
            <a:spAutoFit/>
          </a:bodyPr>
          <a:lstStyle/>
          <a:p>
            <a:pPr fontAlgn="base">
              <a:spcBef>
                <a:spcPct val="0"/>
              </a:spcBef>
              <a:spcAft>
                <a:spcPct val="0"/>
              </a:spcAft>
            </a:pPr>
            <a:r>
              <a:rPr lang="en-US" sz="2000" b="1" dirty="0" smtClean="0">
                <a:solidFill>
                  <a:prstClr val="black"/>
                </a:solidFill>
                <a:latin typeface="Arial" pitchFamily="-72" charset="0"/>
                <a:ea typeface="ＭＳ Ｐゴシック" pitchFamily="-72" charset="-128"/>
              </a:rPr>
              <a:t>THINK </a:t>
            </a:r>
            <a:r>
              <a:rPr lang="en-US" sz="2000" dirty="0" smtClean="0">
                <a:solidFill>
                  <a:prstClr val="black"/>
                </a:solidFill>
                <a:latin typeface="Arial" pitchFamily="-72" charset="0"/>
                <a:ea typeface="ＭＳ Ｐゴシック" pitchFamily="-72" charset="-128"/>
              </a:rPr>
              <a:t>carefully about the following statement. </a:t>
            </a:r>
          </a:p>
          <a:p>
            <a:pPr fontAlgn="base">
              <a:spcBef>
                <a:spcPct val="0"/>
              </a:spcBef>
              <a:spcAft>
                <a:spcPct val="0"/>
              </a:spcAft>
            </a:pPr>
            <a:endParaRPr lang="en-US" sz="2000" b="1" dirty="0" smtClean="0">
              <a:solidFill>
                <a:prstClr val="black"/>
              </a:solidFill>
              <a:latin typeface="Arial" pitchFamily="-72" charset="0"/>
              <a:ea typeface="ＭＳ Ｐゴシック" pitchFamily="-72" charset="-128"/>
            </a:endParaRPr>
          </a:p>
          <a:p>
            <a:pPr fontAlgn="base">
              <a:spcBef>
                <a:spcPct val="0"/>
              </a:spcBef>
              <a:spcAft>
                <a:spcPct val="0"/>
              </a:spcAft>
              <a:tabLst>
                <a:tab pos="579438" algn="l"/>
              </a:tabLst>
            </a:pPr>
            <a:r>
              <a:rPr lang="en-US" sz="2000" b="1" dirty="0" smtClean="0">
                <a:solidFill>
                  <a:prstClr val="black"/>
                </a:solidFill>
                <a:latin typeface="Arial" pitchFamily="-72" charset="0"/>
                <a:ea typeface="ＭＳ Ｐゴシック" pitchFamily="-72" charset="-128"/>
              </a:rPr>
              <a:t>	</a:t>
            </a:r>
            <a:r>
              <a:rPr lang="en-US" sz="2000" dirty="0" smtClean="0">
                <a:solidFill>
                  <a:prstClr val="black"/>
                </a:solidFill>
                <a:latin typeface="Arial" pitchFamily="-72" charset="0"/>
                <a:ea typeface="ＭＳ Ｐゴシック" pitchFamily="-72" charset="-128"/>
              </a:rPr>
              <a:t>Sometimes you can accomplish good things by yourself but better 	things with other people. </a:t>
            </a:r>
          </a:p>
          <a:p>
            <a:pPr fontAlgn="base">
              <a:spcBef>
                <a:spcPct val="0"/>
              </a:spcBef>
              <a:spcAft>
                <a:spcPct val="0"/>
              </a:spcAft>
            </a:pPr>
            <a:endParaRPr lang="en-US" sz="2000" b="1" dirty="0" smtClean="0">
              <a:solidFill>
                <a:prstClr val="black"/>
              </a:solidFill>
              <a:latin typeface="Arial" pitchFamily="-72" charset="0"/>
              <a:ea typeface="ＭＳ Ｐゴシック" pitchFamily="-72" charset="-128"/>
            </a:endParaRPr>
          </a:p>
          <a:p>
            <a:pPr fontAlgn="base">
              <a:spcBef>
                <a:spcPct val="0"/>
              </a:spcBef>
              <a:spcAft>
                <a:spcPct val="0"/>
              </a:spcAft>
            </a:pPr>
            <a:r>
              <a:rPr lang="en-US" sz="2000" b="1" dirty="0" smtClean="0">
                <a:solidFill>
                  <a:prstClr val="black"/>
                </a:solidFill>
                <a:latin typeface="Arial" pitchFamily="-72" charset="0"/>
                <a:ea typeface="ＭＳ Ｐゴシック" pitchFamily="-72" charset="-128"/>
              </a:rPr>
              <a:t>WRITE </a:t>
            </a:r>
            <a:r>
              <a:rPr lang="en-US" sz="2000" dirty="0" smtClean="0">
                <a:solidFill>
                  <a:prstClr val="black"/>
                </a:solidFill>
                <a:latin typeface="Arial" pitchFamily="-72" charset="0"/>
                <a:ea typeface="ＭＳ Ｐゴシック" pitchFamily="-72" charset="-128"/>
              </a:rPr>
              <a:t>an essay explaining whether it is better to work by yourself or with a group. </a:t>
            </a:r>
            <a:endParaRPr lang="en-US" sz="2000" dirty="0">
              <a:solidFill>
                <a:prstClr val="black"/>
              </a:solidFill>
              <a:latin typeface="Arial" pitchFamily="-72" charset="0"/>
              <a:ea typeface="ＭＳ Ｐゴシック" pitchFamily="-72" charset="-128"/>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10"/>
          </p:nvPr>
        </p:nvPicPr>
        <p:blipFill>
          <a:blip r:embed="rId2" cstate="print"/>
          <a:srcRect l="7236" t="22207" r="3704" b="27461"/>
          <a:stretch>
            <a:fillRect/>
          </a:stretch>
        </p:blipFill>
        <p:spPr bwMode="auto">
          <a:xfrm>
            <a:off x="609600" y="1905000"/>
            <a:ext cx="8077199" cy="2971800"/>
          </a:xfrm>
          <a:prstGeom prst="rect">
            <a:avLst/>
          </a:prstGeom>
          <a:noFill/>
          <a:ln w="3175">
            <a:solidFill>
              <a:schemeClr val="tx1"/>
            </a:solid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pPr>
              <a:buNone/>
            </a:pPr>
            <a:r>
              <a:rPr lang="en-US" b="1" dirty="0" smtClean="0">
                <a:latin typeface="Arial" pitchFamily="34" charset="0"/>
                <a:cs typeface="Arial" pitchFamily="34" charset="0"/>
              </a:rPr>
              <a:t>Composition Retention and Duplication </a:t>
            </a:r>
          </a:p>
          <a:p>
            <a:pPr>
              <a:spcBef>
                <a:spcPts val="0"/>
              </a:spcBef>
              <a:buNone/>
            </a:pPr>
            <a:endParaRPr lang="en-US" sz="2800" dirty="0" smtClean="0">
              <a:latin typeface="Arial" pitchFamily="34" charset="0"/>
              <a:cs typeface="Arial" pitchFamily="34" charset="0"/>
            </a:endParaRPr>
          </a:p>
          <a:p>
            <a:pPr>
              <a:spcBef>
                <a:spcPts val="600"/>
              </a:spcBef>
            </a:pPr>
            <a:r>
              <a:rPr lang="en-US" sz="2800" dirty="0" smtClean="0">
                <a:latin typeface="Arial" pitchFamily="34" charset="0"/>
                <a:cs typeface="Arial" pitchFamily="34" charset="0"/>
              </a:rPr>
              <a:t>Districts are not permitted to retain copies of student compositions or short answer responses.</a:t>
            </a:r>
          </a:p>
          <a:p>
            <a:pPr>
              <a:spcBef>
                <a:spcPts val="600"/>
              </a:spcBef>
            </a:pPr>
            <a:r>
              <a:rPr lang="en-US" sz="2800" dirty="0" smtClean="0">
                <a:latin typeface="Arial" pitchFamily="34" charset="0"/>
                <a:cs typeface="Arial" pitchFamily="34" charset="0"/>
              </a:rPr>
              <a:t>Districts may not order electronic copies. </a:t>
            </a:r>
          </a:p>
          <a:p>
            <a:pPr>
              <a:spcBef>
                <a:spcPts val="600"/>
              </a:spcBef>
            </a:pPr>
            <a:r>
              <a:rPr lang="en-US" sz="2800" dirty="0" smtClean="0">
                <a:latin typeface="Arial" pitchFamily="34" charset="0"/>
                <a:cs typeface="Arial" pitchFamily="34" charset="0"/>
              </a:rPr>
              <a:t>The April 2013 English II expository and persuasive student essays will be posted to the Texas Assessment Management System in summer 2013.</a:t>
            </a:r>
          </a:p>
          <a:p>
            <a:pPr>
              <a:spcBef>
                <a:spcPts val="600"/>
              </a:spcBef>
              <a:buNone/>
            </a:pPr>
            <a:r>
              <a:rPr lang="en-US" sz="2800" dirty="0" smtClean="0">
                <a:latin typeface="Arial" pitchFamily="34" charset="0"/>
                <a:cs typeface="Arial" pitchFamily="34" charset="0"/>
              </a:rPr>
              <a:t> </a:t>
            </a:r>
            <a:endParaRPr lang="en-US" sz="3000" dirty="0" smtClean="0">
              <a:latin typeface="Arial" pitchFamily="34" charset="0"/>
              <a:cs typeface="Arial" pitchFamily="34" charset="0"/>
            </a:endParaRPr>
          </a:p>
          <a:p>
            <a:pPr lvl="1">
              <a:spcBef>
                <a:spcPts val="600"/>
              </a:spcBef>
              <a:buNone/>
            </a:pPr>
            <a:endParaRPr lang="en-US" sz="30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3 Test Security-2-DIVIDER.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2a-Student Success-DIVIDER.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533400" y="838200"/>
            <a:ext cx="8229600" cy="5105400"/>
          </a:xfrm>
        </p:spPr>
        <p:txBody>
          <a:bodyPr/>
          <a:lstStyle/>
          <a:p>
            <a:pPr>
              <a:spcBef>
                <a:spcPts val="600"/>
              </a:spcBef>
            </a:pPr>
            <a:r>
              <a:rPr lang="en-US" sz="3000" dirty="0" smtClean="0">
                <a:latin typeface="Arial" pitchFamily="34" charset="0"/>
                <a:cs typeface="Arial" pitchFamily="34" charset="0"/>
              </a:rPr>
              <a:t>Applies to students in grades 5 and 8 who take STAAR and STAAR Modified mathematics and reading assessments</a:t>
            </a:r>
          </a:p>
          <a:p>
            <a:pPr>
              <a:spcBef>
                <a:spcPts val="600"/>
              </a:spcBef>
            </a:pPr>
            <a:r>
              <a:rPr lang="en-US" sz="3000" dirty="0" smtClean="0">
                <a:latin typeface="Arial" pitchFamily="34" charset="0"/>
                <a:cs typeface="Arial" pitchFamily="34" charset="0"/>
              </a:rPr>
              <a:t>Does NOT apply to English language learners in grades 5 and 8 who</a:t>
            </a:r>
          </a:p>
          <a:p>
            <a:pPr lvl="1">
              <a:spcBef>
                <a:spcPts val="600"/>
              </a:spcBef>
            </a:pPr>
            <a:r>
              <a:rPr lang="en-US" sz="3000" dirty="0" smtClean="0">
                <a:latin typeface="Arial" pitchFamily="34" charset="0"/>
                <a:cs typeface="Arial" pitchFamily="34" charset="0"/>
              </a:rPr>
              <a:t>are eligible to take a STAAR L mathematics assessment</a:t>
            </a:r>
          </a:p>
          <a:p>
            <a:pPr lvl="1">
              <a:spcBef>
                <a:spcPts val="600"/>
              </a:spcBef>
            </a:pPr>
            <a:r>
              <a:rPr lang="en-US" sz="3000" dirty="0" smtClean="0">
                <a:latin typeface="Arial" pitchFamily="34" charset="0"/>
                <a:cs typeface="Arial" pitchFamily="34" charset="0"/>
              </a:rPr>
              <a:t>are eligible to take a STAAR reading assessment with linguistic accommodations</a:t>
            </a:r>
          </a:p>
          <a:p>
            <a:pPr>
              <a:spcBef>
                <a:spcPts val="600"/>
              </a:spcBef>
            </a:pPr>
            <a:endParaRPr lang="en-US" dirty="0">
              <a:latin typeface="Arial" pitchFamily="34" charset="0"/>
              <a:cs typeface="Arial"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533400" y="838200"/>
            <a:ext cx="8229600" cy="5181600"/>
          </a:xfrm>
        </p:spPr>
        <p:txBody>
          <a:bodyPr/>
          <a:lstStyle/>
          <a:p>
            <a:r>
              <a:rPr lang="en-US" dirty="0" smtClean="0">
                <a:latin typeface="Arial" pitchFamily="34" charset="0"/>
                <a:cs typeface="Arial" pitchFamily="34" charset="0"/>
              </a:rPr>
              <a:t>Students have three testing opportunities: beginning of April, middle of May, and end of June.</a:t>
            </a:r>
          </a:p>
          <a:p>
            <a:r>
              <a:rPr lang="en-US" dirty="0" smtClean="0">
                <a:latin typeface="Arial" pitchFamily="34" charset="0"/>
                <a:cs typeface="Arial" pitchFamily="34" charset="0"/>
              </a:rPr>
              <a:t>To meet SSI promotion requirements, students must meet Phase-in 1 Level II standard in reading and mathematics.</a:t>
            </a:r>
          </a:p>
          <a:p>
            <a:r>
              <a:rPr lang="en-US" dirty="0" smtClean="0">
                <a:latin typeface="Arial" pitchFamily="34" charset="0"/>
                <a:cs typeface="Arial" pitchFamily="34" charset="0"/>
              </a:rPr>
              <a:t>To be promoted by the Grade Placement Committee (GPC), students must participate in all required accelerated instruction.</a:t>
            </a:r>
            <a:endParaRPr lang="en-US" dirty="0">
              <a:latin typeface="Arial" pitchFamily="34" charset="0"/>
              <a:cs typeface="Arial"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533400" y="685800"/>
            <a:ext cx="8229600" cy="5486400"/>
          </a:xfrm>
        </p:spPr>
        <p:txBody>
          <a:bodyPr/>
          <a:lstStyle/>
          <a:p>
            <a:pPr>
              <a:spcBef>
                <a:spcPts val="500"/>
              </a:spcBef>
            </a:pPr>
            <a:r>
              <a:rPr lang="en-US" sz="2600" dirty="0" smtClean="0">
                <a:latin typeface="Arial" pitchFamily="34" charset="0"/>
                <a:cs typeface="Arial" pitchFamily="34" charset="0"/>
              </a:rPr>
              <a:t>Scheduled to be delivered to districts in January</a:t>
            </a:r>
          </a:p>
          <a:p>
            <a:pPr lvl="1">
              <a:spcBef>
                <a:spcPts val="500"/>
              </a:spcBef>
            </a:pPr>
            <a:r>
              <a:rPr lang="en-US" sz="2600" dirty="0" smtClean="0">
                <a:latin typeface="Arial" pitchFamily="34" charset="0"/>
                <a:cs typeface="Arial" pitchFamily="34" charset="0"/>
              </a:rPr>
              <a:t>the SSI parent brochure (in English and Spanish), which has been combined for 5</a:t>
            </a:r>
            <a:r>
              <a:rPr lang="en-US" sz="2600" baseline="30000" dirty="0" smtClean="0">
                <a:latin typeface="Arial" pitchFamily="34" charset="0"/>
                <a:cs typeface="Arial" pitchFamily="34" charset="0"/>
              </a:rPr>
              <a:t>th</a:t>
            </a:r>
            <a:r>
              <a:rPr lang="en-US" sz="2600" dirty="0" smtClean="0">
                <a:latin typeface="Arial" pitchFamily="34" charset="0"/>
                <a:cs typeface="Arial" pitchFamily="34" charset="0"/>
              </a:rPr>
              <a:t> and 8</a:t>
            </a:r>
            <a:r>
              <a:rPr lang="en-US" sz="2600" baseline="30000" dirty="0" smtClean="0">
                <a:latin typeface="Arial" pitchFamily="34" charset="0"/>
                <a:cs typeface="Arial" pitchFamily="34" charset="0"/>
              </a:rPr>
              <a:t>th</a:t>
            </a:r>
            <a:r>
              <a:rPr lang="en-US" sz="2600" dirty="0" smtClean="0">
                <a:latin typeface="Arial" pitchFamily="34" charset="0"/>
                <a:cs typeface="Arial" pitchFamily="34" charset="0"/>
              </a:rPr>
              <a:t> grades to simplify distribution</a:t>
            </a:r>
          </a:p>
          <a:p>
            <a:pPr marL="342900" lvl="1" indent="-342900">
              <a:spcBef>
                <a:spcPts val="500"/>
              </a:spcBef>
              <a:buFont typeface="Arial" pitchFamily="34" charset="0"/>
              <a:buChar char="•"/>
            </a:pPr>
            <a:r>
              <a:rPr lang="en-US" sz="2600" dirty="0" smtClean="0">
                <a:latin typeface="Arial" pitchFamily="34" charset="0"/>
                <a:cs typeface="Arial" pitchFamily="34" charset="0"/>
              </a:rPr>
              <a:t>Scheduled to be posted to the Student Assessment Division’s website in February</a:t>
            </a:r>
          </a:p>
          <a:p>
            <a:pPr lvl="1">
              <a:spcBef>
                <a:spcPts val="500"/>
              </a:spcBef>
            </a:pPr>
            <a:r>
              <a:rPr lang="en-US" sz="2600" dirty="0" smtClean="0">
                <a:latin typeface="Arial" pitchFamily="34" charset="0"/>
                <a:cs typeface="Arial" pitchFamily="34" charset="0"/>
              </a:rPr>
              <a:t>Two sets of SSI forms applicable to the 2012</a:t>
            </a:r>
            <a:r>
              <a:rPr lang="en-US" sz="2600" dirty="0" smtClean="0">
                <a:latin typeface="Arial" pitchFamily="34" charset="0"/>
                <a:cs typeface="Arial" pitchFamily="34" charset="0"/>
                <a:sym typeface="Symbol"/>
              </a:rPr>
              <a:t>2013 school year</a:t>
            </a:r>
            <a:r>
              <a:rPr lang="en-US" sz="2600" dirty="0" smtClean="0">
                <a:latin typeface="Arial" pitchFamily="34" charset="0"/>
                <a:cs typeface="Arial" pitchFamily="34" charset="0"/>
              </a:rPr>
              <a:t>: one set for 5</a:t>
            </a:r>
            <a:r>
              <a:rPr lang="en-US" sz="2600" baseline="30000" dirty="0" smtClean="0">
                <a:latin typeface="Arial" pitchFamily="34" charset="0"/>
                <a:cs typeface="Arial" pitchFamily="34" charset="0"/>
              </a:rPr>
              <a:t>th</a:t>
            </a:r>
            <a:r>
              <a:rPr lang="en-US" sz="2600" dirty="0" smtClean="0">
                <a:latin typeface="Arial" pitchFamily="34" charset="0"/>
                <a:cs typeface="Arial" pitchFamily="34" charset="0"/>
              </a:rPr>
              <a:t> and 8</a:t>
            </a:r>
            <a:r>
              <a:rPr lang="en-US" sz="2600" baseline="30000" dirty="0" smtClean="0">
                <a:latin typeface="Arial" pitchFamily="34" charset="0"/>
                <a:cs typeface="Arial" pitchFamily="34" charset="0"/>
              </a:rPr>
              <a:t>th</a:t>
            </a:r>
            <a:r>
              <a:rPr lang="en-US" sz="2600" dirty="0" smtClean="0">
                <a:latin typeface="Arial" pitchFamily="34" charset="0"/>
                <a:cs typeface="Arial" pitchFamily="34" charset="0"/>
              </a:rPr>
              <a:t> grade mathematics and one set for 5</a:t>
            </a:r>
            <a:r>
              <a:rPr lang="en-US" sz="2600" baseline="30000" dirty="0" smtClean="0">
                <a:latin typeface="Arial" pitchFamily="34" charset="0"/>
                <a:cs typeface="Arial" pitchFamily="34" charset="0"/>
              </a:rPr>
              <a:t>th</a:t>
            </a:r>
            <a:r>
              <a:rPr lang="en-US" sz="2600" dirty="0" smtClean="0">
                <a:latin typeface="Arial" pitchFamily="34" charset="0"/>
                <a:cs typeface="Arial" pitchFamily="34" charset="0"/>
              </a:rPr>
              <a:t> and 8</a:t>
            </a:r>
            <a:r>
              <a:rPr lang="en-US" sz="2600" baseline="30000" dirty="0" smtClean="0">
                <a:latin typeface="Arial" pitchFamily="34" charset="0"/>
                <a:cs typeface="Arial" pitchFamily="34" charset="0"/>
              </a:rPr>
              <a:t>th</a:t>
            </a:r>
            <a:r>
              <a:rPr lang="en-US" sz="2600" dirty="0" smtClean="0">
                <a:latin typeface="Arial" pitchFamily="34" charset="0"/>
                <a:cs typeface="Arial" pitchFamily="34" charset="0"/>
              </a:rPr>
              <a:t> grade reading (both sets in English and Spanish) </a:t>
            </a:r>
          </a:p>
          <a:p>
            <a:pPr lvl="1">
              <a:spcBef>
                <a:spcPts val="500"/>
              </a:spcBef>
            </a:pPr>
            <a:r>
              <a:rPr lang="en-US" sz="2600" dirty="0" smtClean="0">
                <a:latin typeface="Arial" pitchFamily="34" charset="0"/>
                <a:cs typeface="Arial" pitchFamily="34" charset="0"/>
              </a:rPr>
              <a:t>an abbreviated SSI manual (formerly called the GPC manual)</a:t>
            </a:r>
            <a:endParaRPr lang="en-US" sz="2600" dirty="0">
              <a:latin typeface="Arial" pitchFamily="34" charset="0"/>
              <a:cs typeface="Arial"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13 Assessment ELL-DIVIDER.jpg"/>
          <p:cNvPicPr>
            <a:picLocks noChangeAspect="1"/>
          </p:cNvPicPr>
          <p:nvPr/>
        </p:nvPicPr>
        <p:blipFill>
          <a:blip r:embed="rId2" cstate="print"/>
          <a:stretch>
            <a:fillRect/>
          </a:stretch>
        </p:blipFill>
        <p:spPr>
          <a:xfrm>
            <a:off x="0" y="1524"/>
            <a:ext cx="9144000" cy="6854952"/>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chor="ctr">
            <a:normAutofit/>
          </a:bodyPr>
          <a:lstStyle/>
          <a:p>
            <a:pPr algn="ctr">
              <a:buNone/>
            </a:pPr>
            <a:r>
              <a:rPr lang="en-US" sz="6000" b="1" dirty="0" smtClean="0">
                <a:latin typeface="Arial" pitchFamily="34" charset="0"/>
                <a:cs typeface="Arial" pitchFamily="34" charset="0"/>
              </a:rPr>
              <a:t>ELLs and STAAR</a:t>
            </a:r>
            <a:endParaRPr lang="en-US" sz="6000" dirty="0" smtClean="0">
              <a:latin typeface="Arial" pitchFamily="34" charset="0"/>
              <a:cs typeface="Arial"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04800" y="838200"/>
            <a:ext cx="8458200" cy="5181600"/>
          </a:xfrm>
        </p:spPr>
        <p:txBody>
          <a:bodyPr>
            <a:normAutofit/>
          </a:bodyPr>
          <a:lstStyle/>
          <a:p>
            <a:pPr marL="0" indent="0" algn="ctr">
              <a:spcAft>
                <a:spcPts val="1200"/>
              </a:spcAft>
              <a:buNone/>
            </a:pPr>
            <a:r>
              <a:rPr lang="en-US" b="1" dirty="0" smtClean="0">
                <a:latin typeface="Arial" pitchFamily="34" charset="0"/>
                <a:cs typeface="Arial" pitchFamily="34" charset="0"/>
              </a:rPr>
              <a:t>Proposed Revision to 19 TAC §101.1005</a:t>
            </a:r>
            <a:endParaRPr lang="en-US" sz="2800" dirty="0" smtClean="0">
              <a:latin typeface="Arial" pitchFamily="34" charset="0"/>
              <a:cs typeface="Arial" pitchFamily="34" charset="0"/>
            </a:endParaRPr>
          </a:p>
          <a:p>
            <a:r>
              <a:rPr lang="en-US" sz="2500" dirty="0" smtClean="0">
                <a:latin typeface="Arial" pitchFamily="34" charset="0"/>
                <a:cs typeface="Arial" pitchFamily="34" charset="0"/>
              </a:rPr>
              <a:t>Proposed amendment would permit certain qualifying ELL asylees and refugees in their first year in U.S. schools to be exempted from a STAAR administration</a:t>
            </a:r>
          </a:p>
          <a:p>
            <a:r>
              <a:rPr lang="en-US" sz="2500" dirty="0" smtClean="0">
                <a:latin typeface="Arial" pitchFamily="34" charset="0"/>
                <a:cs typeface="Arial" pitchFamily="34" charset="0"/>
              </a:rPr>
              <a:t>Would apply to assessments in grades 3–8 only</a:t>
            </a:r>
          </a:p>
          <a:p>
            <a:r>
              <a:rPr lang="en-US" sz="2500" dirty="0" smtClean="0">
                <a:latin typeface="Arial" pitchFamily="34" charset="0"/>
                <a:cs typeface="Arial" pitchFamily="34" charset="0"/>
              </a:rPr>
              <a:t>Exemption would be limited to 1 year to comply with federal law</a:t>
            </a:r>
          </a:p>
          <a:p>
            <a:r>
              <a:rPr lang="en-US" sz="2500" b="1" dirty="0" smtClean="0">
                <a:solidFill>
                  <a:srgbClr val="E24472"/>
                </a:solidFill>
                <a:latin typeface="Arial" pitchFamily="34" charset="0"/>
                <a:cs typeface="Arial" pitchFamily="34" charset="0"/>
              </a:rPr>
              <a:t>Proposed rule published in Texas Register: 1/4/13</a:t>
            </a:r>
          </a:p>
          <a:p>
            <a:r>
              <a:rPr lang="en-US" sz="2500" b="1" dirty="0" smtClean="0">
                <a:solidFill>
                  <a:srgbClr val="E24472"/>
                </a:solidFill>
                <a:latin typeface="Arial" pitchFamily="34" charset="0"/>
                <a:cs typeface="Arial" pitchFamily="34" charset="0"/>
              </a:rPr>
              <a:t>30-day public comment period closes: 2/4/13</a:t>
            </a:r>
          </a:p>
          <a:p>
            <a:r>
              <a:rPr lang="en-US" sz="2500" b="1" dirty="0" smtClean="0">
                <a:solidFill>
                  <a:srgbClr val="E24472"/>
                </a:solidFill>
                <a:latin typeface="Arial" pitchFamily="34" charset="0"/>
                <a:cs typeface="Arial" pitchFamily="34" charset="0"/>
              </a:rPr>
              <a:t>Proposed effective date: 3/31/13</a:t>
            </a:r>
            <a:endParaRPr lang="en-US" sz="2800" dirty="0" smtClean="0">
              <a:latin typeface="Arial" pitchFamily="34" charset="0"/>
              <a:cs typeface="Arial"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92500" lnSpcReduction="10000"/>
          </a:bodyPr>
          <a:lstStyle/>
          <a:p>
            <a:pPr marL="0" indent="0" algn="ctr">
              <a:buNone/>
            </a:pPr>
            <a:r>
              <a:rPr lang="en-US" b="1" dirty="0" smtClean="0">
                <a:latin typeface="Arial" pitchFamily="34" charset="0"/>
                <a:cs typeface="Arial" pitchFamily="34" charset="0"/>
              </a:rPr>
              <a:t>Points to Review in Training</a:t>
            </a:r>
            <a:endParaRPr lang="en-US" sz="2800" dirty="0" smtClean="0">
              <a:latin typeface="Arial" pitchFamily="34" charset="0"/>
              <a:cs typeface="Arial" pitchFamily="34" charset="0"/>
            </a:endParaRPr>
          </a:p>
          <a:p>
            <a:r>
              <a:rPr lang="en-US" sz="2595" dirty="0" smtClean="0">
                <a:latin typeface="Arial" pitchFamily="34" charset="0"/>
                <a:cs typeface="Arial" pitchFamily="34" charset="0"/>
              </a:rPr>
              <a:t>STAAR Spanish for grades 3–5 only</a:t>
            </a:r>
          </a:p>
          <a:p>
            <a:r>
              <a:rPr lang="en-US" sz="2595" dirty="0" smtClean="0">
                <a:latin typeface="Arial" pitchFamily="34" charset="0"/>
                <a:cs typeface="Arial" pitchFamily="34" charset="0"/>
              </a:rPr>
              <a:t>STAAR L for mathematics, science, and social studies only, not reading and writing</a:t>
            </a:r>
          </a:p>
          <a:p>
            <a:r>
              <a:rPr lang="en-US" sz="2595" dirty="0" smtClean="0">
                <a:latin typeface="Arial" pitchFamily="34" charset="0"/>
                <a:cs typeface="Arial" pitchFamily="34" charset="0"/>
              </a:rPr>
              <a:t>Linguistic accommodations not just for STAAR L</a:t>
            </a:r>
          </a:p>
          <a:p>
            <a:r>
              <a:rPr lang="en-US" sz="2595" dirty="0" smtClean="0">
                <a:latin typeface="Arial" pitchFamily="34" charset="0"/>
                <a:cs typeface="Arial" pitchFamily="34" charset="0"/>
              </a:rPr>
              <a:t>ELL assessment decisions must be made on an individual student basis by LPAC, and, in the case of an ELL receiving special education services, by the LPAC in conjunction with the ARD committee</a:t>
            </a:r>
          </a:p>
          <a:p>
            <a:pPr lvl="1"/>
            <a:r>
              <a:rPr lang="en-US" sz="2400" dirty="0" smtClean="0">
                <a:latin typeface="Arial" pitchFamily="34" charset="0"/>
                <a:cs typeface="Arial" pitchFamily="34" charset="0"/>
              </a:rPr>
              <a:t>Note: Decisions for an entire grade or program are not authorized (e.g., all 4</a:t>
            </a:r>
            <a:r>
              <a:rPr lang="en-US" sz="2400" baseline="30000" dirty="0" smtClean="0">
                <a:latin typeface="Arial" pitchFamily="34" charset="0"/>
                <a:cs typeface="Arial" pitchFamily="34" charset="0"/>
              </a:rPr>
              <a:t>th</a:t>
            </a:r>
            <a:r>
              <a:rPr lang="en-US" sz="2400" dirty="0" smtClean="0">
                <a:latin typeface="Arial" pitchFamily="34" charset="0"/>
                <a:cs typeface="Arial" pitchFamily="34" charset="0"/>
              </a:rPr>
              <a:t> grade students in a bilingual program take the Spanish-version reading assessment and English-version mathematics assessment)</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marL="0" indent="0" algn="ctr">
              <a:buNone/>
            </a:pPr>
            <a:r>
              <a:rPr lang="en-US" b="1" dirty="0" smtClean="0">
                <a:latin typeface="Arial" pitchFamily="34" charset="0"/>
                <a:cs typeface="Arial" pitchFamily="34" charset="0"/>
              </a:rPr>
              <a:t>STAAR Spanish and STAAR L</a:t>
            </a:r>
            <a:endParaRPr lang="en-US" sz="2000" b="1" dirty="0" smtClean="0">
              <a:latin typeface="Arial" pitchFamily="34" charset="0"/>
              <a:cs typeface="Arial" pitchFamily="34" charset="0"/>
            </a:endParaRPr>
          </a:p>
        </p:txBody>
      </p:sp>
      <p:graphicFrame>
        <p:nvGraphicFramePr>
          <p:cNvPr id="4" name="Group 24"/>
          <p:cNvGraphicFramePr>
            <a:graphicFrameLocks/>
          </p:cNvGraphicFramePr>
          <p:nvPr/>
        </p:nvGraphicFramePr>
        <p:xfrm>
          <a:off x="762000" y="1457915"/>
          <a:ext cx="7726363" cy="4200310"/>
        </p:xfrm>
        <a:graphic>
          <a:graphicData uri="http://schemas.openxmlformats.org/drawingml/2006/table">
            <a:tbl>
              <a:tblPr/>
              <a:tblGrid>
                <a:gridCol w="7726363"/>
              </a:tblGrid>
              <a:tr h="1160483">
                <a:tc>
                  <a:txBody>
                    <a:bodyPr/>
                    <a:lstStyle/>
                    <a:p>
                      <a:pPr marL="119063" marR="0" lvl="0" indent="-3175" algn="ctr" defTabSz="914400" rtl="0" eaLnBrk="1" fontAlgn="base" latinLnBrk="0" hangingPunct="1">
                        <a:lnSpc>
                          <a:spcPct val="100000"/>
                        </a:lnSpc>
                        <a:spcBef>
                          <a:spcPct val="0"/>
                        </a:spcBef>
                        <a:spcAft>
                          <a:spcPct val="0"/>
                        </a:spcAft>
                        <a:buClr>
                          <a:srgbClr val="D5B17D"/>
                        </a:buClr>
                        <a:buSzPct val="80000"/>
                        <a:buFont typeface="Wingdings" pitchFamily="2" charset="2"/>
                        <a:buNone/>
                        <a:tabLst/>
                      </a:pPr>
                      <a:r>
                        <a:rPr kumimoji="0" lang="en-US" sz="2400" b="1" i="0" u="none" strike="noStrike" cap="none" normalizeH="0" baseline="0" dirty="0" smtClean="0">
                          <a:ln>
                            <a:noFill/>
                          </a:ln>
                          <a:solidFill>
                            <a:srgbClr val="E24472"/>
                          </a:solidFill>
                          <a:effectLst/>
                          <a:latin typeface="Arial" pitchFamily="34" charset="0"/>
                          <a:cs typeface="Arial" pitchFamily="34" charset="0"/>
                        </a:rPr>
                        <a:t>STAAR Spanish</a:t>
                      </a:r>
                    </a:p>
                    <a:p>
                      <a:pPr marL="119063" marR="0" lvl="0" indent="-3175" algn="l" defTabSz="914400" rtl="0" eaLnBrk="1" fontAlgn="base" latinLnBrk="0" hangingPunct="1">
                        <a:lnSpc>
                          <a:spcPct val="100000"/>
                        </a:lnSpc>
                        <a:spcBef>
                          <a:spcPct val="0"/>
                        </a:spcBef>
                        <a:spcAft>
                          <a:spcPct val="0"/>
                        </a:spcAft>
                        <a:buClr>
                          <a:srgbClr val="D5B17D"/>
                        </a:buClr>
                        <a:buSzPct val="80000"/>
                        <a:buFont typeface="Wingdings" pitchFamily="2" charset="2"/>
                        <a:buNone/>
                        <a:tabLst/>
                      </a:pPr>
                      <a:r>
                        <a:rPr kumimoji="0" lang="en-US" sz="2000" b="0" i="0" u="none" strike="noStrike" cap="none" normalizeH="0" baseline="0" dirty="0" smtClean="0">
                          <a:ln>
                            <a:noFill/>
                          </a:ln>
                          <a:solidFill>
                            <a:schemeClr val="tx1"/>
                          </a:solidFill>
                          <a:effectLst/>
                          <a:latin typeface="Arial" pitchFamily="34" charset="0"/>
                          <a:cs typeface="Arial" pitchFamily="34" charset="0"/>
                        </a:rPr>
                        <a:t>For ELLs for whom Spanish version of STAAR is most appropriate measure of academic progress</a:t>
                      </a:r>
                    </a:p>
                  </a:txBody>
                  <a:tcPr horzOverflow="overflow">
                    <a:lnL w="12700" cap="flat" cmpd="sng" algn="ctr">
                      <a:solidFill>
                        <a:schemeClr val="tx1"/>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039827">
                <a:tc>
                  <a:txBody>
                    <a:bodyPr/>
                    <a:lstStyle/>
                    <a:p>
                      <a:pPr marL="234950" marR="0" lvl="0" indent="-119063" algn="ctr" defTabSz="914400" rtl="0" eaLnBrk="1" fontAlgn="base" latinLnBrk="0" hangingPunct="1">
                        <a:lnSpc>
                          <a:spcPct val="100000"/>
                        </a:lnSpc>
                        <a:spcBef>
                          <a:spcPct val="0"/>
                        </a:spcBef>
                        <a:spcAft>
                          <a:spcPct val="0"/>
                        </a:spcAft>
                        <a:buClr>
                          <a:srgbClr val="D5B17D"/>
                        </a:buClr>
                        <a:buSzPct val="80000"/>
                        <a:buFont typeface="Wingdings" pitchFamily="2" charset="2"/>
                        <a:buNone/>
                        <a:tabLst/>
                      </a:pPr>
                      <a:r>
                        <a:rPr kumimoji="0" lang="en-US" sz="2400" b="1" i="0" u="none" strike="noStrike" cap="none" normalizeH="0" baseline="0" dirty="0" smtClean="0">
                          <a:ln>
                            <a:noFill/>
                          </a:ln>
                          <a:solidFill>
                            <a:srgbClr val="E24472"/>
                          </a:solidFill>
                          <a:effectLst/>
                          <a:latin typeface="Arial" pitchFamily="34" charset="0"/>
                          <a:cs typeface="Arial" pitchFamily="34" charset="0"/>
                        </a:rPr>
                        <a:t>STAAR L</a:t>
                      </a:r>
                      <a:endParaRPr kumimoji="0" lang="en-US" sz="2400" b="0" i="0" u="none" strike="noStrike" cap="none" normalizeH="0" baseline="0" dirty="0" smtClean="0">
                        <a:ln>
                          <a:noFill/>
                        </a:ln>
                        <a:solidFill>
                          <a:srgbClr val="E24472"/>
                        </a:solidFill>
                        <a:effectLst/>
                        <a:latin typeface="Arial" pitchFamily="34" charset="0"/>
                        <a:cs typeface="Arial" pitchFamily="34" charset="0"/>
                      </a:endParaRPr>
                    </a:p>
                    <a:p>
                      <a:pPr marL="234950" marR="0" lvl="0" indent="-119063" algn="l" defTabSz="914400" rtl="0" eaLnBrk="1" fontAlgn="base" latinLnBrk="0" hangingPunct="1">
                        <a:lnSpc>
                          <a:spcPct val="100000"/>
                        </a:lnSpc>
                        <a:spcBef>
                          <a:spcPct val="0"/>
                        </a:spcBef>
                        <a:spcAft>
                          <a:spcPct val="0"/>
                        </a:spcAft>
                        <a:buClr>
                          <a:srgbClr val="D5B17D"/>
                        </a:buClr>
                        <a:buSzPct val="80000"/>
                        <a:buFont typeface="Wingdings" pitchFamily="2" charset="2"/>
                        <a:buNone/>
                        <a:tabLst/>
                      </a:pPr>
                      <a:r>
                        <a:rPr kumimoji="0" lang="en-US" sz="2000" b="0" i="0" u="none" strike="noStrike" cap="none" normalizeH="0" baseline="0" dirty="0" smtClean="0">
                          <a:ln>
                            <a:noFill/>
                          </a:ln>
                          <a:solidFill>
                            <a:schemeClr val="tx1"/>
                          </a:solidFill>
                          <a:effectLst/>
                          <a:latin typeface="Arial" pitchFamily="34" charset="0"/>
                          <a:cs typeface="Arial" pitchFamily="34" charset="0"/>
                        </a:rPr>
                        <a:t>ELLs for whom all of these apply may take STAAR L:</a:t>
                      </a:r>
                    </a:p>
                    <a:p>
                      <a:pPr marL="568325" marR="0" lvl="1" indent="-219075" algn="l" defTabSz="914400" rtl="0" eaLnBrk="1" fontAlgn="base" latinLnBrk="0" hangingPunct="1">
                        <a:lnSpc>
                          <a:spcPct val="100000"/>
                        </a:lnSpc>
                        <a:spcBef>
                          <a:spcPct val="30000"/>
                        </a:spcBef>
                        <a:spcAft>
                          <a:spcPct val="0"/>
                        </a:spcAft>
                        <a:buClr>
                          <a:srgbClr val="E24472"/>
                        </a:buClr>
                        <a:buSzTx/>
                        <a:buFont typeface="Wingdings" pitchFamily="2" charset="2"/>
                        <a:buChar char="§"/>
                        <a:tabLst/>
                      </a:pPr>
                      <a:r>
                        <a:rPr kumimoji="0" lang="en-US" sz="2000" b="0" i="0" u="none" strike="noStrike" cap="none" normalizeH="0" baseline="0" dirty="0" smtClean="0">
                          <a:ln>
                            <a:noFill/>
                          </a:ln>
                          <a:solidFill>
                            <a:schemeClr val="tx1"/>
                          </a:solidFill>
                          <a:effectLst/>
                          <a:latin typeface="Arial" pitchFamily="34" charset="0"/>
                          <a:cs typeface="Arial" pitchFamily="34" charset="0"/>
                        </a:rPr>
                        <a:t>STAAR Spanish not most appropriate measure of academic progress (or does not exist at student’s grade)</a:t>
                      </a:r>
                    </a:p>
                    <a:p>
                      <a:pPr marL="568325" marR="0" lvl="1" indent="-219075" algn="l" defTabSz="914400" rtl="0" eaLnBrk="1" fontAlgn="base" latinLnBrk="0" hangingPunct="1">
                        <a:lnSpc>
                          <a:spcPct val="100000"/>
                        </a:lnSpc>
                        <a:spcBef>
                          <a:spcPct val="30000"/>
                        </a:spcBef>
                        <a:spcAft>
                          <a:spcPct val="0"/>
                        </a:spcAft>
                        <a:buClr>
                          <a:srgbClr val="E24472"/>
                        </a:buClr>
                        <a:buSzTx/>
                        <a:buFont typeface="Wingdings" pitchFamily="2" charset="2"/>
                        <a:buChar char="§"/>
                        <a:tabLst/>
                      </a:pPr>
                      <a:r>
                        <a:rPr kumimoji="0" lang="en-US" sz="2000" b="0" i="0" u="none" strike="noStrike" cap="none" normalizeH="0" baseline="0" dirty="0" smtClean="0">
                          <a:ln>
                            <a:noFill/>
                          </a:ln>
                          <a:solidFill>
                            <a:schemeClr val="tx1"/>
                          </a:solidFill>
                          <a:effectLst/>
                          <a:latin typeface="Arial" pitchFamily="34" charset="0"/>
                          <a:cs typeface="Arial" pitchFamily="34" charset="0"/>
                        </a:rPr>
                        <a:t>Student has not yet attained advanced high TELPAS reading rating</a:t>
                      </a:r>
                    </a:p>
                    <a:p>
                      <a:pPr marL="568325" marR="0" lvl="1" indent="-219075" algn="l" defTabSz="914400" rtl="0" eaLnBrk="1" fontAlgn="base" latinLnBrk="0" hangingPunct="1">
                        <a:lnSpc>
                          <a:spcPct val="100000"/>
                        </a:lnSpc>
                        <a:spcBef>
                          <a:spcPct val="30000"/>
                        </a:spcBef>
                        <a:spcAft>
                          <a:spcPct val="0"/>
                        </a:spcAft>
                        <a:buClr>
                          <a:srgbClr val="E24472"/>
                        </a:buClr>
                        <a:buSzTx/>
                        <a:buFont typeface="Wingdings" pitchFamily="2" charset="2"/>
                        <a:buChar char="§"/>
                        <a:tabLst/>
                      </a:pPr>
                      <a:r>
                        <a:rPr kumimoji="0" lang="en-US" sz="2000" b="0" i="0" u="none" strike="noStrike" cap="none" normalizeH="0" baseline="0" dirty="0" smtClean="0">
                          <a:ln>
                            <a:noFill/>
                          </a:ln>
                          <a:solidFill>
                            <a:schemeClr val="tx1"/>
                          </a:solidFill>
                          <a:effectLst/>
                          <a:latin typeface="Arial" pitchFamily="34" charset="0"/>
                          <a:cs typeface="Arial" pitchFamily="34" charset="0"/>
                        </a:rPr>
                        <a:t>Student is within first 3 years in U.S. schools </a:t>
                      </a:r>
                      <a:br>
                        <a:rPr kumimoji="0" lang="en-US" sz="2000" b="0" i="0" u="none" strike="noStrike" cap="none" normalizeH="0" baseline="0" dirty="0" smtClean="0">
                          <a:ln>
                            <a:noFill/>
                          </a:ln>
                          <a:solidFill>
                            <a:schemeClr val="tx1"/>
                          </a:solidFill>
                          <a:effectLst/>
                          <a:latin typeface="Arial" pitchFamily="34" charset="0"/>
                          <a:cs typeface="Arial" pitchFamily="34" charset="0"/>
                        </a:rPr>
                      </a:br>
                      <a:r>
                        <a:rPr kumimoji="0" lang="en-US" sz="2000" b="0" i="0" u="none" strike="noStrike" cap="none" normalizeH="0" baseline="0" dirty="0" smtClean="0">
                          <a:ln>
                            <a:noFill/>
                          </a:ln>
                          <a:solidFill>
                            <a:schemeClr val="tx1"/>
                          </a:solidFill>
                          <a:effectLst/>
                          <a:latin typeface="Arial" pitchFamily="34" charset="0"/>
                          <a:cs typeface="Arial" pitchFamily="34" charset="0"/>
                        </a:rPr>
                        <a:t>(unless unschooled </a:t>
                      </a:r>
                      <a:r>
                        <a:rPr kumimoji="0" lang="en-US" sz="2000" b="0" i="0" u="none" strike="noStrike" cap="none" normalizeH="0" baseline="0" dirty="0" err="1" smtClean="0">
                          <a:ln>
                            <a:noFill/>
                          </a:ln>
                          <a:solidFill>
                            <a:schemeClr val="tx1"/>
                          </a:solidFill>
                          <a:effectLst/>
                          <a:latin typeface="Arial" pitchFamily="34" charset="0"/>
                          <a:cs typeface="Arial" pitchFamily="34" charset="0"/>
                        </a:rPr>
                        <a:t>asylee</a:t>
                      </a:r>
                      <a:r>
                        <a:rPr kumimoji="0" lang="en-US" sz="2000" b="0" i="0" u="none" strike="noStrike" cap="none" normalizeH="0" baseline="0" dirty="0" smtClean="0">
                          <a:ln>
                            <a:noFill/>
                          </a:ln>
                          <a:solidFill>
                            <a:schemeClr val="tx1"/>
                          </a:solidFill>
                          <a:effectLst/>
                          <a:latin typeface="Arial" pitchFamily="34" charset="0"/>
                          <a:cs typeface="Arial" pitchFamily="34" charset="0"/>
                        </a:rPr>
                        <a:t>/refugee, then first 5)</a:t>
                      </a:r>
                    </a:p>
                  </a:txBody>
                  <a:tcPr horzOverflow="overflow">
                    <a:lnL w="12700" cap="flat" cmpd="sng" algn="ctr">
                      <a:solidFill>
                        <a:schemeClr val="tx1"/>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85000" lnSpcReduction="20000"/>
          </a:bodyPr>
          <a:lstStyle/>
          <a:p>
            <a:pPr marL="0" indent="0" algn="ctr">
              <a:buNone/>
            </a:pPr>
            <a:r>
              <a:rPr lang="en-US" b="1" dirty="0" smtClean="0">
                <a:latin typeface="Arial" pitchFamily="34" charset="0"/>
                <a:cs typeface="Arial" pitchFamily="34" charset="0"/>
              </a:rPr>
              <a:t>Alignment of STAAR, </a:t>
            </a:r>
            <a:br>
              <a:rPr lang="en-US" b="1" dirty="0" smtClean="0">
                <a:latin typeface="Arial" pitchFamily="34" charset="0"/>
                <a:cs typeface="Arial" pitchFamily="34" charset="0"/>
              </a:rPr>
            </a:br>
            <a:r>
              <a:rPr lang="en-US" b="1" dirty="0" smtClean="0">
                <a:latin typeface="Arial" pitchFamily="34" charset="0"/>
                <a:cs typeface="Arial" pitchFamily="34" charset="0"/>
              </a:rPr>
              <a:t>STAAR Spanish, and STAAR L</a:t>
            </a:r>
            <a:endParaRPr lang="en-US" sz="2800" dirty="0" smtClean="0">
              <a:latin typeface="Arial" pitchFamily="34" charset="0"/>
              <a:cs typeface="Arial" pitchFamily="34" charset="0"/>
            </a:endParaRPr>
          </a:p>
          <a:p>
            <a:pPr>
              <a:buNone/>
            </a:pPr>
            <a:r>
              <a:rPr lang="en-US" sz="2800" b="1" dirty="0" smtClean="0">
                <a:solidFill>
                  <a:srgbClr val="E24472"/>
                </a:solidFill>
                <a:latin typeface="Arial" pitchFamily="34" charset="0"/>
                <a:cs typeface="Arial" pitchFamily="34" charset="0"/>
              </a:rPr>
              <a:t>Same: </a:t>
            </a:r>
          </a:p>
          <a:p>
            <a:r>
              <a:rPr lang="en-US" sz="2800" dirty="0" smtClean="0">
                <a:latin typeface="Arial" pitchFamily="34" charset="0"/>
                <a:cs typeface="Arial" pitchFamily="34" charset="0"/>
              </a:rPr>
              <a:t>Assessed curriculum and item types </a:t>
            </a:r>
          </a:p>
          <a:p>
            <a:r>
              <a:rPr lang="en-US" sz="2800" dirty="0" smtClean="0">
                <a:latin typeface="Arial" pitchFamily="34" charset="0"/>
                <a:cs typeface="Arial" pitchFamily="34" charset="0"/>
              </a:rPr>
              <a:t>STAAR blueprints for building tests </a:t>
            </a:r>
          </a:p>
          <a:p>
            <a:r>
              <a:rPr lang="en-US" sz="2800" dirty="0" smtClean="0">
                <a:latin typeface="Arial" pitchFamily="34" charset="0"/>
                <a:cs typeface="Arial" pitchFamily="34" charset="0"/>
              </a:rPr>
              <a:t>Achievement standard alignment  </a:t>
            </a:r>
          </a:p>
          <a:p>
            <a:r>
              <a:rPr lang="en-US" sz="2800" dirty="0" smtClean="0">
                <a:latin typeface="Arial" pitchFamily="34" charset="0"/>
                <a:cs typeface="Arial" pitchFamily="34" charset="0"/>
              </a:rPr>
              <a:t>Focus on readiness for next grade level or course with goal of postsecondary readiness</a:t>
            </a:r>
          </a:p>
          <a:p>
            <a:pPr>
              <a:buNone/>
            </a:pPr>
            <a:endParaRPr lang="en-US" sz="2800" dirty="0" smtClean="0">
              <a:latin typeface="Arial" pitchFamily="34" charset="0"/>
              <a:cs typeface="Arial" pitchFamily="34" charset="0"/>
            </a:endParaRPr>
          </a:p>
          <a:p>
            <a:pPr>
              <a:buNone/>
            </a:pPr>
            <a:r>
              <a:rPr lang="en-US" sz="2800" b="1" dirty="0" smtClean="0">
                <a:solidFill>
                  <a:srgbClr val="E24472"/>
                </a:solidFill>
                <a:latin typeface="Arial" pitchFamily="34" charset="0"/>
                <a:cs typeface="Arial" pitchFamily="34" charset="0"/>
              </a:rPr>
              <a:t>Differences have to do with language accessibility:</a:t>
            </a:r>
            <a:r>
              <a:rPr lang="en-US" sz="2800" dirty="0" smtClean="0">
                <a:latin typeface="Arial" pitchFamily="34" charset="0"/>
                <a:cs typeface="Arial" pitchFamily="34" charset="0"/>
              </a:rPr>
              <a:t> </a:t>
            </a:r>
          </a:p>
          <a:p>
            <a:r>
              <a:rPr lang="en-US" sz="2800" dirty="0" smtClean="0">
                <a:latin typeface="Arial" pitchFamily="34" charset="0"/>
                <a:cs typeface="Arial" pitchFamily="34" charset="0"/>
              </a:rPr>
              <a:t>STAAR Spanish uses native language to help students understand test</a:t>
            </a:r>
          </a:p>
          <a:p>
            <a:r>
              <a:rPr lang="en-US" sz="2800" dirty="0" smtClean="0">
                <a:latin typeface="Arial" pitchFamily="34" charset="0"/>
                <a:cs typeface="Arial" pitchFamily="34" charset="0"/>
              </a:rPr>
              <a:t>STAAR L provides English-language accommodations </a:t>
            </a:r>
            <a:br>
              <a:rPr lang="en-US" sz="2800" dirty="0" smtClean="0">
                <a:latin typeface="Arial" pitchFamily="34" charset="0"/>
                <a:cs typeface="Arial" pitchFamily="34" charset="0"/>
              </a:rPr>
            </a:br>
            <a:r>
              <a:rPr lang="en-US" sz="2800" dirty="0" smtClean="0">
                <a:latin typeface="Arial" pitchFamily="34" charset="0"/>
                <a:cs typeface="Arial" pitchFamily="34" charset="0"/>
              </a:rPr>
              <a:t>to help students understand test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Autofit/>
          </a:bodyPr>
          <a:lstStyle/>
          <a:p>
            <a:pPr>
              <a:buNone/>
            </a:pPr>
            <a:endParaRPr lang="en-US" sz="1000" dirty="0" smtClean="0"/>
          </a:p>
          <a:p>
            <a:pPr>
              <a:buNone/>
            </a:pPr>
            <a:endParaRPr lang="en-US" sz="1000" dirty="0" smtClean="0"/>
          </a:p>
          <a:p>
            <a:pPr>
              <a:spcBef>
                <a:spcPts val="0"/>
              </a:spcBef>
              <a:buNone/>
            </a:pPr>
            <a:r>
              <a:rPr lang="en-US" sz="2400" dirty="0" smtClean="0"/>
              <a:t>Procedures for maintaining the </a:t>
            </a:r>
          </a:p>
          <a:p>
            <a:pPr>
              <a:spcBef>
                <a:spcPts val="0"/>
              </a:spcBef>
              <a:buNone/>
            </a:pPr>
            <a:r>
              <a:rPr lang="en-US" sz="2400" dirty="0" smtClean="0"/>
              <a:t>security and confidentiality</a:t>
            </a:r>
          </a:p>
          <a:p>
            <a:pPr>
              <a:spcBef>
                <a:spcPts val="0"/>
              </a:spcBef>
              <a:buNone/>
            </a:pPr>
            <a:r>
              <a:rPr lang="en-US" sz="2400" dirty="0" smtClean="0"/>
              <a:t>of a test are specified in the </a:t>
            </a:r>
          </a:p>
          <a:p>
            <a:pPr>
              <a:spcBef>
                <a:spcPts val="0"/>
              </a:spcBef>
              <a:buNone/>
            </a:pPr>
            <a:r>
              <a:rPr lang="en-US" sz="2400" i="1" dirty="0" smtClean="0"/>
              <a:t>District and Campus </a:t>
            </a:r>
          </a:p>
          <a:p>
            <a:pPr>
              <a:spcBef>
                <a:spcPts val="0"/>
              </a:spcBef>
              <a:buNone/>
            </a:pPr>
            <a:r>
              <a:rPr lang="en-US" sz="2400" i="1" dirty="0" smtClean="0"/>
              <a:t>Coordinator Manual</a:t>
            </a:r>
            <a:r>
              <a:rPr lang="en-US" sz="2400" dirty="0" smtClean="0"/>
              <a:t>, </a:t>
            </a:r>
          </a:p>
          <a:p>
            <a:pPr>
              <a:spcBef>
                <a:spcPts val="0"/>
              </a:spcBef>
              <a:buNone/>
            </a:pPr>
            <a:r>
              <a:rPr lang="en-US" sz="2400" dirty="0" smtClean="0"/>
              <a:t>the</a:t>
            </a:r>
            <a:r>
              <a:rPr lang="en-US" sz="2400" i="1" dirty="0" smtClean="0"/>
              <a:t> Test Security Supplement, and </a:t>
            </a:r>
          </a:p>
          <a:p>
            <a:pPr>
              <a:spcBef>
                <a:spcPts val="0"/>
              </a:spcBef>
              <a:buNone/>
            </a:pPr>
            <a:r>
              <a:rPr lang="en-US" sz="2400" dirty="0" smtClean="0"/>
              <a:t>in all test administrator manuals.  </a:t>
            </a:r>
          </a:p>
        </p:txBody>
      </p:sp>
      <p:pic>
        <p:nvPicPr>
          <p:cNvPr id="4" name="Picture 4"/>
          <p:cNvPicPr>
            <a:picLocks noChangeAspect="1" noChangeArrowheads="1"/>
          </p:cNvPicPr>
          <p:nvPr/>
        </p:nvPicPr>
        <p:blipFill>
          <a:blip r:embed="rId3" cstate="print"/>
          <a:srcRect/>
          <a:stretch>
            <a:fillRect/>
          </a:stretch>
        </p:blipFill>
        <p:spPr bwMode="auto">
          <a:xfrm>
            <a:off x="5334000" y="990600"/>
            <a:ext cx="2451362" cy="3139038"/>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6553200" y="3346846"/>
            <a:ext cx="1928387" cy="2520955"/>
          </a:xfrm>
          <a:prstGeom prst="rect">
            <a:avLst/>
          </a:prstGeom>
          <a:noFill/>
          <a:ln w="9525">
            <a:noFill/>
            <a:miter lim="800000"/>
            <a:headEnd/>
            <a:tailEnd/>
          </a:ln>
          <a:effectLst>
            <a:outerShdw blurRad="50800" dist="38100" dir="2700000" sx="101000" sy="101000" algn="tl" rotWithShape="0">
              <a:prstClr val="black">
                <a:alpha val="40000"/>
              </a:prstClr>
            </a:outerShdw>
          </a:effectLst>
        </p:spPr>
      </p:pic>
      <p:pic>
        <p:nvPicPr>
          <p:cNvPr id="7" name="Picture 5"/>
          <p:cNvPicPr>
            <a:picLocks noChangeAspect="1" noChangeArrowheads="1"/>
          </p:cNvPicPr>
          <p:nvPr/>
        </p:nvPicPr>
        <p:blipFill>
          <a:blip r:embed="rId5" cstate="print"/>
          <a:srcRect/>
          <a:stretch>
            <a:fillRect/>
          </a:stretch>
        </p:blipFill>
        <p:spPr bwMode="auto">
          <a:xfrm>
            <a:off x="3810000" y="4114800"/>
            <a:ext cx="1358153" cy="1752600"/>
          </a:xfrm>
          <a:prstGeom prst="rect">
            <a:avLst/>
          </a:prstGeom>
          <a:noFill/>
          <a:ln w="9525">
            <a:noFill/>
            <a:miter lim="800000"/>
            <a:headEnd/>
            <a:tailEnd/>
          </a:ln>
        </p:spPr>
      </p:pic>
      <p:pic>
        <p:nvPicPr>
          <p:cNvPr id="9" name="Picture 6"/>
          <p:cNvPicPr>
            <a:picLocks noChangeAspect="1" noChangeArrowheads="1"/>
          </p:cNvPicPr>
          <p:nvPr/>
        </p:nvPicPr>
        <p:blipFill>
          <a:blip r:embed="rId6" cstate="print"/>
          <a:srcRect/>
          <a:stretch>
            <a:fillRect/>
          </a:stretch>
        </p:blipFill>
        <p:spPr bwMode="auto">
          <a:xfrm>
            <a:off x="2209800" y="4114800"/>
            <a:ext cx="1371793" cy="1774997"/>
          </a:xfrm>
          <a:prstGeom prst="rect">
            <a:avLst/>
          </a:prstGeom>
          <a:noFill/>
          <a:ln w="9525">
            <a:noFill/>
            <a:miter lim="800000"/>
            <a:headEnd/>
            <a:tailEnd/>
          </a:ln>
        </p:spPr>
      </p:pic>
      <p:pic>
        <p:nvPicPr>
          <p:cNvPr id="10" name="Picture 7"/>
          <p:cNvPicPr>
            <a:picLocks noChangeAspect="1" noChangeArrowheads="1"/>
          </p:cNvPicPr>
          <p:nvPr/>
        </p:nvPicPr>
        <p:blipFill>
          <a:blip r:embed="rId7" cstate="print"/>
          <a:srcRect/>
          <a:stretch>
            <a:fillRect/>
          </a:stretch>
        </p:blipFill>
        <p:spPr bwMode="auto">
          <a:xfrm>
            <a:off x="685800" y="4114800"/>
            <a:ext cx="1353471" cy="1752600"/>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marL="0" indent="0" algn="ctr">
              <a:buNone/>
            </a:pPr>
            <a:r>
              <a:rPr lang="en-US" b="1" dirty="0" smtClean="0">
                <a:latin typeface="Arial" pitchFamily="34" charset="0"/>
                <a:cs typeface="Arial" pitchFamily="34" charset="0"/>
              </a:rPr>
              <a:t>ELL Participation in </a:t>
            </a:r>
            <a:br>
              <a:rPr lang="en-US" b="1" dirty="0" smtClean="0">
                <a:latin typeface="Arial" pitchFamily="34" charset="0"/>
                <a:cs typeface="Arial" pitchFamily="34" charset="0"/>
              </a:rPr>
            </a:br>
            <a:r>
              <a:rPr lang="en-US" b="1" dirty="0" smtClean="0">
                <a:latin typeface="Arial" pitchFamily="34" charset="0"/>
                <a:cs typeface="Arial" pitchFamily="34" charset="0"/>
              </a:rPr>
              <a:t>STAAR Modified and STAAR Alternate</a:t>
            </a:r>
            <a:endParaRPr lang="en-US" sz="2800" dirty="0" smtClean="0">
              <a:latin typeface="Arial" pitchFamily="34" charset="0"/>
              <a:cs typeface="Arial" pitchFamily="34" charset="0"/>
            </a:endParaRPr>
          </a:p>
          <a:p>
            <a:r>
              <a:rPr lang="en-US" sz="2800" dirty="0" smtClean="0">
                <a:latin typeface="Arial" pitchFamily="34" charset="0"/>
                <a:cs typeface="Arial" pitchFamily="34" charset="0"/>
              </a:rPr>
              <a:t>ELLs receiving special education services who meet requirements for STAAR Modified or STAAR Alternate may take these assessments</a:t>
            </a:r>
          </a:p>
          <a:p>
            <a:r>
              <a:rPr lang="en-US" sz="2800" dirty="0" smtClean="0">
                <a:latin typeface="Arial" pitchFamily="34" charset="0"/>
                <a:cs typeface="Arial" pitchFamily="34" charset="0"/>
              </a:rPr>
              <a:t>Small number of ELLs</a:t>
            </a:r>
          </a:p>
          <a:p>
            <a:r>
              <a:rPr lang="en-US" sz="2800" dirty="0" smtClean="0">
                <a:latin typeface="Arial" pitchFamily="34" charset="0"/>
                <a:cs typeface="Arial" pitchFamily="34" charset="0"/>
              </a:rPr>
              <a:t>ELLs participate </a:t>
            </a:r>
            <a:r>
              <a:rPr lang="en-US" sz="2800" b="1" dirty="0" smtClean="0">
                <a:latin typeface="Arial" pitchFamily="34" charset="0"/>
                <a:cs typeface="Arial" pitchFamily="34" charset="0"/>
              </a:rPr>
              <a:t>only</a:t>
            </a:r>
            <a:r>
              <a:rPr lang="en-US" sz="2800" dirty="0" smtClean="0">
                <a:latin typeface="Arial" pitchFamily="34" charset="0"/>
                <a:cs typeface="Arial" pitchFamily="34" charset="0"/>
              </a:rPr>
              <a:t> on basis of disability, not second language acquisition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lgn="ctr">
              <a:buNone/>
            </a:pPr>
            <a:r>
              <a:rPr lang="en-US" sz="2400" b="1" dirty="0" smtClean="0">
                <a:latin typeface="Arial" pitchFamily="34" charset="0"/>
                <a:cs typeface="Arial" pitchFamily="34" charset="0"/>
              </a:rPr>
              <a:t>Differing Degrees of Linguistic Accommodation</a:t>
            </a:r>
          </a:p>
          <a:p>
            <a:pPr marL="0" indent="0">
              <a:buNone/>
            </a:pPr>
            <a:endParaRPr lang="en-US" sz="2000" b="1" dirty="0" smtClean="0">
              <a:latin typeface="Arial" pitchFamily="34" charset="0"/>
              <a:cs typeface="Arial" pitchFamily="34" charset="0"/>
            </a:endParaRPr>
          </a:p>
          <a:p>
            <a:pPr marL="0" indent="0">
              <a:buNone/>
            </a:pPr>
            <a:endParaRPr lang="en-US" sz="2000" b="1" dirty="0" smtClean="0">
              <a:latin typeface="Arial" pitchFamily="34" charset="0"/>
              <a:cs typeface="Arial" pitchFamily="34" charset="0"/>
            </a:endParaRPr>
          </a:p>
          <a:p>
            <a:pPr marL="0" indent="0">
              <a:buNone/>
            </a:pPr>
            <a:endParaRPr lang="en-US" sz="2000" b="1" dirty="0" smtClean="0">
              <a:latin typeface="Arial" pitchFamily="34" charset="0"/>
              <a:cs typeface="Arial" pitchFamily="34" charset="0"/>
            </a:endParaRPr>
          </a:p>
          <a:p>
            <a:pPr marL="0" indent="0">
              <a:buNone/>
            </a:pPr>
            <a:endParaRPr lang="en-US" sz="2000" b="1" dirty="0" smtClean="0">
              <a:latin typeface="Arial" pitchFamily="34" charset="0"/>
              <a:cs typeface="Arial" pitchFamily="34" charset="0"/>
            </a:endParaRPr>
          </a:p>
          <a:p>
            <a:pPr marL="0" indent="0">
              <a:buNone/>
            </a:pPr>
            <a:endParaRPr lang="en-US" sz="2000" b="1" dirty="0" smtClean="0">
              <a:latin typeface="Arial" pitchFamily="34" charset="0"/>
              <a:cs typeface="Arial" pitchFamily="34" charset="0"/>
            </a:endParaRPr>
          </a:p>
          <a:p>
            <a:pPr marL="0" indent="0">
              <a:buNone/>
            </a:pPr>
            <a:endParaRPr lang="en-US" sz="2000" b="1" dirty="0" smtClean="0">
              <a:latin typeface="Arial" pitchFamily="34" charset="0"/>
              <a:cs typeface="Arial" pitchFamily="34" charset="0"/>
            </a:endParaRPr>
          </a:p>
          <a:p>
            <a:pPr marL="0" indent="0">
              <a:buNone/>
            </a:pPr>
            <a:endParaRPr lang="en-US" sz="2000" b="1" dirty="0" smtClean="0">
              <a:latin typeface="Arial" pitchFamily="34" charset="0"/>
              <a:cs typeface="Arial" pitchFamily="34" charset="0"/>
            </a:endParaRPr>
          </a:p>
          <a:p>
            <a:pPr marL="0" indent="0">
              <a:buNone/>
            </a:pPr>
            <a:endParaRPr lang="en-US" sz="2000" b="1" dirty="0" smtClean="0">
              <a:latin typeface="Arial" pitchFamily="34" charset="0"/>
              <a:cs typeface="Arial" pitchFamily="34" charset="0"/>
            </a:endParaRPr>
          </a:p>
          <a:p>
            <a:pPr marL="0" indent="0">
              <a:buNone/>
            </a:pPr>
            <a:endParaRPr lang="en-US" sz="2000" b="1" dirty="0" smtClean="0">
              <a:latin typeface="Arial" pitchFamily="34" charset="0"/>
              <a:cs typeface="Arial" pitchFamily="34" charset="0"/>
            </a:endParaRPr>
          </a:p>
          <a:p>
            <a:pPr marL="0" indent="0">
              <a:buNone/>
            </a:pPr>
            <a:endParaRPr lang="en-US" sz="1600" b="1" dirty="0" smtClean="0">
              <a:latin typeface="Arial" pitchFamily="34" charset="0"/>
              <a:cs typeface="Arial" pitchFamily="34" charset="0"/>
            </a:endParaRPr>
          </a:p>
          <a:p>
            <a:pPr marL="0" indent="0">
              <a:buNone/>
            </a:pPr>
            <a:endParaRPr lang="en-US" sz="1600" b="1" dirty="0" smtClean="0">
              <a:latin typeface="Arial" pitchFamily="34" charset="0"/>
              <a:cs typeface="Arial" pitchFamily="34" charset="0"/>
            </a:endParaRPr>
          </a:p>
          <a:p>
            <a:pPr marL="0" indent="0">
              <a:buNone/>
            </a:pPr>
            <a:r>
              <a:rPr lang="en-US" sz="1600" b="1" dirty="0" smtClean="0">
                <a:latin typeface="Arial" pitchFamily="34" charset="0"/>
                <a:cs typeface="Arial" pitchFamily="34" charset="0"/>
              </a:rPr>
              <a:t>STAAR Spanish:</a:t>
            </a:r>
            <a:r>
              <a:rPr lang="en-US" sz="1600" dirty="0" smtClean="0">
                <a:latin typeface="Arial" pitchFamily="34" charset="0"/>
                <a:cs typeface="Arial" pitchFamily="34" charset="0"/>
              </a:rPr>
              <a:t> Assessment is provided in student’s native language; other linguistic accommodations not applicable</a:t>
            </a:r>
          </a:p>
        </p:txBody>
      </p:sp>
      <p:graphicFrame>
        <p:nvGraphicFramePr>
          <p:cNvPr id="3" name="Group 46"/>
          <p:cNvGraphicFramePr>
            <a:graphicFrameLocks/>
          </p:cNvGraphicFramePr>
          <p:nvPr/>
        </p:nvGraphicFramePr>
        <p:xfrm>
          <a:off x="990600" y="1524000"/>
          <a:ext cx="7302390" cy="3607412"/>
        </p:xfrm>
        <a:graphic>
          <a:graphicData uri="http://schemas.openxmlformats.org/drawingml/2006/table">
            <a:tbl>
              <a:tblPr/>
              <a:tblGrid>
                <a:gridCol w="1415404"/>
                <a:gridCol w="5886986"/>
              </a:tblGrid>
              <a:tr h="796703">
                <a:tc>
                  <a:txBody>
                    <a:bodyPr/>
                    <a:lstStyle/>
                    <a:p>
                      <a:pPr marL="0" marR="0" lvl="0" indent="0" algn="ctr" defTabSz="914400" rtl="0" eaLnBrk="1" fontAlgn="base" latinLnBrk="0" hangingPunct="1">
                        <a:lnSpc>
                          <a:spcPct val="100000"/>
                        </a:lnSpc>
                        <a:spcBef>
                          <a:spcPct val="0"/>
                        </a:spcBef>
                        <a:spcAft>
                          <a:spcPct val="0"/>
                        </a:spcAft>
                        <a:buClr>
                          <a:srgbClr val="D5B17D"/>
                        </a:buClr>
                        <a:buSzPct val="80000"/>
                        <a:buFont typeface="Wingdings" pitchFamily="2" charset="2"/>
                        <a:buNone/>
                        <a:tabLst/>
                      </a:pPr>
                      <a:r>
                        <a:rPr kumimoji="0" lang="en-US" sz="1700" b="1" i="0" u="none" strike="noStrike" cap="none" normalizeH="0" baseline="0" dirty="0" smtClean="0">
                          <a:ln>
                            <a:noFill/>
                          </a:ln>
                          <a:solidFill>
                            <a:schemeClr val="tx1"/>
                          </a:solidFill>
                          <a:effectLst/>
                          <a:latin typeface="Arial" pitchFamily="34" charset="0"/>
                          <a:cs typeface="Arial" pitchFamily="34" charset="0"/>
                        </a:rPr>
                        <a:t>STAAR </a:t>
                      </a:r>
                    </a:p>
                    <a:p>
                      <a:pPr marL="0" marR="0" lvl="0" indent="0" algn="ctr" defTabSz="914400" rtl="0" eaLnBrk="1" fontAlgn="base" latinLnBrk="0" hangingPunct="1">
                        <a:lnSpc>
                          <a:spcPct val="100000"/>
                        </a:lnSpc>
                        <a:spcBef>
                          <a:spcPct val="0"/>
                        </a:spcBef>
                        <a:spcAft>
                          <a:spcPct val="0"/>
                        </a:spcAft>
                        <a:buClr>
                          <a:srgbClr val="D5B17D"/>
                        </a:buClr>
                        <a:buSzPct val="80000"/>
                        <a:buFont typeface="Wingdings" pitchFamily="2" charset="2"/>
                        <a:buNone/>
                        <a:tabLst/>
                      </a:pPr>
                      <a:r>
                        <a:rPr kumimoji="0" lang="en-US" sz="1700" b="1" i="0" u="none" strike="noStrike" cap="none" normalizeH="0" baseline="0" dirty="0" smtClean="0">
                          <a:ln>
                            <a:noFill/>
                          </a:ln>
                          <a:solidFill>
                            <a:schemeClr val="tx1"/>
                          </a:solidFill>
                          <a:effectLst/>
                          <a:latin typeface="Arial" pitchFamily="34" charset="0"/>
                          <a:cs typeface="Arial" pitchFamily="34" charset="0"/>
                        </a:rPr>
                        <a:t>(English)</a:t>
                      </a:r>
                    </a:p>
                  </a:txBody>
                  <a:tcPr marL="82686" marR="82686" marT="41342" marB="41342" anchor="ctr" horzOverflow="overflow">
                    <a:lnL w="285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solidFill>
                      <a:srgbClr val="F4C5CA"/>
                    </a:solidFill>
                  </a:tcPr>
                </a:tc>
                <a:tc>
                  <a:txBody>
                    <a:bodyPr/>
                    <a:lstStyle/>
                    <a:p>
                      <a:pPr marL="0" marR="0" lvl="0" indent="0" algn="l" defTabSz="914400" rtl="0" eaLnBrk="1" fontAlgn="base" latinLnBrk="0" hangingPunct="1">
                        <a:lnSpc>
                          <a:spcPct val="100000"/>
                        </a:lnSpc>
                        <a:spcBef>
                          <a:spcPct val="200000"/>
                        </a:spcBef>
                        <a:spcAft>
                          <a:spcPct val="200000"/>
                        </a:spcAft>
                        <a:buClr>
                          <a:schemeClr val="tx2"/>
                        </a:buClr>
                        <a:buSzPct val="80000"/>
                        <a:buFont typeface="Wingdings" pitchFamily="2" charset="2"/>
                        <a:buNone/>
                        <a:tabLst/>
                      </a:pPr>
                      <a:r>
                        <a:rPr kumimoji="0" lang="en-US" sz="1700" b="1" i="0" u="none" strike="noStrike" cap="none" normalizeH="0" baseline="0" dirty="0" smtClean="0">
                          <a:ln>
                            <a:noFill/>
                          </a:ln>
                          <a:solidFill>
                            <a:schemeClr val="tx1"/>
                          </a:solidFill>
                          <a:effectLst/>
                          <a:latin typeface="Arial" pitchFamily="34" charset="0"/>
                          <a:cs typeface="Arial" pitchFamily="34" charset="0"/>
                        </a:rPr>
                        <a:t>Limited degree of linguistic accommodation</a:t>
                      </a:r>
                    </a:p>
                  </a:txBody>
                  <a:tcPr marL="82686" marR="82686" marT="41342" marB="41342" anchor="ctr" horzOverflow="overflow">
                    <a:lnL w="31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solidFill>
                      <a:srgbClr val="F4C5CA"/>
                    </a:solidFill>
                  </a:tcPr>
                </a:tc>
              </a:tr>
              <a:tr h="720620">
                <a:tc>
                  <a:txBody>
                    <a:bodyPr/>
                    <a:lstStyle/>
                    <a:p>
                      <a:pPr marL="0" marR="0" lvl="0" indent="0" algn="ctr" defTabSz="914400" rtl="0" eaLnBrk="1" fontAlgn="base" latinLnBrk="0" hangingPunct="1">
                        <a:lnSpc>
                          <a:spcPct val="100000"/>
                        </a:lnSpc>
                        <a:spcBef>
                          <a:spcPct val="0"/>
                        </a:spcBef>
                        <a:spcAft>
                          <a:spcPct val="0"/>
                        </a:spcAft>
                        <a:buClr>
                          <a:srgbClr val="D5B17D"/>
                        </a:buClr>
                        <a:buSzPct val="80000"/>
                        <a:buFont typeface="Wingdings" pitchFamily="2" charset="2"/>
                        <a:buNone/>
                        <a:tabLst/>
                      </a:pPr>
                      <a:r>
                        <a:rPr kumimoji="0" lang="en-US" sz="1700" b="1" i="0" u="none" strike="noStrike" cap="none" normalizeH="0" baseline="0" smtClean="0">
                          <a:ln>
                            <a:noFill/>
                          </a:ln>
                          <a:solidFill>
                            <a:schemeClr val="tx1"/>
                          </a:solidFill>
                          <a:effectLst/>
                          <a:latin typeface="Arial" pitchFamily="34" charset="0"/>
                          <a:cs typeface="Arial" pitchFamily="34" charset="0"/>
                        </a:rPr>
                        <a:t>STAAR </a:t>
                      </a:r>
                    </a:p>
                    <a:p>
                      <a:pPr marL="0" marR="0" lvl="0" indent="0" algn="ctr" defTabSz="914400" rtl="0" eaLnBrk="1" fontAlgn="base" latinLnBrk="0" hangingPunct="1">
                        <a:lnSpc>
                          <a:spcPct val="100000"/>
                        </a:lnSpc>
                        <a:spcBef>
                          <a:spcPct val="0"/>
                        </a:spcBef>
                        <a:spcAft>
                          <a:spcPct val="0"/>
                        </a:spcAft>
                        <a:buClr>
                          <a:srgbClr val="D5B17D"/>
                        </a:buClr>
                        <a:buSzPct val="80000"/>
                        <a:buFont typeface="Wingdings" pitchFamily="2" charset="2"/>
                        <a:buNone/>
                        <a:tabLst/>
                      </a:pPr>
                      <a:r>
                        <a:rPr kumimoji="0" lang="en-US" sz="1700" b="1" i="0" u="none" strike="noStrike" cap="none" normalizeH="0" baseline="0" smtClean="0">
                          <a:ln>
                            <a:noFill/>
                          </a:ln>
                          <a:solidFill>
                            <a:schemeClr val="tx1"/>
                          </a:solidFill>
                          <a:effectLst/>
                          <a:latin typeface="Arial" pitchFamily="34" charset="0"/>
                          <a:cs typeface="Arial" pitchFamily="34" charset="0"/>
                        </a:rPr>
                        <a:t>L</a:t>
                      </a:r>
                    </a:p>
                  </a:txBody>
                  <a:tcPr marL="82686" marR="82686" marT="41342" marB="41342" anchor="ctr" horzOverflow="overflow">
                    <a:lnL w="285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solidFill>
                      <a:srgbClr val="F4C5CA"/>
                    </a:solidFill>
                  </a:tcPr>
                </a:tc>
                <a:tc>
                  <a:txBody>
                    <a:bodyPr/>
                    <a:lstStyle/>
                    <a:p>
                      <a:pPr marL="0" marR="0" lvl="0" indent="0" algn="l" defTabSz="914400" rtl="0" eaLnBrk="1" fontAlgn="base" latinLnBrk="0" hangingPunct="1">
                        <a:lnSpc>
                          <a:spcPct val="100000"/>
                        </a:lnSpc>
                        <a:spcBef>
                          <a:spcPct val="0"/>
                        </a:spcBef>
                        <a:spcAft>
                          <a:spcPct val="0"/>
                        </a:spcAft>
                        <a:buClr>
                          <a:srgbClr val="D5B17D"/>
                        </a:buClr>
                        <a:buSzPct val="80000"/>
                        <a:buFont typeface="Wingdings" pitchFamily="2" charset="2"/>
                        <a:buNone/>
                        <a:tabLst/>
                      </a:pPr>
                      <a:r>
                        <a:rPr kumimoji="0" lang="en-US" sz="1700" b="1" i="0" u="none" strike="noStrike" cap="none" normalizeH="0" baseline="0" dirty="0" smtClean="0">
                          <a:ln>
                            <a:noFill/>
                          </a:ln>
                          <a:solidFill>
                            <a:schemeClr val="tx1"/>
                          </a:solidFill>
                          <a:effectLst/>
                          <a:latin typeface="Arial" pitchFamily="34" charset="0"/>
                          <a:cs typeface="Arial" pitchFamily="34" charset="0"/>
                        </a:rPr>
                        <a:t>Moderate to substantial degree of linguistic accommodation</a:t>
                      </a:r>
                    </a:p>
                  </a:txBody>
                  <a:tcPr marL="82686" marR="82686" marT="41342" marB="41342" anchor="ctr" horzOverflow="overflow">
                    <a:lnL w="31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solidFill>
                      <a:srgbClr val="F4C5CA"/>
                    </a:solidFill>
                  </a:tcPr>
                </a:tc>
              </a:tr>
              <a:tr h="739283">
                <a:tc>
                  <a:txBody>
                    <a:bodyPr/>
                    <a:lstStyle/>
                    <a:p>
                      <a:pPr marL="0" marR="0" lvl="0" indent="0" algn="ctr" defTabSz="914400" rtl="0" eaLnBrk="1" fontAlgn="base" latinLnBrk="0" hangingPunct="1">
                        <a:lnSpc>
                          <a:spcPct val="100000"/>
                        </a:lnSpc>
                        <a:spcBef>
                          <a:spcPct val="0"/>
                        </a:spcBef>
                        <a:spcAft>
                          <a:spcPct val="0"/>
                        </a:spcAft>
                        <a:buClr>
                          <a:srgbClr val="D5B17D"/>
                        </a:buClr>
                        <a:buSzPct val="80000"/>
                        <a:buFont typeface="Wingdings" pitchFamily="2" charset="2"/>
                        <a:buNone/>
                        <a:tabLst/>
                      </a:pPr>
                      <a:endParaRPr kumimoji="0" lang="en-US" sz="500" b="1"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
                          <a:srgbClr val="D5B17D"/>
                        </a:buClr>
                        <a:buSzPct val="80000"/>
                        <a:buFont typeface="Wingdings" pitchFamily="2" charset="2"/>
                        <a:buNone/>
                        <a:tabLst/>
                      </a:pPr>
                      <a:r>
                        <a:rPr kumimoji="0" lang="en-US" sz="1700" b="1" i="0" u="none" strike="noStrike" cap="none" normalizeH="0" baseline="0" smtClean="0">
                          <a:ln>
                            <a:noFill/>
                          </a:ln>
                          <a:solidFill>
                            <a:schemeClr val="tx1"/>
                          </a:solidFill>
                          <a:effectLst/>
                          <a:latin typeface="Arial" pitchFamily="34" charset="0"/>
                          <a:cs typeface="Arial" pitchFamily="34" charset="0"/>
                        </a:rPr>
                        <a:t>STAAR Modified</a:t>
                      </a:r>
                    </a:p>
                  </a:txBody>
                  <a:tcPr marL="82686" marR="82686" marT="41342" marB="41342" anchor="ctr" horzOverflow="overflow">
                    <a:lnL w="285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solidFill>
                      <a:srgbClr val="F4C5CA"/>
                    </a:solidFill>
                  </a:tcPr>
                </a:tc>
                <a:tc>
                  <a:txBody>
                    <a:bodyPr/>
                    <a:lstStyle/>
                    <a:p>
                      <a:pPr marL="0" marR="0" lvl="0" indent="0" algn="l" defTabSz="914400" rtl="0" eaLnBrk="1" fontAlgn="base" latinLnBrk="0" hangingPunct="1">
                        <a:lnSpc>
                          <a:spcPct val="100000"/>
                        </a:lnSpc>
                        <a:spcBef>
                          <a:spcPct val="0"/>
                        </a:spcBef>
                        <a:spcAft>
                          <a:spcPct val="0"/>
                        </a:spcAft>
                        <a:buClr>
                          <a:schemeClr val="tx2"/>
                        </a:buClr>
                        <a:buSzPct val="80000"/>
                        <a:buFont typeface="Wingdings" pitchFamily="2" charset="2"/>
                        <a:buNone/>
                        <a:tabLst/>
                      </a:pPr>
                      <a:r>
                        <a:rPr kumimoji="0" lang="en-US" sz="1700" b="1" i="0" u="none" strike="noStrike" cap="none" normalizeH="0" baseline="0" dirty="0" smtClean="0">
                          <a:ln>
                            <a:noFill/>
                          </a:ln>
                          <a:solidFill>
                            <a:schemeClr val="tx1"/>
                          </a:solidFill>
                          <a:effectLst/>
                          <a:latin typeface="Arial" pitchFamily="34" charset="0"/>
                          <a:cs typeface="Arial" pitchFamily="34" charset="0"/>
                        </a:rPr>
                        <a:t>Degree varies in accordance with second language acquisition needs of ELLs who qualify for this test</a:t>
                      </a:r>
                    </a:p>
                  </a:txBody>
                  <a:tcPr marL="82686" marR="82686" marT="41342" marB="41342" anchor="ctr" horzOverflow="overflow">
                    <a:lnL w="31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solidFill>
                      <a:srgbClr val="F4C5CA"/>
                    </a:solidFill>
                  </a:tcPr>
                </a:tc>
              </a:tr>
              <a:tr h="1350806">
                <a:tc>
                  <a:txBody>
                    <a:bodyPr/>
                    <a:lstStyle/>
                    <a:p>
                      <a:pPr marL="0" marR="0" lvl="0" indent="0" algn="ctr" defTabSz="914400" rtl="0" eaLnBrk="1" fontAlgn="base" latinLnBrk="0" hangingPunct="1">
                        <a:lnSpc>
                          <a:spcPct val="100000"/>
                        </a:lnSpc>
                        <a:spcBef>
                          <a:spcPct val="0"/>
                        </a:spcBef>
                        <a:spcAft>
                          <a:spcPct val="0"/>
                        </a:spcAft>
                        <a:buClr>
                          <a:srgbClr val="D5B17D"/>
                        </a:buClr>
                        <a:buSzPct val="80000"/>
                        <a:buFont typeface="Wingdings" pitchFamily="2" charset="2"/>
                        <a:buNone/>
                        <a:tabLst/>
                      </a:pPr>
                      <a:r>
                        <a:rPr kumimoji="0" lang="en-US" sz="1700" b="1" i="0" u="none" strike="noStrike" cap="none" normalizeH="0" baseline="0" dirty="0" smtClean="0">
                          <a:ln>
                            <a:noFill/>
                          </a:ln>
                          <a:solidFill>
                            <a:schemeClr val="tx1"/>
                          </a:solidFill>
                          <a:effectLst/>
                          <a:latin typeface="Arial" pitchFamily="34" charset="0"/>
                          <a:cs typeface="Arial" pitchFamily="34" charset="0"/>
                        </a:rPr>
                        <a:t>STAAR Alternate</a:t>
                      </a:r>
                    </a:p>
                  </a:txBody>
                  <a:tcPr marL="82686" marR="82686" marT="41342" marB="41342" anchor="ctr" horzOverflow="overflow">
                    <a:lnL w="285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4C5CA"/>
                    </a:solidFill>
                  </a:tcPr>
                </a:tc>
                <a:tc>
                  <a:txBody>
                    <a:bodyPr/>
                    <a:lstStyle/>
                    <a:p>
                      <a:pPr marL="0" marR="0" lvl="0" indent="0" algn="l" defTabSz="914400" rtl="0" eaLnBrk="1" fontAlgn="base" latinLnBrk="0" hangingPunct="1">
                        <a:lnSpc>
                          <a:spcPct val="100000"/>
                        </a:lnSpc>
                        <a:spcBef>
                          <a:spcPct val="0"/>
                        </a:spcBef>
                        <a:spcAft>
                          <a:spcPct val="0"/>
                        </a:spcAft>
                        <a:buClr>
                          <a:srgbClr val="D5B17D"/>
                        </a:buClr>
                        <a:buSzPct val="80000"/>
                        <a:buFont typeface="Wingdings" pitchFamily="2" charset="2"/>
                        <a:buNone/>
                        <a:tabLst/>
                      </a:pPr>
                      <a:r>
                        <a:rPr kumimoji="0" lang="en-US" sz="1700" b="1" i="0" u="none" strike="noStrike" cap="none" normalizeH="0" baseline="0" dirty="0" smtClean="0">
                          <a:ln>
                            <a:noFill/>
                          </a:ln>
                          <a:solidFill>
                            <a:schemeClr val="tx1"/>
                          </a:solidFill>
                          <a:effectLst/>
                          <a:latin typeface="Arial" pitchFamily="34" charset="0"/>
                          <a:cs typeface="Arial" pitchFamily="34" charset="0"/>
                        </a:rPr>
                        <a:t>No specified linguistic accommodations; observational, classroom-based assessment design allows other languages and communication methods to be used as needed</a:t>
                      </a:r>
                    </a:p>
                  </a:txBody>
                  <a:tcPr marL="82686" marR="82686" marT="41342" marB="41342" anchor="ctr" horzOverflow="overflow">
                    <a:lnL w="31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4C5CA"/>
                    </a:solidFill>
                  </a:tcPr>
                </a:tc>
              </a:tr>
            </a:tbl>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pPr marL="0" indent="0" algn="ctr">
              <a:buNone/>
            </a:pPr>
            <a:r>
              <a:rPr lang="en-US" dirty="0" smtClean="0">
                <a:latin typeface="Arial" pitchFamily="34" charset="0"/>
                <a:cs typeface="Arial" pitchFamily="34" charset="0"/>
              </a:rPr>
              <a:t>Linguistic Accommodations</a:t>
            </a:r>
            <a:r>
              <a:rPr lang="en-US" b="1" dirty="0" smtClean="0">
                <a:latin typeface="Arial" pitchFamily="34" charset="0"/>
                <a:cs typeface="Arial" pitchFamily="34" charset="0"/>
              </a:rPr>
              <a:t> </a:t>
            </a:r>
            <a:br>
              <a:rPr lang="en-US" b="1" dirty="0" smtClean="0">
                <a:latin typeface="Arial" pitchFamily="34" charset="0"/>
                <a:cs typeface="Arial" pitchFamily="34" charset="0"/>
              </a:rPr>
            </a:br>
            <a:r>
              <a:rPr lang="en-US" b="1" dirty="0" smtClean="0">
                <a:latin typeface="Arial" pitchFamily="34" charset="0"/>
                <a:cs typeface="Arial" pitchFamily="34" charset="0"/>
              </a:rPr>
              <a:t>STAAR</a:t>
            </a:r>
            <a:endParaRPr lang="en-US" sz="2000" b="1" dirty="0" smtClean="0">
              <a:latin typeface="Arial" pitchFamily="34" charset="0"/>
              <a:cs typeface="Arial" pitchFamily="34" charset="0"/>
            </a:endParaRPr>
          </a:p>
          <a:p>
            <a:pPr marL="0" indent="0">
              <a:buNone/>
            </a:pPr>
            <a:endParaRPr lang="en-US" sz="2000" b="1" dirty="0" smtClean="0">
              <a:latin typeface="Arial" pitchFamily="34" charset="0"/>
              <a:cs typeface="Arial" pitchFamily="34" charset="0"/>
            </a:endParaRPr>
          </a:p>
          <a:p>
            <a:pPr marL="0" indent="0">
              <a:buNone/>
            </a:pPr>
            <a:endParaRPr lang="en-US" sz="2000" b="1" dirty="0" smtClean="0">
              <a:latin typeface="Arial" pitchFamily="34" charset="0"/>
              <a:cs typeface="Arial" pitchFamily="34" charset="0"/>
            </a:endParaRPr>
          </a:p>
          <a:p>
            <a:pPr marL="0" indent="0">
              <a:buNone/>
            </a:pPr>
            <a:endParaRPr lang="en-US" sz="2000" b="1" dirty="0" smtClean="0">
              <a:latin typeface="Arial" pitchFamily="34" charset="0"/>
              <a:cs typeface="Arial" pitchFamily="34" charset="0"/>
            </a:endParaRPr>
          </a:p>
          <a:p>
            <a:pPr marL="0" indent="0">
              <a:buNone/>
            </a:pPr>
            <a:endParaRPr lang="en-US" sz="2000" b="1" dirty="0" smtClean="0">
              <a:latin typeface="Arial" pitchFamily="34" charset="0"/>
              <a:cs typeface="Arial" pitchFamily="34" charset="0"/>
            </a:endParaRPr>
          </a:p>
          <a:p>
            <a:pPr marL="0" indent="0">
              <a:buNone/>
            </a:pPr>
            <a:endParaRPr lang="en-US" sz="2000" b="1" dirty="0" smtClean="0">
              <a:latin typeface="Arial" pitchFamily="34" charset="0"/>
              <a:cs typeface="Arial" pitchFamily="34" charset="0"/>
            </a:endParaRPr>
          </a:p>
          <a:p>
            <a:pPr marL="0" indent="0">
              <a:buNone/>
            </a:pPr>
            <a:endParaRPr lang="en-US" sz="2000" b="1" dirty="0" smtClean="0">
              <a:latin typeface="Arial" pitchFamily="34" charset="0"/>
              <a:cs typeface="Arial" pitchFamily="34" charset="0"/>
            </a:endParaRPr>
          </a:p>
          <a:p>
            <a:pPr marL="0" indent="0">
              <a:buNone/>
            </a:pPr>
            <a:endParaRPr lang="en-US" sz="2000" b="1" dirty="0" smtClean="0">
              <a:latin typeface="Arial" pitchFamily="34" charset="0"/>
              <a:cs typeface="Arial" pitchFamily="34" charset="0"/>
            </a:endParaRPr>
          </a:p>
          <a:p>
            <a:pPr marL="0" indent="0">
              <a:buNone/>
            </a:pPr>
            <a:endParaRPr lang="en-US" sz="2000" b="1" dirty="0" smtClean="0">
              <a:latin typeface="Arial" pitchFamily="34" charset="0"/>
              <a:cs typeface="Arial" pitchFamily="34" charset="0"/>
            </a:endParaRPr>
          </a:p>
          <a:p>
            <a:pPr marL="0" indent="0">
              <a:buNone/>
            </a:pPr>
            <a:endParaRPr lang="en-US" sz="2000" b="1" dirty="0" smtClean="0">
              <a:latin typeface="Arial" pitchFamily="34" charset="0"/>
              <a:cs typeface="Arial" pitchFamily="34" charset="0"/>
            </a:endParaRPr>
          </a:p>
          <a:p>
            <a:pPr marL="0" indent="0">
              <a:buNone/>
            </a:pPr>
            <a:endParaRPr lang="en-US" sz="1600" b="1" dirty="0" smtClean="0">
              <a:latin typeface="Arial" pitchFamily="34" charset="0"/>
              <a:cs typeface="Arial" pitchFamily="34" charset="0"/>
            </a:endParaRPr>
          </a:p>
          <a:p>
            <a:pPr marL="274320" indent="0">
              <a:buNone/>
            </a:pPr>
            <a:r>
              <a:rPr lang="en-US" sz="1600" b="1" dirty="0" smtClean="0">
                <a:solidFill>
                  <a:srgbClr val="E24472"/>
                </a:solidFill>
                <a:latin typeface="Arial" pitchFamily="34" charset="0"/>
                <a:cs typeface="Arial" pitchFamily="34" charset="0"/>
              </a:rPr>
              <a:t>*Dictionary access to be provided for all students in grade 6 and up as part of STAAR dictionary policy</a:t>
            </a:r>
            <a:endParaRPr lang="en-US" sz="1600" dirty="0" smtClean="0">
              <a:solidFill>
                <a:srgbClr val="E24472"/>
              </a:solidFill>
              <a:latin typeface="Arial" pitchFamily="34" charset="0"/>
              <a:cs typeface="Arial" pitchFamily="34" charset="0"/>
            </a:endParaRPr>
          </a:p>
        </p:txBody>
      </p:sp>
      <p:graphicFrame>
        <p:nvGraphicFramePr>
          <p:cNvPr id="4" name="Group 15"/>
          <p:cNvGraphicFramePr>
            <a:graphicFrameLocks/>
          </p:cNvGraphicFramePr>
          <p:nvPr/>
        </p:nvGraphicFramePr>
        <p:xfrm>
          <a:off x="844550" y="1973057"/>
          <a:ext cx="7537450" cy="3056143"/>
        </p:xfrm>
        <a:graphic>
          <a:graphicData uri="http://schemas.openxmlformats.org/drawingml/2006/table">
            <a:tbl>
              <a:tblPr/>
              <a:tblGrid>
                <a:gridCol w="2432184"/>
                <a:gridCol w="5105266"/>
              </a:tblGrid>
              <a:tr h="669084">
                <a:tc>
                  <a:txBody>
                    <a:bodyPr/>
                    <a:lstStyle/>
                    <a:p>
                      <a:pPr marL="0" marR="0" lvl="0" indent="0" algn="ctr" defTabSz="914400" rtl="0" eaLnBrk="1" fontAlgn="base" latinLnBrk="0" hangingPunct="1">
                        <a:lnSpc>
                          <a:spcPct val="100000"/>
                        </a:lnSpc>
                        <a:spcBef>
                          <a:spcPts val="400"/>
                        </a:spcBef>
                        <a:spcAft>
                          <a:spcPct val="0"/>
                        </a:spcAft>
                        <a:buClrTx/>
                        <a:buSzTx/>
                        <a:buFontTx/>
                        <a:buNone/>
                        <a:tabLst/>
                      </a:pPr>
                      <a:r>
                        <a:rPr kumimoji="0" lang="en-US" sz="2000" b="1" i="0" u="none" strike="noStrike" cap="none" normalizeH="0" baseline="0" dirty="0" smtClean="0">
                          <a:ln>
                            <a:noFill/>
                          </a:ln>
                          <a:solidFill>
                            <a:schemeClr val="bg1"/>
                          </a:solidFill>
                          <a:effectLst/>
                          <a:latin typeface="Arial" pitchFamily="34" charset="0"/>
                          <a:cs typeface="Arial" pitchFamily="34" charset="0"/>
                        </a:rPr>
                        <a:t>Math, Science, </a:t>
                      </a:r>
                      <a:br>
                        <a:rPr kumimoji="0" lang="en-US" sz="2000" b="1" i="0" u="none" strike="noStrike" cap="none" normalizeH="0" baseline="0" dirty="0" smtClean="0">
                          <a:ln>
                            <a:noFill/>
                          </a:ln>
                          <a:solidFill>
                            <a:schemeClr val="bg1"/>
                          </a:solidFill>
                          <a:effectLst/>
                          <a:latin typeface="Arial" pitchFamily="34" charset="0"/>
                          <a:cs typeface="Arial" pitchFamily="34" charset="0"/>
                        </a:rPr>
                      </a:br>
                      <a:r>
                        <a:rPr kumimoji="0" lang="en-US" sz="2000" b="1" i="0" u="none" strike="noStrike" cap="none" normalizeH="0" baseline="0" dirty="0" smtClean="0">
                          <a:ln>
                            <a:noFill/>
                          </a:ln>
                          <a:solidFill>
                            <a:schemeClr val="bg1"/>
                          </a:solidFill>
                          <a:effectLst/>
                          <a:latin typeface="Arial" pitchFamily="34" charset="0"/>
                          <a:cs typeface="Arial" pitchFamily="34" charset="0"/>
                        </a:rPr>
                        <a:t>Social Studies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24472"/>
                    </a:solidFill>
                  </a:tcPr>
                </a:tc>
                <a:tc>
                  <a:txBody>
                    <a:bodyPr/>
                    <a:lstStyle/>
                    <a:p>
                      <a:pPr marL="0" marR="0" lvl="0" indent="0" algn="ctr" defTabSz="914400" rtl="0" eaLnBrk="1" fontAlgn="base" latinLnBrk="0" hangingPunct="1">
                        <a:lnSpc>
                          <a:spcPct val="100000"/>
                        </a:lnSpc>
                        <a:spcBef>
                          <a:spcPts val="400"/>
                        </a:spcBef>
                        <a:spcAft>
                          <a:spcPct val="0"/>
                        </a:spcAft>
                        <a:buClrTx/>
                        <a:buSzTx/>
                        <a:buFontTx/>
                        <a:buNone/>
                        <a:tabLst/>
                      </a:pPr>
                      <a:r>
                        <a:rPr kumimoji="0" lang="en-US" sz="2000" b="1" i="0" u="none" strike="noStrike" cap="none" normalizeH="0" baseline="0" dirty="0" smtClean="0">
                          <a:ln>
                            <a:noFill/>
                          </a:ln>
                          <a:solidFill>
                            <a:schemeClr val="bg1"/>
                          </a:solidFill>
                          <a:effectLst/>
                          <a:latin typeface="Arial" pitchFamily="34" charset="0"/>
                          <a:cs typeface="Arial" pitchFamily="34" charset="0"/>
                        </a:rPr>
                        <a:t>Reading, Writing</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24472"/>
                    </a:solidFill>
                  </a:tcPr>
                </a:tc>
              </a:tr>
              <a:tr h="2355103">
                <a:tc>
                  <a:txBody>
                    <a:bodyPr/>
                    <a:lstStyle/>
                    <a:p>
                      <a:pPr marL="173038" marR="0" lvl="0" indent="-173038" algn="l" defTabSz="914400" rtl="0" eaLnBrk="1" fontAlgn="base" latinLnBrk="0" hangingPunct="1">
                        <a:lnSpc>
                          <a:spcPts val="2600"/>
                        </a:lnSpc>
                        <a:spcBef>
                          <a:spcPct val="0"/>
                        </a:spcBef>
                        <a:spcAft>
                          <a:spcPts val="600"/>
                        </a:spcAft>
                        <a:buClrTx/>
                        <a:buSzTx/>
                        <a:buFont typeface="Arial" pitchFamily="34" charset="0"/>
                        <a:buChar char="•"/>
                        <a:tabLst/>
                      </a:pPr>
                      <a:r>
                        <a:rPr kumimoji="0" lang="en-US" sz="1900" b="0" i="0" u="none" strike="noStrike" cap="none" normalizeH="0" baseline="0" dirty="0" smtClean="0">
                          <a:ln>
                            <a:noFill/>
                          </a:ln>
                          <a:solidFill>
                            <a:schemeClr val="tx1"/>
                          </a:solidFill>
                          <a:effectLst/>
                          <a:latin typeface="Arial" pitchFamily="34" charset="0"/>
                          <a:cs typeface="Arial" pitchFamily="34" charset="0"/>
                        </a:rPr>
                        <a:t>Bilingual dictionary</a:t>
                      </a:r>
                    </a:p>
                    <a:p>
                      <a:pPr marL="173038" marR="0" lvl="0" indent="-173038" algn="l" defTabSz="914400" rtl="0" eaLnBrk="1" fontAlgn="base" latinLnBrk="0" hangingPunct="1">
                        <a:lnSpc>
                          <a:spcPts val="2600"/>
                        </a:lnSpc>
                        <a:spcBef>
                          <a:spcPct val="0"/>
                        </a:spcBef>
                        <a:spcAft>
                          <a:spcPct val="0"/>
                        </a:spcAft>
                        <a:buClrTx/>
                        <a:buSzTx/>
                        <a:buFont typeface="Arial" pitchFamily="34" charset="0"/>
                        <a:buChar char="•"/>
                        <a:tabLst/>
                      </a:pPr>
                      <a:r>
                        <a:rPr kumimoji="0" lang="en-US" sz="1900" b="0" i="0" u="none" strike="noStrike" cap="none" normalizeH="0" baseline="0" dirty="0" smtClean="0">
                          <a:ln>
                            <a:noFill/>
                          </a:ln>
                          <a:solidFill>
                            <a:schemeClr val="tx1"/>
                          </a:solidFill>
                          <a:effectLst/>
                          <a:latin typeface="Arial" pitchFamily="34" charset="0"/>
                          <a:cs typeface="Arial" pitchFamily="34" charset="0"/>
                        </a:rPr>
                        <a:t>Extra time (same day)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C5CA"/>
                    </a:solidFill>
                  </a:tcPr>
                </a:tc>
                <a:tc>
                  <a:txBody>
                    <a:bodyPr/>
                    <a:lstStyle/>
                    <a:p>
                      <a:pPr marL="177800" marR="0" lvl="0" indent="-177800" algn="l" defTabSz="914400" rtl="0" eaLnBrk="1" fontAlgn="base" latinLnBrk="0" hangingPunct="1">
                        <a:lnSpc>
                          <a:spcPts val="2600"/>
                        </a:lnSpc>
                        <a:spcBef>
                          <a:spcPct val="0"/>
                        </a:spcBef>
                        <a:spcAft>
                          <a:spcPts val="600"/>
                        </a:spcAft>
                        <a:buClrTx/>
                        <a:buSzTx/>
                        <a:buFont typeface="Arial" pitchFamily="34" charset="0"/>
                        <a:buChar char="•"/>
                        <a:tabLst/>
                      </a:pPr>
                      <a:r>
                        <a:rPr kumimoji="0" lang="en-US" sz="1900" b="0" i="0" u="none" strike="noStrike" cap="none" normalizeH="0" baseline="0" dirty="0" smtClean="0">
                          <a:ln>
                            <a:noFill/>
                          </a:ln>
                          <a:solidFill>
                            <a:schemeClr val="tx1"/>
                          </a:solidFill>
                          <a:effectLst/>
                          <a:latin typeface="Arial" pitchFamily="34" charset="0"/>
                          <a:cs typeface="Arial" pitchFamily="34" charset="0"/>
                        </a:rPr>
                        <a:t>Grades 3–5: Dictionaries of various types</a:t>
                      </a:r>
                      <a:r>
                        <a:rPr kumimoji="0" lang="en-US" sz="1900" b="1" i="0" u="none" strike="noStrike" cap="none" normalizeH="0" baseline="0" dirty="0" smtClean="0">
                          <a:ln>
                            <a:noFill/>
                          </a:ln>
                          <a:solidFill>
                            <a:srgbClr val="E24472"/>
                          </a:solidFill>
                          <a:effectLst/>
                          <a:latin typeface="Arial" pitchFamily="34" charset="0"/>
                          <a:cs typeface="Arial" pitchFamily="34" charset="0"/>
                        </a:rPr>
                        <a:t>*</a:t>
                      </a:r>
                    </a:p>
                    <a:p>
                      <a:pPr marL="177800" marR="0" lvl="0" indent="-177800" algn="l" defTabSz="914400" rtl="0" eaLnBrk="1" fontAlgn="base" latinLnBrk="0" hangingPunct="1">
                        <a:lnSpc>
                          <a:spcPts val="2600"/>
                        </a:lnSpc>
                        <a:spcBef>
                          <a:spcPct val="0"/>
                        </a:spcBef>
                        <a:spcAft>
                          <a:spcPts val="600"/>
                        </a:spcAft>
                        <a:buClrTx/>
                        <a:buSzTx/>
                        <a:buFont typeface="Arial" pitchFamily="34" charset="0"/>
                        <a:buChar char="•"/>
                        <a:tabLst/>
                      </a:pPr>
                      <a:r>
                        <a:rPr kumimoji="0" lang="en-US" sz="1900" b="0" i="0" u="none" strike="noStrike" cap="none" normalizeH="0" baseline="0" dirty="0" smtClean="0">
                          <a:ln>
                            <a:noFill/>
                          </a:ln>
                          <a:solidFill>
                            <a:schemeClr val="tx1"/>
                          </a:solidFill>
                          <a:effectLst/>
                          <a:latin typeface="Arial" pitchFamily="34" charset="0"/>
                          <a:cs typeface="Arial" pitchFamily="34" charset="0"/>
                        </a:rPr>
                        <a:t>Extra time (same day)</a:t>
                      </a:r>
                    </a:p>
                    <a:p>
                      <a:pPr marL="177800" marR="0" lvl="0" indent="-177800" algn="l" defTabSz="914400" rtl="0" eaLnBrk="1" fontAlgn="base" latinLnBrk="0" hangingPunct="1">
                        <a:lnSpc>
                          <a:spcPts val="2600"/>
                        </a:lnSpc>
                        <a:spcBef>
                          <a:spcPct val="0"/>
                        </a:spcBef>
                        <a:spcAft>
                          <a:spcPct val="0"/>
                        </a:spcAft>
                        <a:buClrTx/>
                        <a:buSzTx/>
                        <a:buFont typeface="Arial" pitchFamily="34" charset="0"/>
                        <a:buChar char="•"/>
                        <a:tabLst/>
                      </a:pPr>
                      <a:r>
                        <a:rPr kumimoji="0" lang="en-US" sz="1900" b="0" i="0" u="none" strike="noStrike" cap="none" normalizeH="0" baseline="0" dirty="0" smtClean="0">
                          <a:ln>
                            <a:noFill/>
                          </a:ln>
                          <a:solidFill>
                            <a:schemeClr val="tx1"/>
                          </a:solidFill>
                          <a:effectLst/>
                          <a:latin typeface="Arial" pitchFamily="34" charset="0"/>
                          <a:cs typeface="Arial" pitchFamily="34" charset="0"/>
                        </a:rPr>
                        <a:t> Clarification in English of meaning of</a:t>
                      </a:r>
                    </a:p>
                    <a:p>
                      <a:pPr marL="565150" marR="0" lvl="1" indent="-231775" algn="l" defTabSz="914400" rtl="0" eaLnBrk="1" fontAlgn="base" latinLnBrk="0" hangingPunct="1">
                        <a:lnSpc>
                          <a:spcPts val="2600"/>
                        </a:lnSpc>
                        <a:spcBef>
                          <a:spcPct val="0"/>
                        </a:spcBef>
                        <a:spcAft>
                          <a:spcPct val="0"/>
                        </a:spcAft>
                        <a:buClrTx/>
                        <a:buSzPct val="75000"/>
                        <a:buFont typeface="Wingdings" charset="2"/>
                        <a:buChar char="§"/>
                        <a:tabLst/>
                      </a:pPr>
                      <a:r>
                        <a:rPr kumimoji="0" lang="en-US" sz="2000" b="0" i="0" u="none" strike="noStrike" cap="none" normalizeH="0" baseline="0" dirty="0" smtClean="0">
                          <a:ln>
                            <a:noFill/>
                          </a:ln>
                          <a:solidFill>
                            <a:schemeClr val="tx1"/>
                          </a:solidFill>
                          <a:effectLst/>
                          <a:latin typeface="Arial" pitchFamily="34" charset="0"/>
                          <a:cs typeface="Arial" pitchFamily="34" charset="0"/>
                        </a:rPr>
                        <a:t>words in writing prompt</a:t>
                      </a:r>
                    </a:p>
                    <a:p>
                      <a:pPr marL="565150" marR="0" lvl="1" indent="-231775" algn="l" defTabSz="914400" rtl="0" eaLnBrk="1" fontAlgn="base" latinLnBrk="0" hangingPunct="1">
                        <a:lnSpc>
                          <a:spcPts val="2600"/>
                        </a:lnSpc>
                        <a:spcBef>
                          <a:spcPct val="0"/>
                        </a:spcBef>
                        <a:spcAft>
                          <a:spcPct val="0"/>
                        </a:spcAft>
                        <a:buClrTx/>
                        <a:buSzPct val="75000"/>
                        <a:buFont typeface="Wingdings" charset="2"/>
                        <a:buChar char="§"/>
                        <a:tabLst/>
                      </a:pPr>
                      <a:r>
                        <a:rPr kumimoji="0" lang="en-US" sz="2000" b="0" i="0" u="none" strike="noStrike" cap="none" normalizeH="0" baseline="0" dirty="0" smtClean="0">
                          <a:ln>
                            <a:noFill/>
                          </a:ln>
                          <a:solidFill>
                            <a:schemeClr val="tx1"/>
                          </a:solidFill>
                          <a:effectLst/>
                          <a:latin typeface="Arial" pitchFamily="34" charset="0"/>
                          <a:cs typeface="Arial" pitchFamily="34" charset="0"/>
                        </a:rPr>
                        <a:t>words in short-answer reading questions (English I–III)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C5CA"/>
                    </a:solidFill>
                  </a:tcPr>
                </a:tc>
              </a:tr>
            </a:tbl>
          </a:graphicData>
        </a:graphic>
      </p:graphicFrame>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marL="0" indent="0" algn="ctr">
              <a:buNone/>
            </a:pPr>
            <a:r>
              <a:rPr lang="en-US" dirty="0" smtClean="0">
                <a:latin typeface="Arial" pitchFamily="34" charset="0"/>
                <a:cs typeface="Arial" pitchFamily="34" charset="0"/>
              </a:rPr>
              <a:t>Linguistic Accommodations</a:t>
            </a:r>
            <a:r>
              <a:rPr lang="en-US" b="1" dirty="0" smtClean="0">
                <a:latin typeface="Arial" pitchFamily="34" charset="0"/>
                <a:cs typeface="Arial" pitchFamily="34" charset="0"/>
              </a:rPr>
              <a:t> </a:t>
            </a:r>
            <a:br>
              <a:rPr lang="en-US" b="1" dirty="0" smtClean="0">
                <a:latin typeface="Arial" pitchFamily="34" charset="0"/>
                <a:cs typeface="Arial" pitchFamily="34" charset="0"/>
              </a:rPr>
            </a:br>
            <a:r>
              <a:rPr lang="en-US" b="1" dirty="0" smtClean="0">
                <a:latin typeface="Arial" pitchFamily="34" charset="0"/>
                <a:cs typeface="Arial" pitchFamily="34" charset="0"/>
              </a:rPr>
              <a:t>STAAR L</a:t>
            </a:r>
          </a:p>
          <a:p>
            <a:pPr marL="0" indent="0" algn="ctr">
              <a:buNone/>
            </a:pPr>
            <a:endParaRPr lang="en-US" sz="2000" b="1" dirty="0" smtClean="0">
              <a:latin typeface="Arial" pitchFamily="34" charset="0"/>
              <a:cs typeface="Arial" pitchFamily="34" charset="0"/>
            </a:endParaRPr>
          </a:p>
          <a:p>
            <a:pPr marL="0" indent="0" algn="ctr">
              <a:buNone/>
            </a:pPr>
            <a:endParaRPr lang="en-US" sz="2000" b="1" dirty="0" smtClean="0">
              <a:latin typeface="Arial" pitchFamily="34" charset="0"/>
              <a:cs typeface="Arial" pitchFamily="34" charset="0"/>
            </a:endParaRPr>
          </a:p>
          <a:p>
            <a:pPr marL="0" indent="0" algn="ctr">
              <a:buNone/>
            </a:pPr>
            <a:endParaRPr lang="en-US" sz="2000" b="1" dirty="0" smtClean="0">
              <a:latin typeface="Arial" pitchFamily="34" charset="0"/>
              <a:cs typeface="Arial" pitchFamily="34" charset="0"/>
            </a:endParaRPr>
          </a:p>
          <a:p>
            <a:pPr marL="0" indent="0" algn="ctr">
              <a:buNone/>
            </a:pPr>
            <a:endParaRPr lang="en-US" sz="2000" b="1" dirty="0" smtClean="0">
              <a:latin typeface="Arial" pitchFamily="34" charset="0"/>
              <a:cs typeface="Arial" pitchFamily="34" charset="0"/>
            </a:endParaRPr>
          </a:p>
          <a:p>
            <a:pPr marL="0" indent="0" algn="ctr">
              <a:buNone/>
            </a:pPr>
            <a:endParaRPr lang="en-US" sz="2000" b="1" dirty="0" smtClean="0">
              <a:latin typeface="Arial" pitchFamily="34" charset="0"/>
              <a:cs typeface="Arial" pitchFamily="34" charset="0"/>
            </a:endParaRPr>
          </a:p>
          <a:p>
            <a:pPr marL="0" indent="0" algn="ctr">
              <a:buNone/>
            </a:pPr>
            <a:endParaRPr lang="en-US" sz="2000" b="1" dirty="0" smtClean="0">
              <a:latin typeface="Arial" pitchFamily="34" charset="0"/>
              <a:cs typeface="Arial" pitchFamily="34" charset="0"/>
            </a:endParaRPr>
          </a:p>
          <a:p>
            <a:pPr marL="0" indent="0" algn="ctr">
              <a:buNone/>
            </a:pPr>
            <a:endParaRPr lang="en-US" sz="2000" b="1" dirty="0" smtClean="0">
              <a:latin typeface="Arial" pitchFamily="34" charset="0"/>
              <a:cs typeface="Arial" pitchFamily="34" charset="0"/>
            </a:endParaRPr>
          </a:p>
          <a:p>
            <a:pPr marL="0" indent="0" algn="ctr">
              <a:buNone/>
            </a:pPr>
            <a:endParaRPr lang="en-US" sz="2000" b="1" dirty="0" smtClean="0">
              <a:latin typeface="Arial" pitchFamily="34" charset="0"/>
              <a:cs typeface="Arial" pitchFamily="34" charset="0"/>
            </a:endParaRPr>
          </a:p>
          <a:p>
            <a:pPr marL="0" indent="0" algn="ctr">
              <a:buNone/>
            </a:pPr>
            <a:r>
              <a:rPr lang="en-US" sz="2000" b="1" dirty="0" smtClean="0">
                <a:latin typeface="Arial" pitchFamily="34" charset="0"/>
                <a:cs typeface="Arial" pitchFamily="34" charset="0"/>
              </a:rPr>
              <a:t>*Provided in online interface beginning spring 2013</a:t>
            </a:r>
          </a:p>
        </p:txBody>
      </p:sp>
      <p:graphicFrame>
        <p:nvGraphicFramePr>
          <p:cNvPr id="5" name="Group 28"/>
          <p:cNvGraphicFramePr>
            <a:graphicFrameLocks/>
          </p:cNvGraphicFramePr>
          <p:nvPr/>
        </p:nvGraphicFramePr>
        <p:xfrm>
          <a:off x="1371600" y="2133600"/>
          <a:ext cx="6445250" cy="2592388"/>
        </p:xfrm>
        <a:graphic>
          <a:graphicData uri="http://schemas.openxmlformats.org/drawingml/2006/table">
            <a:tbl>
              <a:tblPr/>
              <a:tblGrid>
                <a:gridCol w="6445250"/>
              </a:tblGrid>
              <a:tr h="503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dirty="0" smtClean="0">
                          <a:ln>
                            <a:noFill/>
                          </a:ln>
                          <a:solidFill>
                            <a:schemeClr val="bg1"/>
                          </a:solidFill>
                          <a:effectLst/>
                          <a:latin typeface="Arial" pitchFamily="34" charset="0"/>
                          <a:cs typeface="Arial" pitchFamily="34" charset="0"/>
                        </a:rPr>
                        <a:t>Math, Science, Social Studies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24472"/>
                    </a:solidFill>
                  </a:tcPr>
                </a:tc>
              </a:tr>
              <a:tr h="2089150">
                <a:tc>
                  <a:txBody>
                    <a:bodyPr/>
                    <a:lstStyle/>
                    <a:p>
                      <a:pPr marL="288925" marR="0" lvl="0" indent="-173038" algn="l" defTabSz="914400" rtl="0" eaLnBrk="1" fontAlgn="base" latinLnBrk="0" hangingPunct="1">
                        <a:lnSpc>
                          <a:spcPct val="100000"/>
                        </a:lnSpc>
                        <a:spcBef>
                          <a:spcPts val="1200"/>
                        </a:spcBef>
                        <a:spcAft>
                          <a:spcPts val="600"/>
                        </a:spcAft>
                        <a:buClrTx/>
                        <a:buSzTx/>
                        <a:buFont typeface="Arial" pitchFamily="34" charset="0"/>
                        <a:buChar char="•"/>
                        <a:tabLst/>
                      </a:pPr>
                      <a:r>
                        <a:rPr kumimoji="0" lang="en-US" sz="2500" b="0" i="0" u="none" strike="noStrike" cap="none" normalizeH="0" baseline="0" dirty="0" smtClean="0">
                          <a:ln>
                            <a:noFill/>
                          </a:ln>
                          <a:solidFill>
                            <a:srgbClr val="000000"/>
                          </a:solidFill>
                          <a:effectLst/>
                          <a:latin typeface="Arial" pitchFamily="34" charset="0"/>
                          <a:cs typeface="Arial" pitchFamily="34" charset="0"/>
                        </a:rPr>
                        <a:t> Clarification in English of word meaning*</a:t>
                      </a:r>
                      <a:endParaRPr kumimoji="0" lang="en-US" sz="2500" b="0" i="0" u="none" strike="noStrike" cap="none" normalizeH="0" baseline="0" dirty="0" smtClean="0">
                        <a:ln>
                          <a:noFill/>
                        </a:ln>
                        <a:solidFill>
                          <a:srgbClr val="0000CC"/>
                        </a:solidFill>
                        <a:effectLst/>
                        <a:latin typeface="Arial" pitchFamily="34" charset="0"/>
                        <a:cs typeface="Arial" pitchFamily="34" charset="0"/>
                      </a:endParaRPr>
                    </a:p>
                    <a:p>
                      <a:pPr marL="288925" marR="0" lvl="0" indent="-173038" algn="l" defTabSz="914400" rtl="0" eaLnBrk="1" fontAlgn="base" latinLnBrk="0" hangingPunct="1">
                        <a:lnSpc>
                          <a:spcPct val="100000"/>
                        </a:lnSpc>
                        <a:spcBef>
                          <a:spcPct val="0"/>
                        </a:spcBef>
                        <a:spcAft>
                          <a:spcPts val="600"/>
                        </a:spcAft>
                        <a:buClrTx/>
                        <a:buSzTx/>
                        <a:buFont typeface="Arial" pitchFamily="34" charset="0"/>
                        <a:buChar char="•"/>
                        <a:tabLst/>
                      </a:pPr>
                      <a:r>
                        <a:rPr kumimoji="0" lang="en-US" sz="2500" b="0" i="0" u="none" strike="noStrike" cap="none" normalizeH="0" baseline="0" dirty="0" smtClean="0">
                          <a:ln>
                            <a:noFill/>
                          </a:ln>
                          <a:solidFill>
                            <a:srgbClr val="000000"/>
                          </a:solidFill>
                          <a:effectLst/>
                          <a:latin typeface="Arial" pitchFamily="34" charset="0"/>
                          <a:cs typeface="Arial" pitchFamily="34" charset="0"/>
                        </a:rPr>
                        <a:t> Reading aloud of text*</a:t>
                      </a:r>
                      <a:endParaRPr kumimoji="0" lang="en-US" sz="2500" b="0" i="0" u="none" strike="noStrike" cap="none" normalizeH="0" baseline="0" dirty="0" smtClean="0">
                        <a:ln>
                          <a:noFill/>
                        </a:ln>
                        <a:solidFill>
                          <a:srgbClr val="0000CC"/>
                        </a:solidFill>
                        <a:effectLst/>
                        <a:latin typeface="Arial" pitchFamily="34" charset="0"/>
                        <a:cs typeface="Arial" pitchFamily="34" charset="0"/>
                      </a:endParaRPr>
                    </a:p>
                    <a:p>
                      <a:pPr marL="288925" marR="0" lvl="0" indent="-173038" algn="l" defTabSz="914400" rtl="0" eaLnBrk="1" fontAlgn="base" latinLnBrk="0" hangingPunct="1">
                        <a:lnSpc>
                          <a:spcPct val="100000"/>
                        </a:lnSpc>
                        <a:spcBef>
                          <a:spcPct val="0"/>
                        </a:spcBef>
                        <a:spcAft>
                          <a:spcPts val="600"/>
                        </a:spcAft>
                        <a:buClrTx/>
                        <a:buSzTx/>
                        <a:buFont typeface="Arial" pitchFamily="34" charset="0"/>
                        <a:buChar char="•"/>
                        <a:tabLst/>
                      </a:pPr>
                      <a:r>
                        <a:rPr kumimoji="0" lang="en-US" sz="2500" b="0" i="0" u="none" strike="noStrike" cap="none" normalizeH="0" baseline="0" dirty="0" smtClean="0">
                          <a:ln>
                            <a:noFill/>
                          </a:ln>
                          <a:solidFill>
                            <a:srgbClr val="000000"/>
                          </a:solidFill>
                          <a:effectLst/>
                          <a:latin typeface="Arial" pitchFamily="34" charset="0"/>
                          <a:cs typeface="Arial" pitchFamily="34" charset="0"/>
                        </a:rPr>
                        <a:t> Bilingual dictionary</a:t>
                      </a:r>
                    </a:p>
                    <a:p>
                      <a:pPr marL="288925" marR="0" lvl="0" indent="-173038"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2500" b="0" i="0" u="none" strike="noStrike" cap="none" normalizeH="0" baseline="0" dirty="0" smtClean="0">
                          <a:ln>
                            <a:noFill/>
                          </a:ln>
                          <a:solidFill>
                            <a:srgbClr val="000000"/>
                          </a:solidFill>
                          <a:effectLst/>
                          <a:latin typeface="Arial" pitchFamily="34" charset="0"/>
                          <a:cs typeface="Arial" pitchFamily="34" charset="0"/>
                        </a:rPr>
                        <a:t> Extra time (same day)</a:t>
                      </a:r>
                    </a:p>
                  </a:txBody>
                  <a:tcPr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C5CA"/>
                    </a:solidFill>
                  </a:tcPr>
                </a:tc>
              </a:tr>
            </a:tbl>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533400" y="762000"/>
            <a:ext cx="8153400" cy="5257800"/>
          </a:xfrm>
        </p:spPr>
        <p:txBody>
          <a:bodyPr>
            <a:normAutofit fontScale="92500" lnSpcReduction="10000"/>
          </a:bodyPr>
          <a:lstStyle/>
          <a:p>
            <a:pPr marL="0" indent="0" algn="ctr">
              <a:buNone/>
            </a:pPr>
            <a:r>
              <a:rPr lang="en-US" dirty="0" smtClean="0">
                <a:latin typeface="Arial" pitchFamily="34" charset="0"/>
                <a:cs typeface="Arial" pitchFamily="34" charset="0"/>
              </a:rPr>
              <a:t>Linguistic Accommodations</a:t>
            </a:r>
            <a:r>
              <a:rPr lang="en-US" b="1" dirty="0" smtClean="0">
                <a:latin typeface="Arial" pitchFamily="34" charset="0"/>
                <a:cs typeface="Arial" pitchFamily="34" charset="0"/>
              </a:rPr>
              <a:t/>
            </a:r>
            <a:br>
              <a:rPr lang="en-US" b="1" dirty="0" smtClean="0">
                <a:latin typeface="Arial" pitchFamily="34" charset="0"/>
                <a:cs typeface="Arial" pitchFamily="34" charset="0"/>
              </a:rPr>
            </a:br>
            <a:r>
              <a:rPr lang="en-US" b="1" dirty="0" smtClean="0">
                <a:latin typeface="Arial" pitchFamily="34" charset="0"/>
                <a:cs typeface="Arial" pitchFamily="34" charset="0"/>
              </a:rPr>
              <a:t>STAAR Modified</a:t>
            </a:r>
            <a:endParaRPr lang="en-US" sz="2000" b="1" dirty="0" smtClean="0">
              <a:latin typeface="Arial" pitchFamily="34" charset="0"/>
              <a:cs typeface="Arial" pitchFamily="34" charset="0"/>
            </a:endParaRPr>
          </a:p>
          <a:p>
            <a:pPr marL="0" indent="0">
              <a:buNone/>
            </a:pPr>
            <a:endParaRPr lang="en-US" sz="2000" b="1" dirty="0" smtClean="0">
              <a:latin typeface="Arial" pitchFamily="34" charset="0"/>
              <a:cs typeface="Arial" pitchFamily="34" charset="0"/>
            </a:endParaRPr>
          </a:p>
          <a:p>
            <a:pPr marL="0" indent="0">
              <a:buNone/>
            </a:pPr>
            <a:endParaRPr lang="en-US" sz="2000" b="1" dirty="0" smtClean="0">
              <a:latin typeface="Arial" pitchFamily="34" charset="0"/>
              <a:cs typeface="Arial" pitchFamily="34" charset="0"/>
            </a:endParaRPr>
          </a:p>
          <a:p>
            <a:pPr marL="0" indent="0">
              <a:buNone/>
            </a:pPr>
            <a:endParaRPr lang="en-US" sz="2000" b="1" dirty="0" smtClean="0">
              <a:latin typeface="Arial" pitchFamily="34" charset="0"/>
              <a:cs typeface="Arial" pitchFamily="34" charset="0"/>
            </a:endParaRPr>
          </a:p>
          <a:p>
            <a:pPr marL="0" indent="0">
              <a:buNone/>
            </a:pPr>
            <a:endParaRPr lang="en-US" sz="2000" b="1" dirty="0" smtClean="0">
              <a:latin typeface="Arial" pitchFamily="34" charset="0"/>
              <a:cs typeface="Arial" pitchFamily="34" charset="0"/>
            </a:endParaRPr>
          </a:p>
          <a:p>
            <a:pPr marL="0" indent="0">
              <a:buNone/>
            </a:pPr>
            <a:endParaRPr lang="en-US" sz="2000" b="1" dirty="0" smtClean="0">
              <a:latin typeface="Arial" pitchFamily="34" charset="0"/>
              <a:cs typeface="Arial" pitchFamily="34" charset="0"/>
            </a:endParaRPr>
          </a:p>
          <a:p>
            <a:pPr marL="0" indent="0">
              <a:buNone/>
            </a:pPr>
            <a:endParaRPr lang="en-US" sz="2000" b="1" dirty="0" smtClean="0">
              <a:latin typeface="Arial" pitchFamily="34" charset="0"/>
              <a:cs typeface="Arial" pitchFamily="34" charset="0"/>
            </a:endParaRPr>
          </a:p>
          <a:p>
            <a:pPr marL="0" indent="0">
              <a:buNone/>
            </a:pPr>
            <a:endParaRPr lang="en-US" sz="2000" b="1" dirty="0" smtClean="0">
              <a:latin typeface="Arial" pitchFamily="34" charset="0"/>
              <a:cs typeface="Arial" pitchFamily="34" charset="0"/>
            </a:endParaRPr>
          </a:p>
          <a:p>
            <a:pPr marL="0" indent="0">
              <a:buNone/>
            </a:pPr>
            <a:endParaRPr lang="en-US" sz="2000" b="1" dirty="0" smtClean="0">
              <a:latin typeface="Arial" pitchFamily="34" charset="0"/>
              <a:cs typeface="Arial" pitchFamily="34" charset="0"/>
            </a:endParaRPr>
          </a:p>
          <a:p>
            <a:pPr marL="0" indent="0">
              <a:buNone/>
            </a:pPr>
            <a:endParaRPr lang="en-US" sz="2000" b="1" dirty="0" smtClean="0">
              <a:latin typeface="Arial" pitchFamily="34" charset="0"/>
              <a:cs typeface="Arial" pitchFamily="34" charset="0"/>
            </a:endParaRPr>
          </a:p>
          <a:p>
            <a:pPr marL="0" indent="0">
              <a:buNone/>
            </a:pPr>
            <a:endParaRPr lang="en-US" sz="1600" b="1" dirty="0" smtClean="0">
              <a:latin typeface="Arial" pitchFamily="34" charset="0"/>
              <a:cs typeface="Arial" pitchFamily="34" charset="0"/>
            </a:endParaRPr>
          </a:p>
          <a:p>
            <a:pPr marL="365760" indent="0">
              <a:buNone/>
            </a:pPr>
            <a:r>
              <a:rPr lang="en-US" sz="1600" b="1" dirty="0" smtClean="0">
                <a:solidFill>
                  <a:srgbClr val="E24472"/>
                </a:solidFill>
                <a:latin typeface="Arial" pitchFamily="34" charset="0"/>
                <a:cs typeface="Arial" pitchFamily="34" charset="0"/>
              </a:rPr>
              <a:t> </a:t>
            </a:r>
          </a:p>
          <a:p>
            <a:pPr marL="365760" indent="0">
              <a:buNone/>
            </a:pPr>
            <a:endParaRPr lang="en-US" sz="1600" b="1" dirty="0" smtClean="0">
              <a:solidFill>
                <a:srgbClr val="E24472"/>
              </a:solidFill>
              <a:latin typeface="Arial" pitchFamily="34" charset="0"/>
              <a:cs typeface="Arial" pitchFamily="34" charset="0"/>
            </a:endParaRPr>
          </a:p>
          <a:p>
            <a:pPr marL="365760" indent="0">
              <a:buNone/>
            </a:pPr>
            <a:r>
              <a:rPr lang="en-US" sz="1400" b="1" dirty="0" smtClean="0">
                <a:solidFill>
                  <a:srgbClr val="E24472"/>
                </a:solidFill>
                <a:latin typeface="Arial" pitchFamily="34" charset="0"/>
                <a:cs typeface="Arial" pitchFamily="34" charset="0"/>
              </a:rPr>
              <a:t>*Unique to STAAR Modified</a:t>
            </a:r>
          </a:p>
          <a:p>
            <a:pPr marL="365760" indent="0">
              <a:buNone/>
            </a:pPr>
            <a:r>
              <a:rPr lang="en-US" sz="1400" b="1" dirty="0" smtClean="0">
                <a:solidFill>
                  <a:srgbClr val="E24472"/>
                </a:solidFill>
                <a:latin typeface="Arial" pitchFamily="34" charset="0"/>
                <a:cs typeface="Arial" pitchFamily="34" charset="0"/>
              </a:rPr>
              <a:t>**Dictionary access to be provided for all students in grade 6 and up as part of STAAR dictionary policy</a:t>
            </a:r>
          </a:p>
        </p:txBody>
      </p:sp>
      <p:graphicFrame>
        <p:nvGraphicFramePr>
          <p:cNvPr id="5" name="Group 23"/>
          <p:cNvGraphicFramePr>
            <a:graphicFrameLocks noGrp="1"/>
          </p:cNvGraphicFramePr>
          <p:nvPr/>
        </p:nvGraphicFramePr>
        <p:xfrm>
          <a:off x="990600" y="1752600"/>
          <a:ext cx="7310213" cy="3476752"/>
        </p:xfrm>
        <a:graphic>
          <a:graphicData uri="http://schemas.openxmlformats.org/drawingml/2006/table">
            <a:tbl>
              <a:tblPr/>
              <a:tblGrid>
                <a:gridCol w="3232634"/>
                <a:gridCol w="4077579"/>
              </a:tblGrid>
              <a:tr h="4280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Arial" pitchFamily="34" charset="0"/>
                          <a:cs typeface="Arial" pitchFamily="34" charset="0"/>
                        </a:rPr>
                        <a:t>Math, Science, </a:t>
                      </a:r>
                      <a:br>
                        <a:rPr kumimoji="0" lang="en-US" sz="2000" b="1" i="0" u="none" strike="noStrike" cap="none" normalizeH="0" baseline="0" dirty="0" smtClean="0">
                          <a:ln>
                            <a:noFill/>
                          </a:ln>
                          <a:solidFill>
                            <a:schemeClr val="bg1"/>
                          </a:solidFill>
                          <a:effectLst/>
                          <a:latin typeface="Arial" pitchFamily="34" charset="0"/>
                          <a:cs typeface="Arial" pitchFamily="34" charset="0"/>
                        </a:rPr>
                      </a:br>
                      <a:r>
                        <a:rPr kumimoji="0" lang="en-US" sz="2000" b="1" i="0" u="none" strike="noStrike" cap="none" normalizeH="0" baseline="0" dirty="0" smtClean="0">
                          <a:ln>
                            <a:noFill/>
                          </a:ln>
                          <a:solidFill>
                            <a:schemeClr val="bg1"/>
                          </a:solidFill>
                          <a:effectLst/>
                          <a:latin typeface="Arial" pitchFamily="34" charset="0"/>
                          <a:cs typeface="Arial" pitchFamily="34" charset="0"/>
                        </a:rPr>
                        <a:t>Social Studies</a:t>
                      </a:r>
                    </a:p>
                  </a:txBody>
                  <a:tcPr marL="87377" marR="87377" marT="43688" marB="436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2447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Arial" pitchFamily="34" charset="0"/>
                          <a:cs typeface="Arial" pitchFamily="34" charset="0"/>
                        </a:rPr>
                        <a:t>Reading, Writing</a:t>
                      </a:r>
                    </a:p>
                  </a:txBody>
                  <a:tcPr marL="87377" marR="87377" marT="43688" marB="436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24472"/>
                    </a:solidFill>
                  </a:tcPr>
                </a:tc>
              </a:tr>
              <a:tr h="2751960">
                <a:tc>
                  <a:txBody>
                    <a:bodyPr/>
                    <a:lstStyle/>
                    <a:p>
                      <a:pPr marL="173038" marR="0" lvl="0" indent="-173038" algn="l" defTabSz="914400" rtl="0" eaLnBrk="1" fontAlgn="base" latinLnBrk="0" hangingPunct="1">
                        <a:lnSpc>
                          <a:spcPts val="2600"/>
                        </a:lnSpc>
                        <a:spcBef>
                          <a:spcPct val="40000"/>
                        </a:spcBef>
                        <a:spcAft>
                          <a:spcPts val="600"/>
                        </a:spcAft>
                        <a:buClrTx/>
                        <a:buSzTx/>
                        <a:buFont typeface="Arial" pitchFamily="34" charset="0"/>
                        <a:buChar char="•"/>
                        <a:tabLst/>
                      </a:pPr>
                      <a:r>
                        <a:rPr kumimoji="0" lang="en-US" sz="1900" b="0" i="0" u="none" strike="noStrike" cap="none" normalizeH="0" baseline="0" dirty="0" smtClean="0">
                          <a:ln>
                            <a:noFill/>
                          </a:ln>
                          <a:solidFill>
                            <a:schemeClr val="tx1"/>
                          </a:solidFill>
                          <a:effectLst/>
                          <a:latin typeface="Arial" pitchFamily="34" charset="0"/>
                          <a:cs typeface="Arial" pitchFamily="34" charset="0"/>
                        </a:rPr>
                        <a:t>Clarification in English of word meaning</a:t>
                      </a:r>
                    </a:p>
                    <a:p>
                      <a:pPr marL="173038" marR="0" lvl="0" indent="-173038" algn="l" defTabSz="914400" rtl="0" eaLnBrk="1" fontAlgn="base" latinLnBrk="0" hangingPunct="1">
                        <a:lnSpc>
                          <a:spcPts val="2600"/>
                        </a:lnSpc>
                        <a:spcBef>
                          <a:spcPct val="0"/>
                        </a:spcBef>
                        <a:spcAft>
                          <a:spcPts val="600"/>
                        </a:spcAft>
                        <a:buClrTx/>
                        <a:buSzTx/>
                        <a:buFont typeface="Arial" pitchFamily="34" charset="0"/>
                        <a:buChar char="•"/>
                        <a:tabLst/>
                      </a:pPr>
                      <a:r>
                        <a:rPr kumimoji="0" lang="en-US" sz="1900" b="0" i="0" u="none" strike="noStrike" cap="none" normalizeH="0" baseline="0" dirty="0" smtClean="0">
                          <a:ln>
                            <a:noFill/>
                          </a:ln>
                          <a:solidFill>
                            <a:schemeClr val="tx1"/>
                          </a:solidFill>
                          <a:effectLst/>
                          <a:latin typeface="Arial" pitchFamily="34" charset="0"/>
                          <a:cs typeface="Arial" pitchFamily="34" charset="0"/>
                        </a:rPr>
                        <a:t>Oral translation</a:t>
                      </a:r>
                      <a:r>
                        <a:rPr kumimoji="0" lang="en-US" sz="1900" b="1" i="0" u="none" strike="noStrike" cap="none" normalizeH="0" baseline="0" dirty="0" smtClean="0">
                          <a:ln>
                            <a:noFill/>
                          </a:ln>
                          <a:solidFill>
                            <a:srgbClr val="E24472"/>
                          </a:solidFill>
                          <a:effectLst/>
                          <a:latin typeface="Arial" pitchFamily="34" charset="0"/>
                          <a:cs typeface="Arial" pitchFamily="34" charset="0"/>
                        </a:rPr>
                        <a:t>*</a:t>
                      </a:r>
                    </a:p>
                    <a:p>
                      <a:pPr marL="173038" marR="0" lvl="0" indent="-173038" algn="l" defTabSz="914400" rtl="0" eaLnBrk="1" fontAlgn="base" latinLnBrk="0" hangingPunct="1">
                        <a:lnSpc>
                          <a:spcPts val="2600"/>
                        </a:lnSpc>
                        <a:spcBef>
                          <a:spcPct val="0"/>
                        </a:spcBef>
                        <a:spcAft>
                          <a:spcPts val="600"/>
                        </a:spcAft>
                        <a:buClrTx/>
                        <a:buSzTx/>
                        <a:buFont typeface="Arial" pitchFamily="34" charset="0"/>
                        <a:buChar char="•"/>
                        <a:tabLst/>
                      </a:pPr>
                      <a:r>
                        <a:rPr kumimoji="0" lang="en-US" sz="1900" b="0" i="0" u="none" strike="noStrike" cap="none" normalizeH="0" baseline="0" dirty="0" smtClean="0">
                          <a:ln>
                            <a:noFill/>
                          </a:ln>
                          <a:solidFill>
                            <a:schemeClr val="tx1"/>
                          </a:solidFill>
                          <a:effectLst/>
                          <a:latin typeface="Arial" pitchFamily="34" charset="0"/>
                          <a:cs typeface="Arial" pitchFamily="34" charset="0"/>
                        </a:rPr>
                        <a:t>Reading aloud of text</a:t>
                      </a:r>
                    </a:p>
                    <a:p>
                      <a:pPr marL="173038" marR="0" lvl="0" indent="-173038" algn="l" defTabSz="914400" rtl="0" eaLnBrk="1" fontAlgn="base" latinLnBrk="0" hangingPunct="1">
                        <a:lnSpc>
                          <a:spcPts val="2600"/>
                        </a:lnSpc>
                        <a:spcBef>
                          <a:spcPct val="0"/>
                        </a:spcBef>
                        <a:spcAft>
                          <a:spcPts val="600"/>
                        </a:spcAft>
                        <a:buClrTx/>
                        <a:buSzTx/>
                        <a:buFont typeface="Arial" pitchFamily="34" charset="0"/>
                        <a:buChar char="•"/>
                        <a:tabLst/>
                      </a:pPr>
                      <a:r>
                        <a:rPr kumimoji="0" lang="en-US" sz="1900" b="0" i="0" u="none" strike="noStrike" cap="none" normalizeH="0" baseline="0" dirty="0" smtClean="0">
                          <a:ln>
                            <a:noFill/>
                          </a:ln>
                          <a:solidFill>
                            <a:schemeClr val="tx1"/>
                          </a:solidFill>
                          <a:effectLst/>
                          <a:latin typeface="Arial" pitchFamily="34" charset="0"/>
                          <a:cs typeface="Arial" pitchFamily="34" charset="0"/>
                        </a:rPr>
                        <a:t>Bilingual dictionary</a:t>
                      </a:r>
                    </a:p>
                    <a:p>
                      <a:pPr marL="173038" marR="0" lvl="0" indent="-173038" algn="l" defTabSz="914400" rtl="0" eaLnBrk="1" fontAlgn="base" latinLnBrk="0" hangingPunct="1">
                        <a:lnSpc>
                          <a:spcPts val="2600"/>
                        </a:lnSpc>
                        <a:spcBef>
                          <a:spcPct val="0"/>
                        </a:spcBef>
                        <a:spcAft>
                          <a:spcPts val="600"/>
                        </a:spcAft>
                        <a:buClrTx/>
                        <a:buSzTx/>
                        <a:buFont typeface="Arial" pitchFamily="34" charset="0"/>
                        <a:buChar char="•"/>
                        <a:tabLst/>
                      </a:pPr>
                      <a:r>
                        <a:rPr kumimoji="0" lang="en-US" sz="1900" b="0" i="0" u="none" strike="noStrike" cap="none" normalizeH="0" baseline="0" dirty="0" smtClean="0">
                          <a:ln>
                            <a:noFill/>
                          </a:ln>
                          <a:solidFill>
                            <a:schemeClr val="tx1"/>
                          </a:solidFill>
                          <a:effectLst/>
                          <a:latin typeface="Arial" pitchFamily="34" charset="0"/>
                          <a:cs typeface="Arial" pitchFamily="34" charset="0"/>
                        </a:rPr>
                        <a:t>Bilingual glossary</a:t>
                      </a:r>
                      <a:r>
                        <a:rPr kumimoji="0" lang="en-US" sz="1900" b="1" i="0" u="none" strike="noStrike" cap="none" normalizeH="0" baseline="0" dirty="0" smtClean="0">
                          <a:ln>
                            <a:noFill/>
                          </a:ln>
                          <a:solidFill>
                            <a:srgbClr val="E24472"/>
                          </a:solidFill>
                          <a:effectLst/>
                          <a:latin typeface="Arial" pitchFamily="34" charset="0"/>
                          <a:cs typeface="Arial" pitchFamily="34" charset="0"/>
                        </a:rPr>
                        <a:t>*</a:t>
                      </a:r>
                      <a:endParaRPr kumimoji="0" lang="en-US" sz="1900" b="1" i="0" u="none" strike="noStrike" cap="none" normalizeH="0" baseline="0" dirty="0" smtClean="0">
                        <a:ln>
                          <a:noFill/>
                        </a:ln>
                        <a:solidFill>
                          <a:srgbClr val="0000CC"/>
                        </a:solidFill>
                        <a:effectLst/>
                        <a:latin typeface="Arial" pitchFamily="34" charset="0"/>
                        <a:cs typeface="Arial" pitchFamily="34" charset="0"/>
                      </a:endParaRPr>
                    </a:p>
                    <a:p>
                      <a:pPr marL="173038" marR="0" lvl="0" indent="-173038" algn="l" defTabSz="914400" rtl="0" eaLnBrk="1" fontAlgn="base" latinLnBrk="0" hangingPunct="1">
                        <a:lnSpc>
                          <a:spcPts val="2600"/>
                        </a:lnSpc>
                        <a:spcBef>
                          <a:spcPct val="0"/>
                        </a:spcBef>
                        <a:spcAft>
                          <a:spcPct val="0"/>
                        </a:spcAft>
                        <a:buClrTx/>
                        <a:buSzTx/>
                        <a:buFont typeface="Arial" pitchFamily="34" charset="0"/>
                        <a:buChar char="•"/>
                        <a:tabLst/>
                      </a:pPr>
                      <a:r>
                        <a:rPr kumimoji="0" lang="en-US" sz="1900" b="0" i="0" u="none" strike="noStrike" cap="none" normalizeH="0" baseline="0" dirty="0" smtClean="0">
                          <a:ln>
                            <a:noFill/>
                          </a:ln>
                          <a:solidFill>
                            <a:schemeClr val="tx1"/>
                          </a:solidFill>
                          <a:effectLst/>
                          <a:latin typeface="Arial" pitchFamily="34" charset="0"/>
                          <a:cs typeface="Arial" pitchFamily="34" charset="0"/>
                        </a:rPr>
                        <a:t>Extra time (same day)</a:t>
                      </a:r>
                    </a:p>
                  </a:txBody>
                  <a:tcPr marL="87377" marR="87377" marT="43688" marB="436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C5CA"/>
                    </a:solidFill>
                  </a:tcPr>
                </a:tc>
                <a:tc>
                  <a:txBody>
                    <a:bodyPr/>
                    <a:lstStyle/>
                    <a:p>
                      <a:pPr marL="173038" marR="0" lvl="0" indent="-173038" algn="l" defTabSz="914400" rtl="0" eaLnBrk="1" fontAlgn="base" latinLnBrk="0" hangingPunct="1">
                        <a:lnSpc>
                          <a:spcPts val="2600"/>
                        </a:lnSpc>
                        <a:spcBef>
                          <a:spcPct val="0"/>
                        </a:spcBef>
                        <a:spcAft>
                          <a:spcPts val="600"/>
                        </a:spcAft>
                        <a:buClrTx/>
                        <a:buSzTx/>
                        <a:buFont typeface="Arial" pitchFamily="34" charset="0"/>
                        <a:buChar char="•"/>
                        <a:tabLst/>
                      </a:pPr>
                      <a:r>
                        <a:rPr kumimoji="0" lang="en-US" sz="1900" b="0" i="0" u="none" strike="noStrike" cap="none" normalizeH="0" baseline="0" dirty="0" smtClean="0">
                          <a:ln>
                            <a:noFill/>
                          </a:ln>
                          <a:solidFill>
                            <a:schemeClr val="tx1"/>
                          </a:solidFill>
                          <a:effectLst/>
                          <a:latin typeface="Arial" pitchFamily="34" charset="0"/>
                          <a:cs typeface="Arial" pitchFamily="34" charset="0"/>
                        </a:rPr>
                        <a:t>Clarification in English of word meaning</a:t>
                      </a:r>
                    </a:p>
                    <a:p>
                      <a:pPr marL="173038" marR="0" lvl="0" indent="-173038" algn="l" defTabSz="914400" rtl="0" eaLnBrk="1" fontAlgn="base" latinLnBrk="0" hangingPunct="1">
                        <a:lnSpc>
                          <a:spcPts val="2600"/>
                        </a:lnSpc>
                        <a:spcBef>
                          <a:spcPct val="0"/>
                        </a:spcBef>
                        <a:spcAft>
                          <a:spcPts val="600"/>
                        </a:spcAft>
                        <a:buClrTx/>
                        <a:buSzTx/>
                        <a:buFont typeface="Arial" pitchFamily="34" charset="0"/>
                        <a:buChar char="•"/>
                        <a:tabLst/>
                      </a:pPr>
                      <a:r>
                        <a:rPr kumimoji="0" lang="en-US" sz="1900" b="0" i="0" u="none" strike="noStrike" cap="none" normalizeH="0" baseline="0" dirty="0" smtClean="0">
                          <a:ln>
                            <a:noFill/>
                          </a:ln>
                          <a:solidFill>
                            <a:schemeClr val="tx1"/>
                          </a:solidFill>
                          <a:effectLst/>
                          <a:latin typeface="Arial" pitchFamily="34" charset="0"/>
                          <a:cs typeface="Arial" pitchFamily="34" charset="0"/>
                        </a:rPr>
                        <a:t>Oral translation</a:t>
                      </a:r>
                      <a:r>
                        <a:rPr kumimoji="0" lang="en-US" sz="1900" b="1" i="0" u="none" strike="noStrike" cap="none" normalizeH="0" baseline="0" dirty="0" smtClean="0">
                          <a:ln>
                            <a:noFill/>
                          </a:ln>
                          <a:solidFill>
                            <a:srgbClr val="E24472"/>
                          </a:solidFill>
                          <a:effectLst/>
                          <a:latin typeface="Arial" pitchFamily="34" charset="0"/>
                          <a:cs typeface="Arial" pitchFamily="34" charset="0"/>
                        </a:rPr>
                        <a:t>*</a:t>
                      </a:r>
                      <a:endParaRPr kumimoji="0" lang="en-US" sz="1900" b="1" i="0" u="none" strike="noStrike" cap="none" normalizeH="0" baseline="0" dirty="0" smtClean="0">
                        <a:ln>
                          <a:noFill/>
                        </a:ln>
                        <a:solidFill>
                          <a:srgbClr val="0000CC"/>
                        </a:solidFill>
                        <a:effectLst/>
                        <a:latin typeface="Arial" pitchFamily="34" charset="0"/>
                        <a:cs typeface="Arial" pitchFamily="34" charset="0"/>
                      </a:endParaRPr>
                    </a:p>
                    <a:p>
                      <a:pPr marL="173038" marR="0" lvl="0" indent="-173038" algn="l" defTabSz="914400" rtl="0" eaLnBrk="1" fontAlgn="base" latinLnBrk="0" hangingPunct="1">
                        <a:lnSpc>
                          <a:spcPts val="2600"/>
                        </a:lnSpc>
                        <a:spcBef>
                          <a:spcPct val="0"/>
                        </a:spcBef>
                        <a:spcAft>
                          <a:spcPts val="600"/>
                        </a:spcAft>
                        <a:buClrTx/>
                        <a:buSzTx/>
                        <a:buFont typeface="Arial" pitchFamily="34" charset="0"/>
                        <a:buChar char="•"/>
                        <a:tabLst/>
                      </a:pPr>
                      <a:r>
                        <a:rPr kumimoji="0" lang="en-US" sz="1900" b="0" i="0" u="none" strike="noStrike" cap="none" normalizeH="0" baseline="0" dirty="0" smtClean="0">
                          <a:ln>
                            <a:noFill/>
                          </a:ln>
                          <a:solidFill>
                            <a:schemeClr val="tx1"/>
                          </a:solidFill>
                          <a:effectLst/>
                          <a:latin typeface="Arial" pitchFamily="34" charset="0"/>
                          <a:cs typeface="Arial" pitchFamily="34" charset="0"/>
                        </a:rPr>
                        <a:t>Reading aloud of eligible text</a:t>
                      </a:r>
                    </a:p>
                    <a:p>
                      <a:pPr marL="173038" marR="0" lvl="0" indent="-173038" algn="l" defTabSz="914400" rtl="0" eaLnBrk="1" fontAlgn="base" latinLnBrk="0" hangingPunct="1">
                        <a:lnSpc>
                          <a:spcPts val="2600"/>
                        </a:lnSpc>
                        <a:spcBef>
                          <a:spcPct val="0"/>
                        </a:spcBef>
                        <a:spcAft>
                          <a:spcPts val="600"/>
                        </a:spcAft>
                        <a:buClrTx/>
                        <a:buSzTx/>
                        <a:buFont typeface="Arial" pitchFamily="34" charset="0"/>
                        <a:buChar char="•"/>
                        <a:tabLst/>
                      </a:pPr>
                      <a:r>
                        <a:rPr kumimoji="0" lang="en-US" sz="1900" b="0" i="0" u="none" strike="noStrike" cap="none" normalizeH="0" baseline="0" dirty="0" smtClean="0">
                          <a:ln>
                            <a:noFill/>
                          </a:ln>
                          <a:solidFill>
                            <a:schemeClr val="tx1"/>
                          </a:solidFill>
                          <a:effectLst/>
                          <a:latin typeface="Arial" pitchFamily="34" charset="0"/>
                          <a:cs typeface="Arial" pitchFamily="34" charset="0"/>
                        </a:rPr>
                        <a:t>Dictionaries of various types </a:t>
                      </a:r>
                      <a:br>
                        <a:rPr kumimoji="0" lang="en-US" sz="1900" b="0" i="0" u="none" strike="noStrike" cap="none" normalizeH="0" baseline="0" dirty="0" smtClean="0">
                          <a:ln>
                            <a:noFill/>
                          </a:ln>
                          <a:solidFill>
                            <a:schemeClr val="tx1"/>
                          </a:solidFill>
                          <a:effectLst/>
                          <a:latin typeface="Arial" pitchFamily="34" charset="0"/>
                          <a:cs typeface="Arial" pitchFamily="34" charset="0"/>
                        </a:rPr>
                      </a:br>
                      <a:r>
                        <a:rPr kumimoji="0" lang="en-US" sz="1900" b="0" i="0" u="none" strike="noStrike" cap="none" normalizeH="0" baseline="0" dirty="0" smtClean="0">
                          <a:ln>
                            <a:noFill/>
                          </a:ln>
                          <a:solidFill>
                            <a:schemeClr val="tx1"/>
                          </a:solidFill>
                          <a:effectLst/>
                          <a:latin typeface="Arial" pitchFamily="34" charset="0"/>
                          <a:cs typeface="Arial" pitchFamily="34" charset="0"/>
                        </a:rPr>
                        <a:t>(grades 3–5)</a:t>
                      </a:r>
                      <a:r>
                        <a:rPr kumimoji="0" lang="en-US" sz="1900" b="1" i="0" u="none" strike="noStrike" cap="none" normalizeH="0" baseline="0" dirty="0" smtClean="0">
                          <a:ln>
                            <a:noFill/>
                          </a:ln>
                          <a:solidFill>
                            <a:srgbClr val="E24472"/>
                          </a:solidFill>
                          <a:effectLst/>
                          <a:latin typeface="Arial" pitchFamily="34" charset="0"/>
                          <a:cs typeface="Arial" pitchFamily="34" charset="0"/>
                        </a:rPr>
                        <a:t> **</a:t>
                      </a:r>
                      <a:endParaRPr kumimoji="0" lang="en-US" sz="1900" b="1" i="0" u="none" strike="noStrike" cap="none" normalizeH="0" baseline="0" dirty="0" smtClean="0">
                        <a:ln>
                          <a:noFill/>
                        </a:ln>
                        <a:solidFill>
                          <a:schemeClr val="tx1"/>
                        </a:solidFill>
                        <a:effectLst/>
                        <a:latin typeface="Arial" pitchFamily="34" charset="0"/>
                        <a:cs typeface="Arial" pitchFamily="34" charset="0"/>
                      </a:endParaRPr>
                    </a:p>
                    <a:p>
                      <a:pPr marL="173038" marR="0" lvl="0" indent="-173038" algn="l" defTabSz="914400" rtl="0" eaLnBrk="1" fontAlgn="base" latinLnBrk="0" hangingPunct="1">
                        <a:lnSpc>
                          <a:spcPts val="2600"/>
                        </a:lnSpc>
                        <a:spcBef>
                          <a:spcPct val="0"/>
                        </a:spcBef>
                        <a:spcAft>
                          <a:spcPct val="0"/>
                        </a:spcAft>
                        <a:buClrTx/>
                        <a:buSzTx/>
                        <a:buFont typeface="Arial" pitchFamily="34" charset="0"/>
                        <a:buChar char="•"/>
                        <a:tabLst/>
                      </a:pPr>
                      <a:r>
                        <a:rPr kumimoji="0" lang="en-US" sz="1900" b="0" i="0" u="none" strike="noStrike" cap="none" normalizeH="0" baseline="0" dirty="0" smtClean="0">
                          <a:ln>
                            <a:noFill/>
                          </a:ln>
                          <a:solidFill>
                            <a:schemeClr val="tx1"/>
                          </a:solidFill>
                          <a:effectLst/>
                          <a:latin typeface="Arial" pitchFamily="34" charset="0"/>
                          <a:cs typeface="Arial" pitchFamily="34" charset="0"/>
                        </a:rPr>
                        <a:t>Extra time (same day)</a:t>
                      </a:r>
                    </a:p>
                  </a:txBody>
                  <a:tcPr marL="87377" marR="87377" marT="43688" marB="436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C5CA"/>
                    </a:solidFill>
                  </a:tcPr>
                </a:tc>
              </a:tr>
            </a:tbl>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4294967295"/>
          </p:nvPr>
        </p:nvSpPr>
        <p:spPr>
          <a:xfrm>
            <a:off x="228600" y="838200"/>
            <a:ext cx="8686800" cy="5181600"/>
          </a:xfrm>
        </p:spPr>
        <p:txBody>
          <a:bodyPr>
            <a:normAutofit fontScale="55000" lnSpcReduction="20000"/>
          </a:bodyPr>
          <a:lstStyle/>
          <a:p>
            <a:pPr algn="ctr">
              <a:spcAft>
                <a:spcPts val="600"/>
              </a:spcAft>
              <a:buSzPct val="100000"/>
              <a:buNone/>
              <a:defRPr/>
            </a:pPr>
            <a:r>
              <a:rPr lang="en-US" sz="5100" b="1" dirty="0" smtClean="0">
                <a:latin typeface="Arial" pitchFamily="34" charset="0"/>
                <a:cs typeface="Arial" pitchFamily="34" charset="0"/>
              </a:rPr>
              <a:t>Dictionaries</a:t>
            </a:r>
            <a:endParaRPr lang="en-US" sz="5100" dirty="0" smtClean="0">
              <a:latin typeface="Arial" pitchFamily="34" charset="0"/>
              <a:cs typeface="Arial" pitchFamily="34" charset="0"/>
            </a:endParaRPr>
          </a:p>
          <a:p>
            <a:pPr eaLnBrk="1" hangingPunct="1">
              <a:spcAft>
                <a:spcPts val="600"/>
              </a:spcAft>
              <a:buSzPct val="100000"/>
              <a:defRPr/>
            </a:pPr>
            <a:r>
              <a:rPr lang="en-US" sz="4200" dirty="0" smtClean="0">
                <a:latin typeface="Arial" pitchFamily="34" charset="0"/>
                <a:cs typeface="Arial" pitchFamily="34" charset="0"/>
              </a:rPr>
              <a:t>Two sources for dictionary policies for ELLs taking STAAR:</a:t>
            </a:r>
          </a:p>
          <a:p>
            <a:pPr lvl="1" eaLnBrk="1" hangingPunct="1">
              <a:buFontTx/>
              <a:buNone/>
              <a:defRPr/>
            </a:pPr>
            <a:r>
              <a:rPr lang="en-US" sz="4200" b="1" dirty="0" smtClean="0">
                <a:solidFill>
                  <a:srgbClr val="E24472"/>
                </a:solidFill>
                <a:latin typeface="Arial" pitchFamily="34" charset="0"/>
                <a:cs typeface="Arial" pitchFamily="34" charset="0"/>
              </a:rPr>
              <a:t>STAAR dictionary policy </a:t>
            </a:r>
          </a:p>
          <a:p>
            <a:pPr lvl="1" eaLnBrk="1" hangingPunct="1">
              <a:buSzPct val="90000"/>
              <a:defRPr/>
            </a:pPr>
            <a:r>
              <a:rPr lang="en-US" sz="4200" dirty="0" smtClean="0">
                <a:latin typeface="Arial" pitchFamily="34" charset="0"/>
                <a:cs typeface="Arial" pitchFamily="34" charset="0"/>
              </a:rPr>
              <a:t>Applies to reading and writing assessments in grade 6 and above</a:t>
            </a:r>
          </a:p>
          <a:p>
            <a:pPr lvl="1" eaLnBrk="1" hangingPunct="1">
              <a:spcAft>
                <a:spcPts val="1200"/>
              </a:spcAft>
              <a:buSzPct val="90000"/>
              <a:defRPr/>
            </a:pPr>
            <a:r>
              <a:rPr lang="en-US" sz="4200" dirty="0" smtClean="0">
                <a:latin typeface="Arial" pitchFamily="34" charset="0"/>
                <a:cs typeface="Arial" pitchFamily="34" charset="0"/>
              </a:rPr>
              <a:t>Available at </a:t>
            </a:r>
            <a:r>
              <a:rPr lang="en-US" sz="4000" dirty="0" smtClean="0">
                <a:latin typeface="Arial" pitchFamily="34" charset="0"/>
                <a:cs typeface="Arial" pitchFamily="34" charset="0"/>
                <a:hlinkClick r:id="rId3"/>
              </a:rPr>
              <a:t>http://www.tea.state.tx.us/student.assessment/staar/reading/</a:t>
            </a:r>
            <a:endParaRPr lang="en-US" sz="4000" dirty="0" smtClean="0">
              <a:latin typeface="Arial" pitchFamily="34" charset="0"/>
              <a:cs typeface="Arial" pitchFamily="34" charset="0"/>
            </a:endParaRPr>
          </a:p>
          <a:p>
            <a:pPr marL="457200" lvl="1" indent="0" eaLnBrk="1" hangingPunct="1">
              <a:buFontTx/>
              <a:buNone/>
              <a:defRPr/>
            </a:pPr>
            <a:r>
              <a:rPr lang="en-US" sz="4200" b="1" i="1" dirty="0" smtClean="0">
                <a:solidFill>
                  <a:srgbClr val="E24472"/>
                </a:solidFill>
                <a:latin typeface="Arial" pitchFamily="34" charset="0"/>
                <a:cs typeface="Arial" pitchFamily="34" charset="0"/>
              </a:rPr>
              <a:t>Linguistic Accommodations for ELLs Participating in the STAAR Program </a:t>
            </a:r>
            <a:r>
              <a:rPr lang="en-US" sz="4200" b="1" dirty="0" smtClean="0">
                <a:solidFill>
                  <a:srgbClr val="E24472"/>
                </a:solidFill>
                <a:latin typeface="Arial" pitchFamily="34" charset="0"/>
                <a:cs typeface="Arial" pitchFamily="34" charset="0"/>
              </a:rPr>
              <a:t>guide </a:t>
            </a:r>
          </a:p>
          <a:p>
            <a:pPr lvl="1" eaLnBrk="1" hangingPunct="1">
              <a:buSzPct val="90000"/>
              <a:defRPr/>
            </a:pPr>
            <a:r>
              <a:rPr lang="en-US" sz="4200" dirty="0" smtClean="0">
                <a:latin typeface="Arial" pitchFamily="34" charset="0"/>
                <a:cs typeface="Arial" pitchFamily="34" charset="0"/>
              </a:rPr>
              <a:t>Outlines policies for the use of dictionaries on all other tests not covered under the STAAR dictionary policy</a:t>
            </a:r>
          </a:p>
          <a:p>
            <a:pPr lvl="1" eaLnBrk="1" hangingPunct="1">
              <a:buSzPct val="90000"/>
              <a:defRPr/>
            </a:pPr>
            <a:r>
              <a:rPr lang="en-US" sz="4200" dirty="0" smtClean="0">
                <a:latin typeface="Arial" pitchFamily="34" charset="0"/>
                <a:cs typeface="Arial" pitchFamily="34" charset="0"/>
              </a:rPr>
              <a:t>Available at </a:t>
            </a:r>
            <a:r>
              <a:rPr lang="en-US" sz="3800" dirty="0" smtClean="0">
                <a:latin typeface="Arial" pitchFamily="34" charset="0"/>
                <a:cs typeface="Arial" pitchFamily="34" charset="0"/>
                <a:hlinkClick r:id="rId4"/>
              </a:rPr>
              <a:t>http://www.tea.state.tx.us/student.assessment/accommodations/</a:t>
            </a:r>
            <a:r>
              <a:rPr lang="en-US" sz="4200" dirty="0" smtClean="0">
                <a:latin typeface="Arial" pitchFamily="34" charset="0"/>
                <a:cs typeface="Arial" pitchFamily="34" charset="0"/>
              </a:rPr>
              <a:t>	</a:t>
            </a:r>
          </a:p>
          <a:p>
            <a:pPr eaLnBrk="1" hangingPunct="1">
              <a:buFont typeface="Wingdings" pitchFamily="2" charset="2"/>
              <a:buNone/>
              <a:defRPr/>
            </a:pPr>
            <a:endParaRPr lang="en-US" sz="4200" b="1" dirty="0" smtClean="0">
              <a:solidFill>
                <a:schemeClr val="accent1"/>
              </a:solidFill>
              <a:latin typeface="Arial" pitchFamily="34" charset="0"/>
              <a:cs typeface="Arial" pitchFamily="34" charset="0"/>
            </a:endParaRPr>
          </a:p>
          <a:p>
            <a:pPr eaLnBrk="1" hangingPunct="1">
              <a:buFont typeface="Wingdings" pitchFamily="2" charset="2"/>
              <a:buNone/>
              <a:defRPr/>
            </a:pPr>
            <a:endParaRPr lang="en-US" sz="4200" b="1" dirty="0" smtClean="0">
              <a:solidFill>
                <a:schemeClr val="accent1"/>
              </a:solidFill>
              <a:latin typeface="Arial" pitchFamily="34" charset="0"/>
              <a:cs typeface="Arial" pitchFamily="34" charset="0"/>
            </a:endParaRPr>
          </a:p>
        </p:txBody>
      </p:sp>
      <p:sp>
        <p:nvSpPr>
          <p:cNvPr id="30724" name="Text Box 4"/>
          <p:cNvSpPr txBox="1">
            <a:spLocks noChangeArrowheads="1"/>
          </p:cNvSpPr>
          <p:nvPr/>
        </p:nvSpPr>
        <p:spPr bwMode="auto">
          <a:xfrm>
            <a:off x="7848600" y="6172200"/>
            <a:ext cx="1143000" cy="366713"/>
          </a:xfrm>
          <a:prstGeom prst="rect">
            <a:avLst/>
          </a:prstGeom>
          <a:noFill/>
          <a:ln w="9525">
            <a:noFill/>
            <a:miter lim="800000"/>
            <a:headEnd/>
            <a:tailEnd/>
          </a:ln>
        </p:spPr>
        <p:txBody>
          <a:bodyPr>
            <a:spAutoFit/>
          </a:bodyPr>
          <a:lstStyle/>
          <a:p>
            <a:pPr>
              <a:spcBef>
                <a:spcPct val="50000"/>
              </a:spcBef>
            </a:pPr>
            <a:endParaRPr lang="en-US">
              <a:solidFill>
                <a:prstClr val="black"/>
              </a:solidFill>
            </a:endParaRPr>
          </a:p>
        </p:txBody>
      </p:sp>
    </p:spTree>
  </p:cSld>
  <p:clrMapOvr>
    <a:masterClrMapping/>
  </p:clrMapOvr>
  <p:transition spd="slow">
    <p:wipe dir="d"/>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algn="ctr">
              <a:buNone/>
            </a:pPr>
            <a:r>
              <a:rPr lang="en-US" b="1" dirty="0" smtClean="0">
                <a:latin typeface="Arial" pitchFamily="34" charset="0"/>
                <a:cs typeface="Arial" pitchFamily="34" charset="0"/>
              </a:rPr>
              <a:t>STAAR L 3–8 and EOC </a:t>
            </a:r>
            <a:br>
              <a:rPr lang="en-US" b="1" dirty="0" smtClean="0">
                <a:latin typeface="Arial" pitchFamily="34" charset="0"/>
                <a:cs typeface="Arial" pitchFamily="34" charset="0"/>
              </a:rPr>
            </a:br>
            <a:r>
              <a:rPr lang="en-US" b="1" dirty="0" smtClean="0">
                <a:latin typeface="Arial" pitchFamily="34" charset="0"/>
                <a:cs typeface="Arial" pitchFamily="34" charset="0"/>
              </a:rPr>
              <a:t>Transition from Paper to Online Mode</a:t>
            </a:r>
          </a:p>
          <a:p>
            <a:pPr algn="ctr">
              <a:buNone/>
            </a:pPr>
            <a:endParaRPr lang="en-US" dirty="0">
              <a:latin typeface="Arial" pitchFamily="34" charset="0"/>
              <a:cs typeface="Arial" pitchFamily="34" charset="0"/>
            </a:endParaRPr>
          </a:p>
        </p:txBody>
      </p:sp>
      <p:graphicFrame>
        <p:nvGraphicFramePr>
          <p:cNvPr id="4" name="Group 39"/>
          <p:cNvGraphicFramePr>
            <a:graphicFrameLocks noGrp="1"/>
          </p:cNvGraphicFramePr>
          <p:nvPr/>
        </p:nvGraphicFramePr>
        <p:xfrm>
          <a:off x="1752600" y="1981200"/>
          <a:ext cx="5835369" cy="3634010"/>
        </p:xfrm>
        <a:graphic>
          <a:graphicData uri="http://schemas.openxmlformats.org/drawingml/2006/table">
            <a:tbl>
              <a:tblPr/>
              <a:tblGrid>
                <a:gridCol w="2287951"/>
                <a:gridCol w="1736022"/>
                <a:gridCol w="1811396"/>
              </a:tblGrid>
              <a:tr h="327024">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rgbClr val="FFFFFF"/>
                        </a:solidFill>
                        <a:effectLst/>
                        <a:latin typeface="Arial" pitchFamily="34" charset="0"/>
                        <a:cs typeface="Arial" pitchFamily="34" charset="0"/>
                      </a:endParaRPr>
                    </a:p>
                  </a:txBody>
                  <a:tcPr marL="70024" marR="70024" marT="35012" marB="350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2447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rgbClr val="000000"/>
                          </a:solidFill>
                          <a:effectLst/>
                          <a:latin typeface="Arial" pitchFamily="34" charset="0"/>
                          <a:cs typeface="Arial" pitchFamily="34" charset="0"/>
                        </a:rPr>
                        <a:t>2012</a:t>
                      </a:r>
                    </a:p>
                  </a:txBody>
                  <a:tcPr marL="70024" marR="70024" marT="35012" marB="35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2447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cs typeface="Arial" pitchFamily="34" charset="0"/>
                        </a:rPr>
                        <a:t>2013 AND BEYOND</a:t>
                      </a:r>
                      <a:endParaRPr kumimoji="0" lang="en-US" sz="1500" b="1" i="0" u="none" strike="noStrike" cap="none" normalizeH="0" baseline="0" dirty="0" smtClean="0">
                        <a:ln>
                          <a:noFill/>
                        </a:ln>
                        <a:solidFill>
                          <a:srgbClr val="000000"/>
                        </a:solidFill>
                        <a:effectLst/>
                        <a:latin typeface="Arial" pitchFamily="34" charset="0"/>
                        <a:cs typeface="Arial" pitchFamily="34" charset="0"/>
                      </a:endParaRPr>
                    </a:p>
                  </a:txBody>
                  <a:tcPr marL="70024" marR="70024" marT="35012" marB="35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24472"/>
                    </a:solidFill>
                  </a:tcPr>
                </a:tc>
              </a:tr>
              <a:tr h="91031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rgbClr val="000000"/>
                          </a:solidFill>
                          <a:effectLst/>
                          <a:latin typeface="Arial" pitchFamily="34" charset="0"/>
                          <a:cs typeface="Arial" pitchFamily="34" charset="0"/>
                        </a:rPr>
                        <a:t>Clarification in English</a:t>
                      </a:r>
                    </a:p>
                  </a:txBody>
                  <a:tcPr marL="70024" marR="70024" marT="35012" marB="35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cs typeface="Arial" pitchFamily="34" charset="0"/>
                        </a:rPr>
                        <a:t>Provided by Test Administrator</a:t>
                      </a:r>
                    </a:p>
                  </a:txBody>
                  <a:tcPr marL="70024" marR="70024" marT="35012" marB="350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cs typeface="Arial" pitchFamily="34" charset="0"/>
                        </a:rPr>
                        <a:t>Provided in Online System</a:t>
                      </a:r>
                    </a:p>
                  </a:txBody>
                  <a:tcPr marL="70024" marR="70024" marT="35012" marB="350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CC"/>
                    </a:solidFill>
                  </a:tcPr>
                </a:tc>
              </a:tr>
              <a:tr h="91031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rgbClr val="000000"/>
                          </a:solidFill>
                          <a:effectLst/>
                          <a:latin typeface="Arial" pitchFamily="34" charset="0"/>
                          <a:cs typeface="Arial" pitchFamily="34" charset="0"/>
                        </a:rPr>
                        <a:t>Reading Aloud of Text</a:t>
                      </a:r>
                    </a:p>
                  </a:txBody>
                  <a:tcPr marL="70024" marR="70024" marT="35012" marB="35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C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Provided by Test Administrator</a:t>
                      </a:r>
                    </a:p>
                  </a:txBody>
                  <a:tcPr marL="70024" marR="70024" marT="35012" marB="350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C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cs typeface="Arial" pitchFamily="34" charset="0"/>
                        </a:rPr>
                        <a:t>Provided in Online System</a:t>
                      </a:r>
                    </a:p>
                  </a:txBody>
                  <a:tcPr marL="70024" marR="70024" marT="35012" marB="350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CE8"/>
                    </a:solidFill>
                  </a:tcPr>
                </a:tc>
              </a:tr>
              <a:tr h="73063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rgbClr val="000000"/>
                          </a:solidFill>
                          <a:effectLst/>
                          <a:latin typeface="Arial" pitchFamily="34" charset="0"/>
                          <a:cs typeface="Arial" pitchFamily="34" charset="0"/>
                        </a:rPr>
                        <a:t>Bilingual Dictionary</a:t>
                      </a:r>
                    </a:p>
                  </a:txBody>
                  <a:tcPr marL="70024" marR="70024" marT="35012" marB="35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rgbClr val="000000"/>
                        </a:solidFill>
                        <a:effectLst/>
                        <a:latin typeface="Arial" pitchFamily="34" charset="0"/>
                        <a:cs typeface="Arial" pitchFamily="34" charset="0"/>
                      </a:endParaRPr>
                    </a:p>
                  </a:txBody>
                  <a:tcPr marL="70024" marR="70024" marT="35012" marB="350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rgbClr val="000000"/>
                        </a:solidFill>
                        <a:effectLst/>
                        <a:latin typeface="Arial" pitchFamily="34" charset="0"/>
                        <a:cs typeface="Arial" pitchFamily="34" charset="0"/>
                      </a:endParaRPr>
                    </a:p>
                  </a:txBody>
                  <a:tcPr marL="70024" marR="70024" marT="35012" marB="350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CC"/>
                    </a:solidFill>
                  </a:tcPr>
                </a:tc>
              </a:tr>
              <a:tr h="7294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rgbClr val="000000"/>
                          </a:solidFill>
                          <a:effectLst/>
                          <a:latin typeface="Arial" pitchFamily="34" charset="0"/>
                          <a:cs typeface="Arial" pitchFamily="34" charset="0"/>
                        </a:rPr>
                        <a:t>Extra Time (Same Day)</a:t>
                      </a:r>
                    </a:p>
                  </a:txBody>
                  <a:tcPr marL="70024" marR="70024" marT="35012" marB="35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C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smtClean="0">
                        <a:ln>
                          <a:noFill/>
                        </a:ln>
                        <a:solidFill>
                          <a:srgbClr val="000000"/>
                        </a:solidFill>
                        <a:effectLst/>
                        <a:latin typeface="Arial" pitchFamily="34" charset="0"/>
                        <a:cs typeface="Arial" pitchFamily="34" charset="0"/>
                      </a:endParaRPr>
                    </a:p>
                  </a:txBody>
                  <a:tcPr marL="70024" marR="70024" marT="35012" marB="350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C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rgbClr val="000000"/>
                        </a:solidFill>
                        <a:effectLst/>
                        <a:latin typeface="Arial" pitchFamily="34" charset="0"/>
                        <a:cs typeface="Arial" pitchFamily="34" charset="0"/>
                      </a:endParaRPr>
                    </a:p>
                  </a:txBody>
                  <a:tcPr marL="70024" marR="70024" marT="35012" marB="350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CE8"/>
                    </a:solidFill>
                  </a:tcPr>
                </a:tc>
              </a:tr>
            </a:tbl>
          </a:graphicData>
        </a:graphic>
      </p:graphicFrame>
      <p:pic>
        <p:nvPicPr>
          <p:cNvPr id="5" name="Picture 3" descr="C:\Documents and Settings\mgalicia\Local Settings\Temporary Internet Files\Content.IE5\EQZKTM70\MC900432530[1].png"/>
          <p:cNvPicPr>
            <a:picLocks noChangeAspect="1" noChangeArrowheads="1"/>
          </p:cNvPicPr>
          <p:nvPr/>
        </p:nvPicPr>
        <p:blipFill>
          <a:blip r:embed="rId2" cstate="print"/>
          <a:srcRect/>
          <a:stretch>
            <a:fillRect/>
          </a:stretch>
        </p:blipFill>
        <p:spPr bwMode="auto">
          <a:xfrm>
            <a:off x="4648200" y="2376487"/>
            <a:ext cx="534987" cy="366713"/>
          </a:xfrm>
          <a:prstGeom prst="rect">
            <a:avLst/>
          </a:prstGeom>
          <a:noFill/>
          <a:ln w="9525">
            <a:noFill/>
            <a:miter lim="800000"/>
            <a:headEnd/>
            <a:tailEnd/>
          </a:ln>
        </p:spPr>
      </p:pic>
      <p:pic>
        <p:nvPicPr>
          <p:cNvPr id="6" name="Picture 3" descr="C:\Documents and Settings\mgalicia\Local Settings\Temporary Internet Files\Content.IE5\EQZKTM70\MC900432530[1].png"/>
          <p:cNvPicPr>
            <a:picLocks noChangeAspect="1" noChangeArrowheads="1"/>
          </p:cNvPicPr>
          <p:nvPr/>
        </p:nvPicPr>
        <p:blipFill>
          <a:blip r:embed="rId2" cstate="print"/>
          <a:srcRect/>
          <a:stretch>
            <a:fillRect/>
          </a:stretch>
        </p:blipFill>
        <p:spPr bwMode="auto">
          <a:xfrm>
            <a:off x="6477000" y="2376487"/>
            <a:ext cx="534988" cy="366713"/>
          </a:xfrm>
          <a:prstGeom prst="rect">
            <a:avLst/>
          </a:prstGeom>
          <a:noFill/>
          <a:ln w="9525">
            <a:noFill/>
            <a:miter lim="800000"/>
            <a:headEnd/>
            <a:tailEnd/>
          </a:ln>
        </p:spPr>
      </p:pic>
      <p:pic>
        <p:nvPicPr>
          <p:cNvPr id="7" name="Picture 3" descr="C:\Documents and Settings\mgalicia\Local Settings\Temporary Internet Files\Content.IE5\EQZKTM70\MC900432530[1].png"/>
          <p:cNvPicPr>
            <a:picLocks noChangeAspect="1" noChangeArrowheads="1"/>
          </p:cNvPicPr>
          <p:nvPr/>
        </p:nvPicPr>
        <p:blipFill>
          <a:blip r:embed="rId2" cstate="print"/>
          <a:srcRect/>
          <a:stretch>
            <a:fillRect/>
          </a:stretch>
        </p:blipFill>
        <p:spPr bwMode="auto">
          <a:xfrm>
            <a:off x="4648200" y="3290888"/>
            <a:ext cx="534988" cy="366712"/>
          </a:xfrm>
          <a:prstGeom prst="rect">
            <a:avLst/>
          </a:prstGeom>
          <a:noFill/>
          <a:ln w="9525">
            <a:noFill/>
            <a:miter lim="800000"/>
            <a:headEnd/>
            <a:tailEnd/>
          </a:ln>
        </p:spPr>
      </p:pic>
      <p:pic>
        <p:nvPicPr>
          <p:cNvPr id="8" name="Picture 3" descr="C:\Documents and Settings\mgalicia\Local Settings\Temporary Internet Files\Content.IE5\EQZKTM70\MC900432530[1].png"/>
          <p:cNvPicPr>
            <a:picLocks noChangeAspect="1" noChangeArrowheads="1"/>
          </p:cNvPicPr>
          <p:nvPr/>
        </p:nvPicPr>
        <p:blipFill>
          <a:blip r:embed="rId2" cstate="print"/>
          <a:srcRect/>
          <a:stretch>
            <a:fillRect/>
          </a:stretch>
        </p:blipFill>
        <p:spPr bwMode="auto">
          <a:xfrm>
            <a:off x="6477000" y="3284538"/>
            <a:ext cx="534988" cy="366712"/>
          </a:xfrm>
          <a:prstGeom prst="rect">
            <a:avLst/>
          </a:prstGeom>
          <a:noFill/>
          <a:ln w="9525">
            <a:noFill/>
            <a:miter lim="800000"/>
            <a:headEnd/>
            <a:tailEnd/>
          </a:ln>
        </p:spPr>
      </p:pic>
      <p:pic>
        <p:nvPicPr>
          <p:cNvPr id="9" name="Picture 3" descr="C:\Documents and Settings\mgalicia\Local Settings\Temporary Internet Files\Content.IE5\EQZKTM70\MC900432530[1].png"/>
          <p:cNvPicPr>
            <a:picLocks noChangeAspect="1" noChangeArrowheads="1"/>
          </p:cNvPicPr>
          <p:nvPr/>
        </p:nvPicPr>
        <p:blipFill>
          <a:blip r:embed="rId2" cstate="print"/>
          <a:srcRect/>
          <a:stretch>
            <a:fillRect/>
          </a:stretch>
        </p:blipFill>
        <p:spPr bwMode="auto">
          <a:xfrm>
            <a:off x="4641850" y="4343400"/>
            <a:ext cx="534988" cy="366712"/>
          </a:xfrm>
          <a:prstGeom prst="rect">
            <a:avLst/>
          </a:prstGeom>
          <a:noFill/>
          <a:ln w="9525">
            <a:noFill/>
            <a:miter lim="800000"/>
            <a:headEnd/>
            <a:tailEnd/>
          </a:ln>
        </p:spPr>
      </p:pic>
      <p:pic>
        <p:nvPicPr>
          <p:cNvPr id="10" name="Picture 3" descr="C:\Documents and Settings\mgalicia\Local Settings\Temporary Internet Files\Content.IE5\EQZKTM70\MC900432530[1].png"/>
          <p:cNvPicPr>
            <a:picLocks noChangeAspect="1" noChangeArrowheads="1"/>
          </p:cNvPicPr>
          <p:nvPr/>
        </p:nvPicPr>
        <p:blipFill>
          <a:blip r:embed="rId2" cstate="print"/>
          <a:srcRect/>
          <a:stretch>
            <a:fillRect/>
          </a:stretch>
        </p:blipFill>
        <p:spPr bwMode="auto">
          <a:xfrm>
            <a:off x="6477000" y="4343400"/>
            <a:ext cx="534988" cy="366712"/>
          </a:xfrm>
          <a:prstGeom prst="rect">
            <a:avLst/>
          </a:prstGeom>
          <a:noFill/>
          <a:ln w="9525">
            <a:noFill/>
            <a:miter lim="800000"/>
            <a:headEnd/>
            <a:tailEnd/>
          </a:ln>
        </p:spPr>
      </p:pic>
      <p:pic>
        <p:nvPicPr>
          <p:cNvPr id="11" name="Picture 3" descr="C:\Documents and Settings\mgalicia\Local Settings\Temporary Internet Files\Content.IE5\EQZKTM70\MC900432530[1].png"/>
          <p:cNvPicPr>
            <a:picLocks noChangeAspect="1" noChangeArrowheads="1"/>
          </p:cNvPicPr>
          <p:nvPr/>
        </p:nvPicPr>
        <p:blipFill>
          <a:blip r:embed="rId2" cstate="print"/>
          <a:srcRect/>
          <a:stretch>
            <a:fillRect/>
          </a:stretch>
        </p:blipFill>
        <p:spPr bwMode="auto">
          <a:xfrm>
            <a:off x="4641850" y="5105400"/>
            <a:ext cx="534988" cy="366712"/>
          </a:xfrm>
          <a:prstGeom prst="rect">
            <a:avLst/>
          </a:prstGeom>
          <a:noFill/>
          <a:ln w="9525">
            <a:noFill/>
            <a:miter lim="800000"/>
            <a:headEnd/>
            <a:tailEnd/>
          </a:ln>
        </p:spPr>
      </p:pic>
      <p:pic>
        <p:nvPicPr>
          <p:cNvPr id="12" name="Picture 3" descr="C:\Documents and Settings\mgalicia\Local Settings\Temporary Internet Files\Content.IE5\EQZKTM70\MC900432530[1].png"/>
          <p:cNvPicPr>
            <a:picLocks noChangeAspect="1" noChangeArrowheads="1"/>
          </p:cNvPicPr>
          <p:nvPr/>
        </p:nvPicPr>
        <p:blipFill>
          <a:blip r:embed="rId2" cstate="print"/>
          <a:srcRect/>
          <a:stretch>
            <a:fillRect/>
          </a:stretch>
        </p:blipFill>
        <p:spPr bwMode="auto">
          <a:xfrm>
            <a:off x="6477000" y="5105400"/>
            <a:ext cx="534988" cy="366712"/>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304800" y="838200"/>
            <a:ext cx="8458200" cy="5181600"/>
          </a:xfrm>
        </p:spPr>
        <p:txBody>
          <a:bodyPr>
            <a:normAutofit fontScale="92500" lnSpcReduction="20000"/>
          </a:bodyPr>
          <a:lstStyle/>
          <a:p>
            <a:pPr algn="ctr">
              <a:spcBef>
                <a:spcPts val="1800"/>
              </a:spcBef>
              <a:buNone/>
            </a:pPr>
            <a:r>
              <a:rPr lang="en-US" sz="2800" b="1" dirty="0" smtClean="0">
                <a:latin typeface="Arial" pitchFamily="34" charset="0"/>
                <a:cs typeface="Arial" pitchFamily="34" charset="0"/>
              </a:rPr>
              <a:t>STAAR L Online Student Tutorials</a:t>
            </a:r>
            <a:endParaRPr lang="en-US" sz="2800" dirty="0" smtClean="0">
              <a:latin typeface="Arial" pitchFamily="34" charset="0"/>
              <a:cs typeface="Arial" pitchFamily="34" charset="0"/>
            </a:endParaRPr>
          </a:p>
          <a:p>
            <a:pPr eaLnBrk="1" hangingPunct="1">
              <a:spcBef>
                <a:spcPts val="1800"/>
              </a:spcBef>
            </a:pPr>
            <a:r>
              <a:rPr lang="en-US" sz="2600" dirty="0" smtClean="0">
                <a:latin typeface="Arial" pitchFamily="34" charset="0"/>
                <a:cs typeface="Arial" pitchFamily="34" charset="0"/>
              </a:rPr>
              <a:t>Available </a:t>
            </a:r>
            <a:r>
              <a:rPr lang="en-US" sz="2600" b="1" dirty="0" smtClean="0">
                <a:latin typeface="Arial" pitchFamily="34" charset="0"/>
                <a:cs typeface="Arial" pitchFamily="34" charset="0"/>
              </a:rPr>
              <a:t>January 2013 </a:t>
            </a:r>
            <a:r>
              <a:rPr lang="en-US" sz="2600" dirty="0" smtClean="0">
                <a:latin typeface="Arial" pitchFamily="34" charset="0"/>
                <a:cs typeface="Arial" pitchFamily="34" charset="0"/>
              </a:rPr>
              <a:t>at</a:t>
            </a:r>
          </a:p>
          <a:p>
            <a:pPr lvl="1">
              <a:spcBef>
                <a:spcPts val="1800"/>
              </a:spcBef>
            </a:pPr>
            <a:r>
              <a:rPr lang="en-US" sz="2400" u="sng" dirty="0" smtClean="0">
                <a:latin typeface="Arial" pitchFamily="34" charset="0"/>
                <a:cs typeface="Arial" pitchFamily="34" charset="0"/>
                <a:hlinkClick r:id="rId3"/>
              </a:rPr>
              <a:t>http://www.TexasAssessment.com/STAARL-tutorials</a:t>
            </a:r>
            <a:r>
              <a:rPr lang="en-US" sz="2400" dirty="0" smtClean="0">
                <a:latin typeface="Arial" pitchFamily="34" charset="0"/>
                <a:cs typeface="Arial" pitchFamily="34" charset="0"/>
              </a:rPr>
              <a:t> and</a:t>
            </a:r>
          </a:p>
          <a:p>
            <a:pPr lvl="1">
              <a:spcBef>
                <a:spcPts val="1800"/>
              </a:spcBef>
            </a:pPr>
            <a:r>
              <a:rPr lang="en-US" sz="2400" u="sng" dirty="0" smtClean="0">
                <a:latin typeface="Arial" pitchFamily="34" charset="0"/>
                <a:cs typeface="Arial" pitchFamily="34" charset="0"/>
                <a:hlinkClick r:id="rId4"/>
              </a:rPr>
              <a:t>http://www.tea.state.tx.us/student.assessment/ell/staarl/</a:t>
            </a:r>
            <a:endParaRPr lang="en-US" sz="2200" dirty="0" smtClean="0">
              <a:latin typeface="Arial" pitchFamily="34" charset="0"/>
              <a:cs typeface="Arial" pitchFamily="34" charset="0"/>
            </a:endParaRPr>
          </a:p>
          <a:p>
            <a:pPr eaLnBrk="1" hangingPunct="1">
              <a:spcBef>
                <a:spcPts val="1800"/>
              </a:spcBef>
            </a:pPr>
            <a:r>
              <a:rPr lang="en-US" sz="2600" dirty="0" smtClean="0">
                <a:latin typeface="Arial" pitchFamily="34" charset="0"/>
                <a:cs typeface="Arial" pitchFamily="34" charset="0"/>
              </a:rPr>
              <a:t>Administration directions for each tutorial will also be posted</a:t>
            </a:r>
          </a:p>
          <a:p>
            <a:pPr eaLnBrk="1" hangingPunct="1">
              <a:spcBef>
                <a:spcPts val="1800"/>
              </a:spcBef>
            </a:pPr>
            <a:r>
              <a:rPr lang="en-US" sz="2600" dirty="0" smtClean="0">
                <a:latin typeface="Arial" pitchFamily="34" charset="0"/>
                <a:cs typeface="Arial" pitchFamily="34" charset="0"/>
              </a:rPr>
              <a:t>Tutorials should be used to familiarize students with clarification and read aloud accommodations and standard TestNav tools</a:t>
            </a:r>
          </a:p>
          <a:p>
            <a:pPr eaLnBrk="1" hangingPunct="1">
              <a:spcBef>
                <a:spcPts val="1800"/>
              </a:spcBef>
            </a:pPr>
            <a:r>
              <a:rPr lang="en-US" sz="2600" dirty="0" smtClean="0">
                <a:latin typeface="Arial" pitchFamily="34" charset="0"/>
                <a:cs typeface="Arial" pitchFamily="34" charset="0"/>
              </a:rPr>
              <a:t>Test administration directions for spring 2013 STAAR L assessments will assume some familiarity with online interface</a:t>
            </a:r>
          </a:p>
          <a:p>
            <a:pPr lvl="1" eaLnBrk="1" hangingPunct="1">
              <a:spcBef>
                <a:spcPts val="1800"/>
              </a:spcBef>
            </a:pPr>
            <a:endParaRPr lang="en-US" sz="2400" dirty="0" smtClean="0">
              <a:latin typeface="Arial" pitchFamily="34" charset="0"/>
              <a:cs typeface="Arial" pitchFamily="34" charset="0"/>
            </a:endParaRPr>
          </a:p>
          <a:p>
            <a:pPr eaLnBrk="1" hangingPunct="1">
              <a:buFontTx/>
              <a:buNone/>
            </a:pPr>
            <a:endParaRPr lang="en-US" sz="2400" dirty="0" smtClean="0">
              <a:latin typeface="Arial" pitchFamily="34" charset="0"/>
              <a:cs typeface="Arial" pitchFamily="34" charset="0"/>
            </a:endParaRPr>
          </a:p>
        </p:txBody>
      </p:sp>
    </p:spTree>
  </p:cSld>
  <p:clrMapOvr>
    <a:masterClrMapping/>
  </p:clrMapOvr>
  <p:transition spd="slow">
    <p:wipe dir="d"/>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2"/>
          <p:cNvSpPr>
            <a:spLocks noGrp="1"/>
          </p:cNvSpPr>
          <p:nvPr>
            <p:ph idx="1"/>
          </p:nvPr>
        </p:nvSpPr>
        <p:spPr>
          <a:xfrm>
            <a:off x="304800" y="838200"/>
            <a:ext cx="8382000" cy="5105400"/>
          </a:xfrm>
        </p:spPr>
        <p:txBody>
          <a:bodyPr>
            <a:normAutofit lnSpcReduction="10000"/>
          </a:bodyPr>
          <a:lstStyle/>
          <a:p>
            <a:pPr algn="ctr">
              <a:buSzPct val="130000"/>
              <a:buNone/>
            </a:pPr>
            <a:r>
              <a:rPr lang="en-US" sz="2800" b="1" dirty="0" smtClean="0">
                <a:latin typeface="Arial" pitchFamily="34" charset="0"/>
                <a:cs typeface="Arial" pitchFamily="34" charset="0"/>
              </a:rPr>
              <a:t>STAAR L EOC Eligibility</a:t>
            </a:r>
            <a:endParaRPr lang="en-US" sz="2600" b="1" dirty="0" smtClean="0">
              <a:latin typeface="Arial" pitchFamily="34" charset="0"/>
              <a:cs typeface="Arial" pitchFamily="34" charset="0"/>
            </a:endParaRPr>
          </a:p>
          <a:p>
            <a:pPr>
              <a:buSzPct val="130000"/>
            </a:pPr>
            <a:r>
              <a:rPr lang="en-US" sz="2600" b="1" dirty="0" smtClean="0">
                <a:latin typeface="Arial" pitchFamily="34" charset="0"/>
                <a:cs typeface="Arial" pitchFamily="34" charset="0"/>
              </a:rPr>
              <a:t>For EOC, eligibility for STAAR L can be carried over from spring to the July and December administrations</a:t>
            </a:r>
          </a:p>
          <a:p>
            <a:endParaRPr lang="en-US" sz="2400" dirty="0" smtClean="0">
              <a:latin typeface="Arial" pitchFamily="34" charset="0"/>
              <a:cs typeface="Arial" pitchFamily="34" charset="0"/>
            </a:endParaRPr>
          </a:p>
          <a:p>
            <a:pPr>
              <a:buSzPct val="130000"/>
            </a:pPr>
            <a:r>
              <a:rPr lang="en-US" sz="2600" dirty="0" smtClean="0">
                <a:latin typeface="Arial" pitchFamily="34" charset="0"/>
                <a:cs typeface="Arial" pitchFamily="34" charset="0"/>
              </a:rPr>
              <a:t>Example: A student was in his 3</a:t>
            </a:r>
            <a:r>
              <a:rPr lang="en-US" sz="2600" baseline="30000" dirty="0" smtClean="0">
                <a:latin typeface="Arial" pitchFamily="34" charset="0"/>
                <a:cs typeface="Arial" pitchFamily="34" charset="0"/>
              </a:rPr>
              <a:t>rd</a:t>
            </a:r>
            <a:r>
              <a:rPr lang="en-US" sz="2600" dirty="0" smtClean="0">
                <a:latin typeface="Arial" pitchFamily="34" charset="0"/>
                <a:cs typeface="Arial" pitchFamily="34" charset="0"/>
              </a:rPr>
              <a:t> year in U.S. schools in the 2011–2012 school year. He took STAAR L in May, but did not meet the minimum score. The LPAC may carry over eligibility to both the July 2012 </a:t>
            </a:r>
            <a:r>
              <a:rPr lang="en-US" sz="2600" i="1" dirty="0" smtClean="0">
                <a:latin typeface="Arial" pitchFamily="34" charset="0"/>
                <a:cs typeface="Arial" pitchFamily="34" charset="0"/>
              </a:rPr>
              <a:t>and </a:t>
            </a:r>
            <a:r>
              <a:rPr lang="en-US" sz="2600" dirty="0" smtClean="0">
                <a:latin typeface="Arial" pitchFamily="34" charset="0"/>
                <a:cs typeface="Arial" pitchFamily="34" charset="0"/>
              </a:rPr>
              <a:t>December 2012 STAAR L EOC administrations. In spring 2013, however, he would be in his 4</a:t>
            </a:r>
            <a:r>
              <a:rPr lang="en-US" sz="2600" baseline="30000" dirty="0" smtClean="0">
                <a:latin typeface="Arial" pitchFamily="34" charset="0"/>
                <a:cs typeface="Arial" pitchFamily="34" charset="0"/>
              </a:rPr>
              <a:t>th</a:t>
            </a:r>
            <a:r>
              <a:rPr lang="en-US" sz="2600" dirty="0" smtClean="0">
                <a:latin typeface="Arial" pitchFamily="34" charset="0"/>
                <a:cs typeface="Arial" pitchFamily="34" charset="0"/>
              </a:rPr>
              <a:t> year in U.S. schools and no longer eligible for STAAR L.</a:t>
            </a:r>
          </a:p>
          <a:p>
            <a:pPr>
              <a:buSzPct val="130000"/>
            </a:pPr>
            <a:endParaRPr lang="en-US" sz="2600" b="1" dirty="0" smtClean="0">
              <a:latin typeface="Arial" pitchFamily="34" charset="0"/>
              <a:cs typeface="Arial" pitchFamily="34" charset="0"/>
            </a:endParaRPr>
          </a:p>
          <a:p>
            <a:pPr>
              <a:buSzPct val="130000"/>
              <a:buNone/>
            </a:pPr>
            <a:endParaRPr lang="en-US" sz="2600" b="1" dirty="0" smtClean="0">
              <a:latin typeface="Arial" pitchFamily="34" charset="0"/>
              <a:cs typeface="Arial" pitchFamily="34" charset="0"/>
            </a:endParaRPr>
          </a:p>
          <a:p>
            <a:endParaRPr lang="en-US" dirty="0" smtClean="0">
              <a:latin typeface="Arial" pitchFamily="34" charset="0"/>
              <a:cs typeface="Arial" pitchFamily="34" charset="0"/>
            </a:endParaRPr>
          </a:p>
        </p:txBody>
      </p:sp>
    </p:spTree>
  </p:cSld>
  <p:clrMapOvr>
    <a:masterClrMapping/>
  </p:clrMapOvr>
  <p:transition spd="slow">
    <p:wipe dir="d"/>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92500" lnSpcReduction="20000"/>
          </a:bodyPr>
          <a:lstStyle/>
          <a:p>
            <a:pPr algn="ctr">
              <a:buNone/>
            </a:pPr>
            <a:r>
              <a:rPr lang="en-US" b="1" dirty="0" smtClean="0">
                <a:latin typeface="Arial" pitchFamily="34" charset="0"/>
                <a:cs typeface="Arial" pitchFamily="34" charset="0"/>
              </a:rPr>
              <a:t>Special English I and II EOC Provisions</a:t>
            </a:r>
            <a:r>
              <a:rPr lang="en-US" sz="3600" b="1" dirty="0" smtClean="0">
                <a:latin typeface="Arial" pitchFamily="34" charset="0"/>
                <a:cs typeface="Arial" pitchFamily="34" charset="0"/>
              </a:rPr>
              <a:t/>
            </a:r>
            <a:br>
              <a:rPr lang="en-US" sz="3600" b="1" dirty="0" smtClean="0">
                <a:latin typeface="Arial" pitchFamily="34" charset="0"/>
                <a:cs typeface="Arial" pitchFamily="34" charset="0"/>
              </a:rPr>
            </a:br>
            <a:r>
              <a:rPr lang="en-US" sz="2800" b="1" dirty="0" smtClean="0">
                <a:latin typeface="Arial" pitchFamily="34" charset="0"/>
                <a:cs typeface="Arial" pitchFamily="34" charset="0"/>
              </a:rPr>
              <a:t>TAC §101.1007</a:t>
            </a:r>
            <a:endParaRPr lang="en-US" b="1" dirty="0" smtClean="0">
              <a:solidFill>
                <a:schemeClr val="tx1">
                  <a:lumMod val="50000"/>
                  <a:lumOff val="50000"/>
                </a:schemeClr>
              </a:solidFill>
              <a:latin typeface="Arial" pitchFamily="34" charset="0"/>
              <a:cs typeface="Arial" pitchFamily="34" charset="0"/>
            </a:endParaRPr>
          </a:p>
          <a:p>
            <a:pPr marL="0" indent="0">
              <a:spcBef>
                <a:spcPts val="1200"/>
              </a:spcBef>
              <a:buNone/>
            </a:pPr>
            <a:r>
              <a:rPr lang="en-US" sz="2800" dirty="0" smtClean="0">
                <a:latin typeface="Arial" pitchFamily="34" charset="0"/>
                <a:cs typeface="Arial" pitchFamily="34" charset="0"/>
              </a:rPr>
              <a:t>For ELLs who ―</a:t>
            </a:r>
          </a:p>
          <a:p>
            <a:r>
              <a:rPr lang="en-US" sz="2800" dirty="0" smtClean="0">
                <a:latin typeface="Arial" pitchFamily="34" charset="0"/>
                <a:cs typeface="Arial" pitchFamily="34" charset="0"/>
              </a:rPr>
              <a:t>have been enrolled in U.S. schools 3 school years or less (5 or less if qualifying unschooled </a:t>
            </a:r>
            <a:r>
              <a:rPr lang="en-US" sz="2800" dirty="0" err="1" smtClean="0">
                <a:latin typeface="Arial" pitchFamily="34" charset="0"/>
                <a:cs typeface="Arial" pitchFamily="34" charset="0"/>
              </a:rPr>
              <a:t>asylee</a:t>
            </a:r>
            <a:r>
              <a:rPr lang="en-US" sz="2800" dirty="0" smtClean="0">
                <a:latin typeface="Arial" pitchFamily="34" charset="0"/>
                <a:cs typeface="Arial" pitchFamily="34" charset="0"/>
              </a:rPr>
              <a:t>/refugee)</a:t>
            </a:r>
          </a:p>
          <a:p>
            <a:pPr marL="0" indent="0">
              <a:buNone/>
            </a:pPr>
            <a:r>
              <a:rPr lang="en-US" sz="2800" b="1" i="1" dirty="0" smtClean="0">
                <a:latin typeface="Arial" pitchFamily="34" charset="0"/>
                <a:cs typeface="Arial" pitchFamily="34" charset="0"/>
              </a:rPr>
              <a:t>and</a:t>
            </a:r>
          </a:p>
          <a:p>
            <a:r>
              <a:rPr lang="en-US" sz="2800" dirty="0" smtClean="0">
                <a:latin typeface="Arial" pitchFamily="34" charset="0"/>
                <a:cs typeface="Arial" pitchFamily="34" charset="0"/>
              </a:rPr>
              <a:t>have not yet attained TELPAS advanced high reading rating</a:t>
            </a:r>
          </a:p>
          <a:p>
            <a:pPr>
              <a:buNone/>
            </a:pPr>
            <a:endParaRPr lang="en-US" sz="2800" dirty="0" smtClean="0">
              <a:latin typeface="Arial" pitchFamily="34" charset="0"/>
              <a:cs typeface="Arial" pitchFamily="34" charset="0"/>
            </a:endParaRPr>
          </a:p>
          <a:p>
            <a:pPr marL="0" indent="0">
              <a:buNone/>
            </a:pPr>
            <a:r>
              <a:rPr lang="en-US" sz="2200" b="1" dirty="0" smtClean="0">
                <a:solidFill>
                  <a:srgbClr val="E24472"/>
                </a:solidFill>
                <a:latin typeface="Arial" pitchFamily="34" charset="0"/>
                <a:cs typeface="Arial" pitchFamily="34" charset="0"/>
              </a:rPr>
              <a:t>Why these provisions?</a:t>
            </a:r>
            <a:r>
              <a:rPr lang="en-US" sz="2200" dirty="0" smtClean="0">
                <a:solidFill>
                  <a:srgbClr val="E24472"/>
                </a:solidFill>
                <a:latin typeface="Arial" pitchFamily="34" charset="0"/>
                <a:cs typeface="Arial" pitchFamily="34" charset="0"/>
              </a:rPr>
              <a:t> In English I and II/ESOL I and II courses, these students may require substantial instructional scaffolding and linguistic adaptation not feasible on standardized language arts assessments.</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GUID" val="bd2b5160-1e0c-4561-84cb-81f8d51978f1"/>
  <p:tag name="ARTICULATE_SLIDE_PAUSE" val="1"/>
  <p:tag name="ARTICULATE_NAV_LEVEL" val="1"/>
  <p:tag name="ARTICULATE_PLAYLIST_ID" val="-1"/>
  <p:tag name="ARTICULATE_LOCK_SLIDE" val="0"/>
  <p:tag name="ARTICULATE_SLIDE_NAV" val="1"/>
</p:tagLst>
</file>

<file path=ppt/tags/tag2.xml><?xml version="1.0" encoding="utf-8"?>
<p:tagLst xmlns:a="http://schemas.openxmlformats.org/drawingml/2006/main" xmlns:r="http://schemas.openxmlformats.org/officeDocument/2006/relationships" xmlns:p="http://schemas.openxmlformats.org/presentationml/2006/main">
  <p:tag name="ARTICULATE_SLIDE_GUID" val="3952dd86-1e94-470f-b282-5cef2113bf85"/>
  <p:tag name="ARTICULATE_SLIDE_PAUSE" val="1"/>
  <p:tag name="ARTICULATE_NAV_LEVEL" val="1"/>
  <p:tag name="ARTICULATE_PLAYLIST_ID" val="-1"/>
  <p:tag name="ARTICULATE_LOCK_SLIDE" val="0"/>
  <p:tag name="ARTICULATE_SLIDE_NAV" val="2"/>
</p:tagLst>
</file>

<file path=ppt/tags/tag3.xml><?xml version="1.0" encoding="utf-8"?>
<p:tagLst xmlns:a="http://schemas.openxmlformats.org/drawingml/2006/main" xmlns:r="http://schemas.openxmlformats.org/officeDocument/2006/relationships" xmlns:p="http://schemas.openxmlformats.org/presentationml/2006/main">
  <p:tag name="ARTICULATE_SLIDE_GUID" val="fbe3ae34-90c1-4e95-a982-c65bbcdad2db"/>
  <p:tag name="ARTICULATE_TITLE_TAG" val="What is Student Data?"/>
  <p:tag name="ARTICULATE_SLIDE_PAUSE" val="1"/>
  <p:tag name="ARTICULATE_NAV_LEVEL" val="3"/>
  <p:tag name="ARTICULATE_PLAYLIST_ID" val="-1"/>
  <p:tag name="ARTICULATE_LOCK_SLIDE" val="0"/>
  <p:tag name="ARTICULATE_SLIDE_NAV" val="59"/>
</p:tagLst>
</file>

<file path=ppt/tags/tag4.xml><?xml version="1.0" encoding="utf-8"?>
<p:tagLst xmlns:a="http://schemas.openxmlformats.org/drawingml/2006/main" xmlns:r="http://schemas.openxmlformats.org/officeDocument/2006/relationships" xmlns:p="http://schemas.openxmlformats.org/presentationml/2006/main">
  <p:tag name="ARTICULATE_SLIDE_GUID" val="fbe3ae34-90c1-4e95-a982-c65bbcdad2db"/>
  <p:tag name="ARTICULATE_TITLE_TAG" val="What is Student Data?"/>
  <p:tag name="ARTICULATE_SLIDE_PAUSE" val="1"/>
  <p:tag name="ARTICULATE_NAV_LEVEL" val="3"/>
  <p:tag name="ARTICULATE_PLAYLIST_ID" val="-1"/>
  <p:tag name="ARTICULATE_LOCK_SLIDE" val="0"/>
  <p:tag name="ARTICULATE_SLIDE_NAV" val="5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Pearson_PowerPoint_Blue_PSS_2010.01.14">
  <a:themeElements>
    <a:clrScheme name="">
      <a:dk1>
        <a:srgbClr val="000000"/>
      </a:dk1>
      <a:lt1>
        <a:srgbClr val="FFFFFF"/>
      </a:lt1>
      <a:dk2>
        <a:srgbClr val="292F82"/>
      </a:dk2>
      <a:lt2>
        <a:srgbClr val="808080"/>
      </a:lt2>
      <a:accent1>
        <a:srgbClr val="39408E"/>
      </a:accent1>
      <a:accent2>
        <a:srgbClr val="5E69AA"/>
      </a:accent2>
      <a:accent3>
        <a:srgbClr val="FFFFFF"/>
      </a:accent3>
      <a:accent4>
        <a:srgbClr val="000000"/>
      </a:accent4>
      <a:accent5>
        <a:srgbClr val="AEAFC6"/>
      </a:accent5>
      <a:accent6>
        <a:srgbClr val="545E9A"/>
      </a:accent6>
      <a:hlink>
        <a:srgbClr val="727BB5"/>
      </a:hlink>
      <a:folHlink>
        <a:srgbClr val="868EBF"/>
      </a:folHlink>
    </a:clrScheme>
    <a:fontScheme name="Pearson_PowerPoint_Blue_PSS_2010.01.14">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defRPr>
        </a:defPPr>
      </a:lstStyle>
    </a:lnDef>
  </a:objectDefaults>
  <a:extraClrSchemeLst>
    <a:extraClrScheme>
      <a:clrScheme name="Pearson_PowerPoint_Blue_PSS_2010.01.1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earson_PowerPoint_Blue_PSS_2010.01.1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earson_PowerPoint_Blue_PSS_2010.01.1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earson_PowerPoint_Blue_PSS_2010.01.1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earson_PowerPoint_Blue_PSS_2010.01.1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earson_PowerPoint_Blue_PSS_2010.01.1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earson_PowerPoint_Blue_PSS_2010.01.14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earson_PowerPoint_Blue_PSS_2010.01.1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earson_PowerPoint_Blue_PSS_2010.01.1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earson_PowerPoint_Blue_PSS_2010.01.1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earson_PowerPoint_Blue_PSS_2010.01.1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earson_PowerPoint_Blue_PSS_2010.01.1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earson_PowerPoint_Blue_PSS_2010.01.14 13">
        <a:dk1>
          <a:srgbClr val="000000"/>
        </a:dk1>
        <a:lt1>
          <a:srgbClr val="FFFFFF"/>
        </a:lt1>
        <a:dk2>
          <a:srgbClr val="292F82"/>
        </a:dk2>
        <a:lt2>
          <a:srgbClr val="808080"/>
        </a:lt2>
        <a:accent1>
          <a:srgbClr val="1A4A8D"/>
        </a:accent1>
        <a:accent2>
          <a:srgbClr val="0A5893"/>
        </a:accent2>
        <a:accent3>
          <a:srgbClr val="FFFFFF"/>
        </a:accent3>
        <a:accent4>
          <a:srgbClr val="000000"/>
        </a:accent4>
        <a:accent5>
          <a:srgbClr val="ABB1C5"/>
        </a:accent5>
        <a:accent6>
          <a:srgbClr val="084F85"/>
        </a:accent6>
        <a:hlink>
          <a:srgbClr val="0C6C9A"/>
        </a:hlink>
        <a:folHlink>
          <a:srgbClr val="0E75A8"/>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Pearson_PowerPoint_Blue_PSS_2010.01.14">
  <a:themeElements>
    <a:clrScheme name="">
      <a:dk1>
        <a:srgbClr val="000000"/>
      </a:dk1>
      <a:lt1>
        <a:srgbClr val="FFFFFF"/>
      </a:lt1>
      <a:dk2>
        <a:srgbClr val="292F82"/>
      </a:dk2>
      <a:lt2>
        <a:srgbClr val="808080"/>
      </a:lt2>
      <a:accent1>
        <a:srgbClr val="39408E"/>
      </a:accent1>
      <a:accent2>
        <a:srgbClr val="5E69AA"/>
      </a:accent2>
      <a:accent3>
        <a:srgbClr val="FFFFFF"/>
      </a:accent3>
      <a:accent4>
        <a:srgbClr val="000000"/>
      </a:accent4>
      <a:accent5>
        <a:srgbClr val="AEAFC6"/>
      </a:accent5>
      <a:accent6>
        <a:srgbClr val="545E9A"/>
      </a:accent6>
      <a:hlink>
        <a:srgbClr val="727BB5"/>
      </a:hlink>
      <a:folHlink>
        <a:srgbClr val="868EBF"/>
      </a:folHlink>
    </a:clrScheme>
    <a:fontScheme name="Pearson_PowerPoint_Blue_PSS_2010.01.14">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defRPr>
        </a:defPPr>
      </a:lstStyle>
    </a:lnDef>
  </a:objectDefaults>
  <a:extraClrSchemeLst>
    <a:extraClrScheme>
      <a:clrScheme name="Pearson_PowerPoint_Blue_PSS_2010.01.1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earson_PowerPoint_Blue_PSS_2010.01.1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earson_PowerPoint_Blue_PSS_2010.01.1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earson_PowerPoint_Blue_PSS_2010.01.1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earson_PowerPoint_Blue_PSS_2010.01.1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earson_PowerPoint_Blue_PSS_2010.01.1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earson_PowerPoint_Blue_PSS_2010.01.14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earson_PowerPoint_Blue_PSS_2010.01.1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earson_PowerPoint_Blue_PSS_2010.01.1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earson_PowerPoint_Blue_PSS_2010.01.1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earson_PowerPoint_Blue_PSS_2010.01.1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earson_PowerPoint_Blue_PSS_2010.01.1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earson_PowerPoint_Blue_PSS_2010.01.14 13">
        <a:dk1>
          <a:srgbClr val="000000"/>
        </a:dk1>
        <a:lt1>
          <a:srgbClr val="FFFFFF"/>
        </a:lt1>
        <a:dk2>
          <a:srgbClr val="292F82"/>
        </a:dk2>
        <a:lt2>
          <a:srgbClr val="808080"/>
        </a:lt2>
        <a:accent1>
          <a:srgbClr val="1A4A8D"/>
        </a:accent1>
        <a:accent2>
          <a:srgbClr val="0A5893"/>
        </a:accent2>
        <a:accent3>
          <a:srgbClr val="FFFFFF"/>
        </a:accent3>
        <a:accent4>
          <a:srgbClr val="000000"/>
        </a:accent4>
        <a:accent5>
          <a:srgbClr val="ABB1C5"/>
        </a:accent5>
        <a:accent6>
          <a:srgbClr val="084F85"/>
        </a:accent6>
        <a:hlink>
          <a:srgbClr val="0C6C9A"/>
        </a:hlink>
        <a:folHlink>
          <a:srgbClr val="0E75A8"/>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Pearson_PowerPoint_Blue_PSS_2010.01.14">
  <a:themeElements>
    <a:clrScheme name="">
      <a:dk1>
        <a:srgbClr val="000000"/>
      </a:dk1>
      <a:lt1>
        <a:srgbClr val="FFFFFF"/>
      </a:lt1>
      <a:dk2>
        <a:srgbClr val="292F82"/>
      </a:dk2>
      <a:lt2>
        <a:srgbClr val="808080"/>
      </a:lt2>
      <a:accent1>
        <a:srgbClr val="39408E"/>
      </a:accent1>
      <a:accent2>
        <a:srgbClr val="5E69AA"/>
      </a:accent2>
      <a:accent3>
        <a:srgbClr val="FFFFFF"/>
      </a:accent3>
      <a:accent4>
        <a:srgbClr val="000000"/>
      </a:accent4>
      <a:accent5>
        <a:srgbClr val="AEAFC6"/>
      </a:accent5>
      <a:accent6>
        <a:srgbClr val="545E9A"/>
      </a:accent6>
      <a:hlink>
        <a:srgbClr val="727BB5"/>
      </a:hlink>
      <a:folHlink>
        <a:srgbClr val="868EBF"/>
      </a:folHlink>
    </a:clrScheme>
    <a:fontScheme name="Pearson_PowerPoint_Blue_PSS_2010.01.14">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defRPr>
        </a:defPPr>
      </a:lstStyle>
    </a:lnDef>
  </a:objectDefaults>
  <a:extraClrSchemeLst>
    <a:extraClrScheme>
      <a:clrScheme name="Pearson_PowerPoint_Blue_PSS_2010.01.1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earson_PowerPoint_Blue_PSS_2010.01.1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earson_PowerPoint_Blue_PSS_2010.01.1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earson_PowerPoint_Blue_PSS_2010.01.1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earson_PowerPoint_Blue_PSS_2010.01.1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earson_PowerPoint_Blue_PSS_2010.01.1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earson_PowerPoint_Blue_PSS_2010.01.14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earson_PowerPoint_Blue_PSS_2010.01.1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earson_PowerPoint_Blue_PSS_2010.01.1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earson_PowerPoint_Blue_PSS_2010.01.1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earson_PowerPoint_Blue_PSS_2010.01.1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earson_PowerPoint_Blue_PSS_2010.01.1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earson_PowerPoint_Blue_PSS_2010.01.14 13">
        <a:dk1>
          <a:srgbClr val="000000"/>
        </a:dk1>
        <a:lt1>
          <a:srgbClr val="FFFFFF"/>
        </a:lt1>
        <a:dk2>
          <a:srgbClr val="292F82"/>
        </a:dk2>
        <a:lt2>
          <a:srgbClr val="808080"/>
        </a:lt2>
        <a:accent1>
          <a:srgbClr val="1A4A8D"/>
        </a:accent1>
        <a:accent2>
          <a:srgbClr val="0A5893"/>
        </a:accent2>
        <a:accent3>
          <a:srgbClr val="FFFFFF"/>
        </a:accent3>
        <a:accent4>
          <a:srgbClr val="000000"/>
        </a:accent4>
        <a:accent5>
          <a:srgbClr val="ABB1C5"/>
        </a:accent5>
        <a:accent6>
          <a:srgbClr val="084F85"/>
        </a:accent6>
        <a:hlink>
          <a:srgbClr val="0C6C9A"/>
        </a:hlink>
        <a:folHlink>
          <a:srgbClr val="0E75A8"/>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Pearson_PowerPoint_Blue_PSS_2010.01.14">
  <a:themeElements>
    <a:clrScheme name="">
      <a:dk1>
        <a:srgbClr val="000000"/>
      </a:dk1>
      <a:lt1>
        <a:srgbClr val="FFFFFF"/>
      </a:lt1>
      <a:dk2>
        <a:srgbClr val="292F82"/>
      </a:dk2>
      <a:lt2>
        <a:srgbClr val="808080"/>
      </a:lt2>
      <a:accent1>
        <a:srgbClr val="39408E"/>
      </a:accent1>
      <a:accent2>
        <a:srgbClr val="5E69AA"/>
      </a:accent2>
      <a:accent3>
        <a:srgbClr val="FFFFFF"/>
      </a:accent3>
      <a:accent4>
        <a:srgbClr val="000000"/>
      </a:accent4>
      <a:accent5>
        <a:srgbClr val="AEAFC6"/>
      </a:accent5>
      <a:accent6>
        <a:srgbClr val="545E9A"/>
      </a:accent6>
      <a:hlink>
        <a:srgbClr val="727BB5"/>
      </a:hlink>
      <a:folHlink>
        <a:srgbClr val="868EBF"/>
      </a:folHlink>
    </a:clrScheme>
    <a:fontScheme name="Pearson_PowerPoint_Blue_PSS_2010.01.14">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defRPr>
        </a:defPPr>
      </a:lstStyle>
    </a:lnDef>
  </a:objectDefaults>
  <a:extraClrSchemeLst>
    <a:extraClrScheme>
      <a:clrScheme name="Pearson_PowerPoint_Blue_PSS_2010.01.1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earson_PowerPoint_Blue_PSS_2010.01.1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earson_PowerPoint_Blue_PSS_2010.01.1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earson_PowerPoint_Blue_PSS_2010.01.1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earson_PowerPoint_Blue_PSS_2010.01.1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earson_PowerPoint_Blue_PSS_2010.01.1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earson_PowerPoint_Blue_PSS_2010.01.14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earson_PowerPoint_Blue_PSS_2010.01.1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earson_PowerPoint_Blue_PSS_2010.01.1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earson_PowerPoint_Blue_PSS_2010.01.1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earson_PowerPoint_Blue_PSS_2010.01.1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earson_PowerPoint_Blue_PSS_2010.01.1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earson_PowerPoint_Blue_PSS_2010.01.14 13">
        <a:dk1>
          <a:srgbClr val="000000"/>
        </a:dk1>
        <a:lt1>
          <a:srgbClr val="FFFFFF"/>
        </a:lt1>
        <a:dk2>
          <a:srgbClr val="292F82"/>
        </a:dk2>
        <a:lt2>
          <a:srgbClr val="808080"/>
        </a:lt2>
        <a:accent1>
          <a:srgbClr val="1A4A8D"/>
        </a:accent1>
        <a:accent2>
          <a:srgbClr val="0A5893"/>
        </a:accent2>
        <a:accent3>
          <a:srgbClr val="FFFFFF"/>
        </a:accent3>
        <a:accent4>
          <a:srgbClr val="000000"/>
        </a:accent4>
        <a:accent5>
          <a:srgbClr val="ABB1C5"/>
        </a:accent5>
        <a:accent6>
          <a:srgbClr val="084F85"/>
        </a:accent6>
        <a:hlink>
          <a:srgbClr val="0C6C9A"/>
        </a:hlink>
        <a:folHlink>
          <a:srgbClr val="0E75A8"/>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Pearson_PowerPoint_Blue_PSS_2010.01.14">
  <a:themeElements>
    <a:clrScheme name="">
      <a:dk1>
        <a:srgbClr val="000000"/>
      </a:dk1>
      <a:lt1>
        <a:srgbClr val="FFFFFF"/>
      </a:lt1>
      <a:dk2>
        <a:srgbClr val="292F82"/>
      </a:dk2>
      <a:lt2>
        <a:srgbClr val="808080"/>
      </a:lt2>
      <a:accent1>
        <a:srgbClr val="39408E"/>
      </a:accent1>
      <a:accent2>
        <a:srgbClr val="5E69AA"/>
      </a:accent2>
      <a:accent3>
        <a:srgbClr val="FFFFFF"/>
      </a:accent3>
      <a:accent4>
        <a:srgbClr val="000000"/>
      </a:accent4>
      <a:accent5>
        <a:srgbClr val="AEAFC6"/>
      </a:accent5>
      <a:accent6>
        <a:srgbClr val="545E9A"/>
      </a:accent6>
      <a:hlink>
        <a:srgbClr val="727BB5"/>
      </a:hlink>
      <a:folHlink>
        <a:srgbClr val="868EBF"/>
      </a:folHlink>
    </a:clrScheme>
    <a:fontScheme name="Pearson_PowerPoint_Blue_PSS_2010.01.14">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defRPr>
        </a:defPPr>
      </a:lstStyle>
    </a:lnDef>
  </a:objectDefaults>
  <a:extraClrSchemeLst>
    <a:extraClrScheme>
      <a:clrScheme name="Pearson_PowerPoint_Blue_PSS_2010.01.1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earson_PowerPoint_Blue_PSS_2010.01.1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earson_PowerPoint_Blue_PSS_2010.01.1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earson_PowerPoint_Blue_PSS_2010.01.1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earson_PowerPoint_Blue_PSS_2010.01.1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earson_PowerPoint_Blue_PSS_2010.01.1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earson_PowerPoint_Blue_PSS_2010.01.14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earson_PowerPoint_Blue_PSS_2010.01.1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earson_PowerPoint_Blue_PSS_2010.01.1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earson_PowerPoint_Blue_PSS_2010.01.1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earson_PowerPoint_Blue_PSS_2010.01.1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earson_PowerPoint_Blue_PSS_2010.01.1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earson_PowerPoint_Blue_PSS_2010.01.14 13">
        <a:dk1>
          <a:srgbClr val="000000"/>
        </a:dk1>
        <a:lt1>
          <a:srgbClr val="FFFFFF"/>
        </a:lt1>
        <a:dk2>
          <a:srgbClr val="292F82"/>
        </a:dk2>
        <a:lt2>
          <a:srgbClr val="808080"/>
        </a:lt2>
        <a:accent1>
          <a:srgbClr val="1A4A8D"/>
        </a:accent1>
        <a:accent2>
          <a:srgbClr val="0A5893"/>
        </a:accent2>
        <a:accent3>
          <a:srgbClr val="FFFFFF"/>
        </a:accent3>
        <a:accent4>
          <a:srgbClr val="000000"/>
        </a:accent4>
        <a:accent5>
          <a:srgbClr val="ABB1C5"/>
        </a:accent5>
        <a:accent6>
          <a:srgbClr val="084F85"/>
        </a:accent6>
        <a:hlink>
          <a:srgbClr val="0C6C9A"/>
        </a:hlink>
        <a:folHlink>
          <a:srgbClr val="0E75A8"/>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Pearson_PowerPoint_Blue_PSS_2010.01.14">
  <a:themeElements>
    <a:clrScheme name="">
      <a:dk1>
        <a:srgbClr val="000000"/>
      </a:dk1>
      <a:lt1>
        <a:srgbClr val="FFFFFF"/>
      </a:lt1>
      <a:dk2>
        <a:srgbClr val="292F82"/>
      </a:dk2>
      <a:lt2>
        <a:srgbClr val="808080"/>
      </a:lt2>
      <a:accent1>
        <a:srgbClr val="39408E"/>
      </a:accent1>
      <a:accent2>
        <a:srgbClr val="5E69AA"/>
      </a:accent2>
      <a:accent3>
        <a:srgbClr val="FFFFFF"/>
      </a:accent3>
      <a:accent4>
        <a:srgbClr val="000000"/>
      </a:accent4>
      <a:accent5>
        <a:srgbClr val="AEAFC6"/>
      </a:accent5>
      <a:accent6>
        <a:srgbClr val="545E9A"/>
      </a:accent6>
      <a:hlink>
        <a:srgbClr val="727BB5"/>
      </a:hlink>
      <a:folHlink>
        <a:srgbClr val="868EBF"/>
      </a:folHlink>
    </a:clrScheme>
    <a:fontScheme name="Pearson_PowerPoint_Blue_PSS_2010.01.14">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defRPr>
        </a:defPPr>
      </a:lstStyle>
    </a:lnDef>
  </a:objectDefaults>
  <a:extraClrSchemeLst>
    <a:extraClrScheme>
      <a:clrScheme name="Pearson_PowerPoint_Blue_PSS_2010.01.1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earson_PowerPoint_Blue_PSS_2010.01.1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earson_PowerPoint_Blue_PSS_2010.01.1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earson_PowerPoint_Blue_PSS_2010.01.1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earson_PowerPoint_Blue_PSS_2010.01.1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earson_PowerPoint_Blue_PSS_2010.01.1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earson_PowerPoint_Blue_PSS_2010.01.14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earson_PowerPoint_Blue_PSS_2010.01.1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earson_PowerPoint_Blue_PSS_2010.01.1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earson_PowerPoint_Blue_PSS_2010.01.1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earson_PowerPoint_Blue_PSS_2010.01.1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earson_PowerPoint_Blue_PSS_2010.01.1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earson_PowerPoint_Blue_PSS_2010.01.14 13">
        <a:dk1>
          <a:srgbClr val="000000"/>
        </a:dk1>
        <a:lt1>
          <a:srgbClr val="FFFFFF"/>
        </a:lt1>
        <a:dk2>
          <a:srgbClr val="292F82"/>
        </a:dk2>
        <a:lt2>
          <a:srgbClr val="808080"/>
        </a:lt2>
        <a:accent1>
          <a:srgbClr val="1A4A8D"/>
        </a:accent1>
        <a:accent2>
          <a:srgbClr val="0A5893"/>
        </a:accent2>
        <a:accent3>
          <a:srgbClr val="FFFFFF"/>
        </a:accent3>
        <a:accent4>
          <a:srgbClr val="000000"/>
        </a:accent4>
        <a:accent5>
          <a:srgbClr val="ABB1C5"/>
        </a:accent5>
        <a:accent6>
          <a:srgbClr val="084F85"/>
        </a:accent6>
        <a:hlink>
          <a:srgbClr val="0C6C9A"/>
        </a:hlink>
        <a:folHlink>
          <a:srgbClr val="0E75A8"/>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Pearson_PowerPoint_Blue_PSS_2010.01.14">
  <a:themeElements>
    <a:clrScheme name="">
      <a:dk1>
        <a:srgbClr val="000000"/>
      </a:dk1>
      <a:lt1>
        <a:srgbClr val="FFFFFF"/>
      </a:lt1>
      <a:dk2>
        <a:srgbClr val="292F82"/>
      </a:dk2>
      <a:lt2>
        <a:srgbClr val="808080"/>
      </a:lt2>
      <a:accent1>
        <a:srgbClr val="39408E"/>
      </a:accent1>
      <a:accent2>
        <a:srgbClr val="5E69AA"/>
      </a:accent2>
      <a:accent3>
        <a:srgbClr val="FFFFFF"/>
      </a:accent3>
      <a:accent4>
        <a:srgbClr val="000000"/>
      </a:accent4>
      <a:accent5>
        <a:srgbClr val="AEAFC6"/>
      </a:accent5>
      <a:accent6>
        <a:srgbClr val="545E9A"/>
      </a:accent6>
      <a:hlink>
        <a:srgbClr val="727BB5"/>
      </a:hlink>
      <a:folHlink>
        <a:srgbClr val="868EBF"/>
      </a:folHlink>
    </a:clrScheme>
    <a:fontScheme name="Pearson_PowerPoint_Blue_PSS_2010.01.14">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defRPr>
        </a:defPPr>
      </a:lstStyle>
    </a:lnDef>
  </a:objectDefaults>
  <a:extraClrSchemeLst>
    <a:extraClrScheme>
      <a:clrScheme name="Pearson_PowerPoint_Blue_PSS_2010.01.1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earson_PowerPoint_Blue_PSS_2010.01.1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earson_PowerPoint_Blue_PSS_2010.01.1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earson_PowerPoint_Blue_PSS_2010.01.1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earson_PowerPoint_Blue_PSS_2010.01.1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earson_PowerPoint_Blue_PSS_2010.01.1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earson_PowerPoint_Blue_PSS_2010.01.14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earson_PowerPoint_Blue_PSS_2010.01.1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earson_PowerPoint_Blue_PSS_2010.01.1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earson_PowerPoint_Blue_PSS_2010.01.1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earson_PowerPoint_Blue_PSS_2010.01.1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earson_PowerPoint_Blue_PSS_2010.01.1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earson_PowerPoint_Blue_PSS_2010.01.14 13">
        <a:dk1>
          <a:srgbClr val="000000"/>
        </a:dk1>
        <a:lt1>
          <a:srgbClr val="FFFFFF"/>
        </a:lt1>
        <a:dk2>
          <a:srgbClr val="292F82"/>
        </a:dk2>
        <a:lt2>
          <a:srgbClr val="808080"/>
        </a:lt2>
        <a:accent1>
          <a:srgbClr val="1A4A8D"/>
        </a:accent1>
        <a:accent2>
          <a:srgbClr val="0A5893"/>
        </a:accent2>
        <a:accent3>
          <a:srgbClr val="FFFFFF"/>
        </a:accent3>
        <a:accent4>
          <a:srgbClr val="000000"/>
        </a:accent4>
        <a:accent5>
          <a:srgbClr val="ABB1C5"/>
        </a:accent5>
        <a:accent6>
          <a:srgbClr val="084F85"/>
        </a:accent6>
        <a:hlink>
          <a:srgbClr val="0C6C9A"/>
        </a:hlink>
        <a:folHlink>
          <a:srgbClr val="0E75A8"/>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Pearson_PowerPoint_Blue_PSS_2010.01.14">
  <a:themeElements>
    <a:clrScheme name="">
      <a:dk1>
        <a:srgbClr val="000000"/>
      </a:dk1>
      <a:lt1>
        <a:srgbClr val="FFFFFF"/>
      </a:lt1>
      <a:dk2>
        <a:srgbClr val="292F82"/>
      </a:dk2>
      <a:lt2>
        <a:srgbClr val="808080"/>
      </a:lt2>
      <a:accent1>
        <a:srgbClr val="39408E"/>
      </a:accent1>
      <a:accent2>
        <a:srgbClr val="5E69AA"/>
      </a:accent2>
      <a:accent3>
        <a:srgbClr val="FFFFFF"/>
      </a:accent3>
      <a:accent4>
        <a:srgbClr val="000000"/>
      </a:accent4>
      <a:accent5>
        <a:srgbClr val="AEAFC6"/>
      </a:accent5>
      <a:accent6>
        <a:srgbClr val="545E9A"/>
      </a:accent6>
      <a:hlink>
        <a:srgbClr val="727BB5"/>
      </a:hlink>
      <a:folHlink>
        <a:srgbClr val="868EBF"/>
      </a:folHlink>
    </a:clrScheme>
    <a:fontScheme name="Pearson_PowerPoint_Blue_PSS_2010.01.14">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defRPr>
        </a:defPPr>
      </a:lstStyle>
    </a:lnDef>
  </a:objectDefaults>
  <a:extraClrSchemeLst>
    <a:extraClrScheme>
      <a:clrScheme name="Pearson_PowerPoint_Blue_PSS_2010.01.1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earson_PowerPoint_Blue_PSS_2010.01.1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earson_PowerPoint_Blue_PSS_2010.01.1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earson_PowerPoint_Blue_PSS_2010.01.1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earson_PowerPoint_Blue_PSS_2010.01.1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earson_PowerPoint_Blue_PSS_2010.01.1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earson_PowerPoint_Blue_PSS_2010.01.14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earson_PowerPoint_Blue_PSS_2010.01.1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earson_PowerPoint_Blue_PSS_2010.01.1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earson_PowerPoint_Blue_PSS_2010.01.1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earson_PowerPoint_Blue_PSS_2010.01.1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earson_PowerPoint_Blue_PSS_2010.01.1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earson_PowerPoint_Blue_PSS_2010.01.14 13">
        <a:dk1>
          <a:srgbClr val="000000"/>
        </a:dk1>
        <a:lt1>
          <a:srgbClr val="FFFFFF"/>
        </a:lt1>
        <a:dk2>
          <a:srgbClr val="292F82"/>
        </a:dk2>
        <a:lt2>
          <a:srgbClr val="808080"/>
        </a:lt2>
        <a:accent1>
          <a:srgbClr val="1A4A8D"/>
        </a:accent1>
        <a:accent2>
          <a:srgbClr val="0A5893"/>
        </a:accent2>
        <a:accent3>
          <a:srgbClr val="FFFFFF"/>
        </a:accent3>
        <a:accent4>
          <a:srgbClr val="000000"/>
        </a:accent4>
        <a:accent5>
          <a:srgbClr val="ABB1C5"/>
        </a:accent5>
        <a:accent6>
          <a:srgbClr val="084F85"/>
        </a:accent6>
        <a:hlink>
          <a:srgbClr val="0C6C9A"/>
        </a:hlink>
        <a:folHlink>
          <a:srgbClr val="0E75A8"/>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2_Pearson_PowerPoint_Blue_PSS_2010.01.14">
  <a:themeElements>
    <a:clrScheme name="">
      <a:dk1>
        <a:srgbClr val="000000"/>
      </a:dk1>
      <a:lt1>
        <a:srgbClr val="FFFFFF"/>
      </a:lt1>
      <a:dk2>
        <a:srgbClr val="292F82"/>
      </a:dk2>
      <a:lt2>
        <a:srgbClr val="808080"/>
      </a:lt2>
      <a:accent1>
        <a:srgbClr val="39408E"/>
      </a:accent1>
      <a:accent2>
        <a:srgbClr val="5E69AA"/>
      </a:accent2>
      <a:accent3>
        <a:srgbClr val="FFFFFF"/>
      </a:accent3>
      <a:accent4>
        <a:srgbClr val="000000"/>
      </a:accent4>
      <a:accent5>
        <a:srgbClr val="AEAFC6"/>
      </a:accent5>
      <a:accent6>
        <a:srgbClr val="545E9A"/>
      </a:accent6>
      <a:hlink>
        <a:srgbClr val="727BB5"/>
      </a:hlink>
      <a:folHlink>
        <a:srgbClr val="868EBF"/>
      </a:folHlink>
    </a:clrScheme>
    <a:fontScheme name="Pearson_PowerPoint_Blue_PSS_2010.01.14">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defRPr>
        </a:defPPr>
      </a:lstStyle>
    </a:lnDef>
  </a:objectDefaults>
  <a:extraClrSchemeLst>
    <a:extraClrScheme>
      <a:clrScheme name="Pearson_PowerPoint_Blue_PSS_2010.01.1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earson_PowerPoint_Blue_PSS_2010.01.1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earson_PowerPoint_Blue_PSS_2010.01.1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earson_PowerPoint_Blue_PSS_2010.01.1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earson_PowerPoint_Blue_PSS_2010.01.1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earson_PowerPoint_Blue_PSS_2010.01.1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earson_PowerPoint_Blue_PSS_2010.01.14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earson_PowerPoint_Blue_PSS_2010.01.1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earson_PowerPoint_Blue_PSS_2010.01.1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earson_PowerPoint_Blue_PSS_2010.01.1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earson_PowerPoint_Blue_PSS_2010.01.1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earson_PowerPoint_Blue_PSS_2010.01.1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earson_PowerPoint_Blue_PSS_2010.01.14 13">
        <a:dk1>
          <a:srgbClr val="000000"/>
        </a:dk1>
        <a:lt1>
          <a:srgbClr val="FFFFFF"/>
        </a:lt1>
        <a:dk2>
          <a:srgbClr val="292F82"/>
        </a:dk2>
        <a:lt2>
          <a:srgbClr val="808080"/>
        </a:lt2>
        <a:accent1>
          <a:srgbClr val="1A4A8D"/>
        </a:accent1>
        <a:accent2>
          <a:srgbClr val="0A5893"/>
        </a:accent2>
        <a:accent3>
          <a:srgbClr val="FFFFFF"/>
        </a:accent3>
        <a:accent4>
          <a:srgbClr val="000000"/>
        </a:accent4>
        <a:accent5>
          <a:srgbClr val="ABB1C5"/>
        </a:accent5>
        <a:accent6>
          <a:srgbClr val="084F85"/>
        </a:accent6>
        <a:hlink>
          <a:srgbClr val="0C6C9A"/>
        </a:hlink>
        <a:folHlink>
          <a:srgbClr val="0E75A8"/>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3_Pearson_PowerPoint_Blue_PSS_2010.01.14">
  <a:themeElements>
    <a:clrScheme name="">
      <a:dk1>
        <a:srgbClr val="000000"/>
      </a:dk1>
      <a:lt1>
        <a:srgbClr val="FFFFFF"/>
      </a:lt1>
      <a:dk2>
        <a:srgbClr val="292F82"/>
      </a:dk2>
      <a:lt2>
        <a:srgbClr val="808080"/>
      </a:lt2>
      <a:accent1>
        <a:srgbClr val="39408E"/>
      </a:accent1>
      <a:accent2>
        <a:srgbClr val="5E69AA"/>
      </a:accent2>
      <a:accent3>
        <a:srgbClr val="FFFFFF"/>
      </a:accent3>
      <a:accent4>
        <a:srgbClr val="000000"/>
      </a:accent4>
      <a:accent5>
        <a:srgbClr val="AEAFC6"/>
      </a:accent5>
      <a:accent6>
        <a:srgbClr val="545E9A"/>
      </a:accent6>
      <a:hlink>
        <a:srgbClr val="727BB5"/>
      </a:hlink>
      <a:folHlink>
        <a:srgbClr val="868EBF"/>
      </a:folHlink>
    </a:clrScheme>
    <a:fontScheme name="Pearson_PowerPoint_Blue_PSS_2010.01.14">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defRPr>
        </a:defPPr>
      </a:lstStyle>
    </a:lnDef>
  </a:objectDefaults>
  <a:extraClrSchemeLst>
    <a:extraClrScheme>
      <a:clrScheme name="Pearson_PowerPoint_Blue_PSS_2010.01.1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earson_PowerPoint_Blue_PSS_2010.01.1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earson_PowerPoint_Blue_PSS_2010.01.1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earson_PowerPoint_Blue_PSS_2010.01.1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earson_PowerPoint_Blue_PSS_2010.01.1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earson_PowerPoint_Blue_PSS_2010.01.1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earson_PowerPoint_Blue_PSS_2010.01.14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earson_PowerPoint_Blue_PSS_2010.01.1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earson_PowerPoint_Blue_PSS_2010.01.1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earson_PowerPoint_Blue_PSS_2010.01.1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earson_PowerPoint_Blue_PSS_2010.01.1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earson_PowerPoint_Blue_PSS_2010.01.1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earson_PowerPoint_Blue_PSS_2010.01.14 13">
        <a:dk1>
          <a:srgbClr val="000000"/>
        </a:dk1>
        <a:lt1>
          <a:srgbClr val="FFFFFF"/>
        </a:lt1>
        <a:dk2>
          <a:srgbClr val="292F82"/>
        </a:dk2>
        <a:lt2>
          <a:srgbClr val="808080"/>
        </a:lt2>
        <a:accent1>
          <a:srgbClr val="1A4A8D"/>
        </a:accent1>
        <a:accent2>
          <a:srgbClr val="0A5893"/>
        </a:accent2>
        <a:accent3>
          <a:srgbClr val="FFFFFF"/>
        </a:accent3>
        <a:accent4>
          <a:srgbClr val="000000"/>
        </a:accent4>
        <a:accent5>
          <a:srgbClr val="ABB1C5"/>
        </a:accent5>
        <a:accent6>
          <a:srgbClr val="084F85"/>
        </a:accent6>
        <a:hlink>
          <a:srgbClr val="0C6C9A"/>
        </a:hlink>
        <a:folHlink>
          <a:srgbClr val="0E75A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4_Pearson_PowerPoint_Blue_PSS_2010.01.14">
  <a:themeElements>
    <a:clrScheme name="">
      <a:dk1>
        <a:srgbClr val="000000"/>
      </a:dk1>
      <a:lt1>
        <a:srgbClr val="FFFFFF"/>
      </a:lt1>
      <a:dk2>
        <a:srgbClr val="292F82"/>
      </a:dk2>
      <a:lt2>
        <a:srgbClr val="808080"/>
      </a:lt2>
      <a:accent1>
        <a:srgbClr val="39408E"/>
      </a:accent1>
      <a:accent2>
        <a:srgbClr val="5E69AA"/>
      </a:accent2>
      <a:accent3>
        <a:srgbClr val="FFFFFF"/>
      </a:accent3>
      <a:accent4>
        <a:srgbClr val="000000"/>
      </a:accent4>
      <a:accent5>
        <a:srgbClr val="AEAFC6"/>
      </a:accent5>
      <a:accent6>
        <a:srgbClr val="545E9A"/>
      </a:accent6>
      <a:hlink>
        <a:srgbClr val="727BB5"/>
      </a:hlink>
      <a:folHlink>
        <a:srgbClr val="868EBF"/>
      </a:folHlink>
    </a:clrScheme>
    <a:fontScheme name="Pearson_PowerPoint_Blue_PSS_2010.01.14">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defRPr>
        </a:defPPr>
      </a:lstStyle>
    </a:lnDef>
  </a:objectDefaults>
  <a:extraClrSchemeLst>
    <a:extraClrScheme>
      <a:clrScheme name="Pearson_PowerPoint_Blue_PSS_2010.01.1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earson_PowerPoint_Blue_PSS_2010.01.1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earson_PowerPoint_Blue_PSS_2010.01.1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earson_PowerPoint_Blue_PSS_2010.01.1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earson_PowerPoint_Blue_PSS_2010.01.1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earson_PowerPoint_Blue_PSS_2010.01.1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earson_PowerPoint_Blue_PSS_2010.01.14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earson_PowerPoint_Blue_PSS_2010.01.1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earson_PowerPoint_Blue_PSS_2010.01.1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earson_PowerPoint_Blue_PSS_2010.01.1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earson_PowerPoint_Blue_PSS_2010.01.1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earson_PowerPoint_Blue_PSS_2010.01.1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earson_PowerPoint_Blue_PSS_2010.01.14 13">
        <a:dk1>
          <a:srgbClr val="000000"/>
        </a:dk1>
        <a:lt1>
          <a:srgbClr val="FFFFFF"/>
        </a:lt1>
        <a:dk2>
          <a:srgbClr val="292F82"/>
        </a:dk2>
        <a:lt2>
          <a:srgbClr val="808080"/>
        </a:lt2>
        <a:accent1>
          <a:srgbClr val="1A4A8D"/>
        </a:accent1>
        <a:accent2>
          <a:srgbClr val="0A5893"/>
        </a:accent2>
        <a:accent3>
          <a:srgbClr val="FFFFFF"/>
        </a:accent3>
        <a:accent4>
          <a:srgbClr val="000000"/>
        </a:accent4>
        <a:accent5>
          <a:srgbClr val="ABB1C5"/>
        </a:accent5>
        <a:accent6>
          <a:srgbClr val="084F85"/>
        </a:accent6>
        <a:hlink>
          <a:srgbClr val="0C6C9A"/>
        </a:hlink>
        <a:folHlink>
          <a:srgbClr val="0E75A8"/>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3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3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3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3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3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3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4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4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4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4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4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4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4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4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4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4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5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5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5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5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5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5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5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5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5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5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6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6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0.xml><?xml version="1.0" encoding="utf-8"?>
<a:theme xmlns:a="http://schemas.openxmlformats.org/drawingml/2006/main" name="6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6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2.xml><?xml version="1.0" encoding="utf-8"?>
<a:theme xmlns:a="http://schemas.openxmlformats.org/drawingml/2006/main" name="6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6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5.xml><?xml version="1.0" encoding="utf-8"?>
<a:theme xmlns:a="http://schemas.openxmlformats.org/drawingml/2006/main" name="3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Pearson_PowerPoint_Blue_PSS_2010.01.14">
  <a:themeElements>
    <a:clrScheme name="">
      <a:dk1>
        <a:srgbClr val="000000"/>
      </a:dk1>
      <a:lt1>
        <a:srgbClr val="FFFFFF"/>
      </a:lt1>
      <a:dk2>
        <a:srgbClr val="292F82"/>
      </a:dk2>
      <a:lt2>
        <a:srgbClr val="808080"/>
      </a:lt2>
      <a:accent1>
        <a:srgbClr val="39408E"/>
      </a:accent1>
      <a:accent2>
        <a:srgbClr val="5E69AA"/>
      </a:accent2>
      <a:accent3>
        <a:srgbClr val="FFFFFF"/>
      </a:accent3>
      <a:accent4>
        <a:srgbClr val="000000"/>
      </a:accent4>
      <a:accent5>
        <a:srgbClr val="AEAFC6"/>
      </a:accent5>
      <a:accent6>
        <a:srgbClr val="545E9A"/>
      </a:accent6>
      <a:hlink>
        <a:srgbClr val="727BB5"/>
      </a:hlink>
      <a:folHlink>
        <a:srgbClr val="868EBF"/>
      </a:folHlink>
    </a:clrScheme>
    <a:fontScheme name="Pearson_PowerPoint_Blue_PSS_2010.01.14">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defRPr>
        </a:defPPr>
      </a:lstStyle>
    </a:lnDef>
  </a:objectDefaults>
  <a:extraClrSchemeLst>
    <a:extraClrScheme>
      <a:clrScheme name="Pearson_PowerPoint_Blue_PSS_2010.01.1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earson_PowerPoint_Blue_PSS_2010.01.1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earson_PowerPoint_Blue_PSS_2010.01.1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earson_PowerPoint_Blue_PSS_2010.01.1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earson_PowerPoint_Blue_PSS_2010.01.1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earson_PowerPoint_Blue_PSS_2010.01.1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earson_PowerPoint_Blue_PSS_2010.01.14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earson_PowerPoint_Blue_PSS_2010.01.1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earson_PowerPoint_Blue_PSS_2010.01.1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earson_PowerPoint_Blue_PSS_2010.01.1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earson_PowerPoint_Blue_PSS_2010.01.1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earson_PowerPoint_Blue_PSS_2010.01.1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earson_PowerPoint_Blue_PSS_2010.01.14 13">
        <a:dk1>
          <a:srgbClr val="000000"/>
        </a:dk1>
        <a:lt1>
          <a:srgbClr val="FFFFFF"/>
        </a:lt1>
        <a:dk2>
          <a:srgbClr val="292F82"/>
        </a:dk2>
        <a:lt2>
          <a:srgbClr val="808080"/>
        </a:lt2>
        <a:accent1>
          <a:srgbClr val="1A4A8D"/>
        </a:accent1>
        <a:accent2>
          <a:srgbClr val="0A5893"/>
        </a:accent2>
        <a:accent3>
          <a:srgbClr val="FFFFFF"/>
        </a:accent3>
        <a:accent4>
          <a:srgbClr val="000000"/>
        </a:accent4>
        <a:accent5>
          <a:srgbClr val="ABB1C5"/>
        </a:accent5>
        <a:accent6>
          <a:srgbClr val="084F85"/>
        </a:accent6>
        <a:hlink>
          <a:srgbClr val="0C6C9A"/>
        </a:hlink>
        <a:folHlink>
          <a:srgbClr val="0E75A8"/>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Pearson_PowerPoint_Blue_PSS_2010.01.14">
  <a:themeElements>
    <a:clrScheme name="">
      <a:dk1>
        <a:srgbClr val="000000"/>
      </a:dk1>
      <a:lt1>
        <a:srgbClr val="FFFFFF"/>
      </a:lt1>
      <a:dk2>
        <a:srgbClr val="292F82"/>
      </a:dk2>
      <a:lt2>
        <a:srgbClr val="808080"/>
      </a:lt2>
      <a:accent1>
        <a:srgbClr val="39408E"/>
      </a:accent1>
      <a:accent2>
        <a:srgbClr val="5E69AA"/>
      </a:accent2>
      <a:accent3>
        <a:srgbClr val="FFFFFF"/>
      </a:accent3>
      <a:accent4>
        <a:srgbClr val="000000"/>
      </a:accent4>
      <a:accent5>
        <a:srgbClr val="AEAFC6"/>
      </a:accent5>
      <a:accent6>
        <a:srgbClr val="545E9A"/>
      </a:accent6>
      <a:hlink>
        <a:srgbClr val="727BB5"/>
      </a:hlink>
      <a:folHlink>
        <a:srgbClr val="868EBF"/>
      </a:folHlink>
    </a:clrScheme>
    <a:fontScheme name="Pearson_PowerPoint_Blue_PSS_2010.01.14">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defRPr>
        </a:defPPr>
      </a:lstStyle>
    </a:lnDef>
  </a:objectDefaults>
  <a:extraClrSchemeLst>
    <a:extraClrScheme>
      <a:clrScheme name="Pearson_PowerPoint_Blue_PSS_2010.01.1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earson_PowerPoint_Blue_PSS_2010.01.1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earson_PowerPoint_Blue_PSS_2010.01.1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earson_PowerPoint_Blue_PSS_2010.01.1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earson_PowerPoint_Blue_PSS_2010.01.1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earson_PowerPoint_Blue_PSS_2010.01.1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earson_PowerPoint_Blue_PSS_2010.01.14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earson_PowerPoint_Blue_PSS_2010.01.1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earson_PowerPoint_Blue_PSS_2010.01.1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earson_PowerPoint_Blue_PSS_2010.01.1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earson_PowerPoint_Blue_PSS_2010.01.1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earson_PowerPoint_Blue_PSS_2010.01.1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earson_PowerPoint_Blue_PSS_2010.01.14 13">
        <a:dk1>
          <a:srgbClr val="000000"/>
        </a:dk1>
        <a:lt1>
          <a:srgbClr val="FFFFFF"/>
        </a:lt1>
        <a:dk2>
          <a:srgbClr val="292F82"/>
        </a:dk2>
        <a:lt2>
          <a:srgbClr val="808080"/>
        </a:lt2>
        <a:accent1>
          <a:srgbClr val="1A4A8D"/>
        </a:accent1>
        <a:accent2>
          <a:srgbClr val="0A5893"/>
        </a:accent2>
        <a:accent3>
          <a:srgbClr val="FFFFFF"/>
        </a:accent3>
        <a:accent4>
          <a:srgbClr val="000000"/>
        </a:accent4>
        <a:accent5>
          <a:srgbClr val="ABB1C5"/>
        </a:accent5>
        <a:accent6>
          <a:srgbClr val="084F85"/>
        </a:accent6>
        <a:hlink>
          <a:srgbClr val="0C6C9A"/>
        </a:hlink>
        <a:folHlink>
          <a:srgbClr val="0E75A8"/>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Pearson_PowerPoint_Blue_PSS_2010.01.14">
  <a:themeElements>
    <a:clrScheme name="">
      <a:dk1>
        <a:srgbClr val="000000"/>
      </a:dk1>
      <a:lt1>
        <a:srgbClr val="FFFFFF"/>
      </a:lt1>
      <a:dk2>
        <a:srgbClr val="292F82"/>
      </a:dk2>
      <a:lt2>
        <a:srgbClr val="808080"/>
      </a:lt2>
      <a:accent1>
        <a:srgbClr val="39408E"/>
      </a:accent1>
      <a:accent2>
        <a:srgbClr val="5E69AA"/>
      </a:accent2>
      <a:accent3>
        <a:srgbClr val="FFFFFF"/>
      </a:accent3>
      <a:accent4>
        <a:srgbClr val="000000"/>
      </a:accent4>
      <a:accent5>
        <a:srgbClr val="AEAFC6"/>
      </a:accent5>
      <a:accent6>
        <a:srgbClr val="545E9A"/>
      </a:accent6>
      <a:hlink>
        <a:srgbClr val="727BB5"/>
      </a:hlink>
      <a:folHlink>
        <a:srgbClr val="868EBF"/>
      </a:folHlink>
    </a:clrScheme>
    <a:fontScheme name="Pearson_PowerPoint_Blue_PSS_2010.01.14">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defRPr>
        </a:defPPr>
      </a:lstStyle>
    </a:lnDef>
  </a:objectDefaults>
  <a:extraClrSchemeLst>
    <a:extraClrScheme>
      <a:clrScheme name="Pearson_PowerPoint_Blue_PSS_2010.01.1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earson_PowerPoint_Blue_PSS_2010.01.1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earson_PowerPoint_Blue_PSS_2010.01.1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earson_PowerPoint_Blue_PSS_2010.01.1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earson_PowerPoint_Blue_PSS_2010.01.1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earson_PowerPoint_Blue_PSS_2010.01.1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earson_PowerPoint_Blue_PSS_2010.01.14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earson_PowerPoint_Blue_PSS_2010.01.1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earson_PowerPoint_Blue_PSS_2010.01.1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earson_PowerPoint_Blue_PSS_2010.01.1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earson_PowerPoint_Blue_PSS_2010.01.1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earson_PowerPoint_Blue_PSS_2010.01.1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earson_PowerPoint_Blue_PSS_2010.01.14 13">
        <a:dk1>
          <a:srgbClr val="000000"/>
        </a:dk1>
        <a:lt1>
          <a:srgbClr val="FFFFFF"/>
        </a:lt1>
        <a:dk2>
          <a:srgbClr val="292F82"/>
        </a:dk2>
        <a:lt2>
          <a:srgbClr val="808080"/>
        </a:lt2>
        <a:accent1>
          <a:srgbClr val="1A4A8D"/>
        </a:accent1>
        <a:accent2>
          <a:srgbClr val="0A5893"/>
        </a:accent2>
        <a:accent3>
          <a:srgbClr val="FFFFFF"/>
        </a:accent3>
        <a:accent4>
          <a:srgbClr val="000000"/>
        </a:accent4>
        <a:accent5>
          <a:srgbClr val="ABB1C5"/>
        </a:accent5>
        <a:accent6>
          <a:srgbClr val="084F85"/>
        </a:accent6>
        <a:hlink>
          <a:srgbClr val="0C6C9A"/>
        </a:hlink>
        <a:folHlink>
          <a:srgbClr val="0E75A8"/>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Pearson_PowerPoint_Blue_PSS_2010.01.14">
  <a:themeElements>
    <a:clrScheme name="">
      <a:dk1>
        <a:srgbClr val="000000"/>
      </a:dk1>
      <a:lt1>
        <a:srgbClr val="FFFFFF"/>
      </a:lt1>
      <a:dk2>
        <a:srgbClr val="292F82"/>
      </a:dk2>
      <a:lt2>
        <a:srgbClr val="808080"/>
      </a:lt2>
      <a:accent1>
        <a:srgbClr val="39408E"/>
      </a:accent1>
      <a:accent2>
        <a:srgbClr val="5E69AA"/>
      </a:accent2>
      <a:accent3>
        <a:srgbClr val="FFFFFF"/>
      </a:accent3>
      <a:accent4>
        <a:srgbClr val="000000"/>
      </a:accent4>
      <a:accent5>
        <a:srgbClr val="AEAFC6"/>
      </a:accent5>
      <a:accent6>
        <a:srgbClr val="545E9A"/>
      </a:accent6>
      <a:hlink>
        <a:srgbClr val="727BB5"/>
      </a:hlink>
      <a:folHlink>
        <a:srgbClr val="868EBF"/>
      </a:folHlink>
    </a:clrScheme>
    <a:fontScheme name="Pearson_PowerPoint_Blue_PSS_2010.01.14">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defRPr>
        </a:defPPr>
      </a:lstStyle>
    </a:lnDef>
  </a:objectDefaults>
  <a:extraClrSchemeLst>
    <a:extraClrScheme>
      <a:clrScheme name="Pearson_PowerPoint_Blue_PSS_2010.01.1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earson_PowerPoint_Blue_PSS_2010.01.1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earson_PowerPoint_Blue_PSS_2010.01.1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earson_PowerPoint_Blue_PSS_2010.01.1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earson_PowerPoint_Blue_PSS_2010.01.1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earson_PowerPoint_Blue_PSS_2010.01.1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earson_PowerPoint_Blue_PSS_2010.01.14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earson_PowerPoint_Blue_PSS_2010.01.1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earson_PowerPoint_Blue_PSS_2010.01.1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earson_PowerPoint_Blue_PSS_2010.01.1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earson_PowerPoint_Blue_PSS_2010.01.1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earson_PowerPoint_Blue_PSS_2010.01.1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earson_PowerPoint_Blue_PSS_2010.01.14 13">
        <a:dk1>
          <a:srgbClr val="000000"/>
        </a:dk1>
        <a:lt1>
          <a:srgbClr val="FFFFFF"/>
        </a:lt1>
        <a:dk2>
          <a:srgbClr val="292F82"/>
        </a:dk2>
        <a:lt2>
          <a:srgbClr val="808080"/>
        </a:lt2>
        <a:accent1>
          <a:srgbClr val="1A4A8D"/>
        </a:accent1>
        <a:accent2>
          <a:srgbClr val="0A5893"/>
        </a:accent2>
        <a:accent3>
          <a:srgbClr val="FFFFFF"/>
        </a:accent3>
        <a:accent4>
          <a:srgbClr val="000000"/>
        </a:accent4>
        <a:accent5>
          <a:srgbClr val="ABB1C5"/>
        </a:accent5>
        <a:accent6>
          <a:srgbClr val="084F85"/>
        </a:accent6>
        <a:hlink>
          <a:srgbClr val="0C6C9A"/>
        </a:hlink>
        <a:folHlink>
          <a:srgbClr val="0E75A8"/>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Pearson_PowerPoint_Blue_PSS_2010.01.14 13">
    <a:dk1>
      <a:srgbClr val="000000"/>
    </a:dk1>
    <a:lt1>
      <a:srgbClr val="FFFFFF"/>
    </a:lt1>
    <a:dk2>
      <a:srgbClr val="292F82"/>
    </a:dk2>
    <a:lt2>
      <a:srgbClr val="808080"/>
    </a:lt2>
    <a:accent1>
      <a:srgbClr val="1A4A8D"/>
    </a:accent1>
    <a:accent2>
      <a:srgbClr val="0A5893"/>
    </a:accent2>
    <a:accent3>
      <a:srgbClr val="FFFFFF"/>
    </a:accent3>
    <a:accent4>
      <a:srgbClr val="000000"/>
    </a:accent4>
    <a:accent5>
      <a:srgbClr val="ABB1C5"/>
    </a:accent5>
    <a:accent6>
      <a:srgbClr val="084F85"/>
    </a:accent6>
    <a:hlink>
      <a:srgbClr val="0C6C9A"/>
    </a:hlink>
    <a:folHlink>
      <a:srgbClr val="0E75A8"/>
    </a:folHlink>
  </a:clrScheme>
</a:themeOverride>
</file>

<file path=docProps/app.xml><?xml version="1.0" encoding="utf-8"?>
<Properties xmlns="http://schemas.openxmlformats.org/officeDocument/2006/extended-properties" xmlns:vt="http://schemas.openxmlformats.org/officeDocument/2006/docPropsVTypes">
  <TotalTime>246</TotalTime>
  <Words>12646</Words>
  <Application>Microsoft Office PowerPoint</Application>
  <PresentationFormat>On-screen Show (4:3)</PresentationFormat>
  <Paragraphs>2541</Paragraphs>
  <Slides>318</Slides>
  <Notes>131</Notes>
  <HiddenSlides>0</HiddenSlides>
  <MMClips>0</MMClips>
  <ScaleCrop>false</ScaleCrop>
  <HeadingPairs>
    <vt:vector size="4" baseType="variant">
      <vt:variant>
        <vt:lpstr>Theme</vt:lpstr>
      </vt:variant>
      <vt:variant>
        <vt:i4>55</vt:i4>
      </vt:variant>
      <vt:variant>
        <vt:lpstr>Slide Titles</vt:lpstr>
      </vt:variant>
      <vt:variant>
        <vt:i4>318</vt:i4>
      </vt:variant>
    </vt:vector>
  </HeadingPairs>
  <TitlesOfParts>
    <vt:vector size="373" baseType="lpstr">
      <vt:lpstr>Office Theme</vt:lpstr>
      <vt:lpstr>1_Office Theme</vt:lpstr>
      <vt:lpstr>2_Office Theme</vt:lpstr>
      <vt:lpstr>29_Office Theme</vt:lpstr>
      <vt:lpstr>32_Office Theme</vt:lpstr>
      <vt:lpstr>Pearson_PowerPoint_Blue_PSS_2010.01.14</vt:lpstr>
      <vt:lpstr>1_Pearson_PowerPoint_Blue_PSS_2010.01.14</vt:lpstr>
      <vt:lpstr>2_Pearson_PowerPoint_Blue_PSS_2010.01.14</vt:lpstr>
      <vt:lpstr>3_Pearson_PowerPoint_Blue_PSS_2010.01.14</vt:lpstr>
      <vt:lpstr>4_Pearson_PowerPoint_Blue_PSS_2010.01.14</vt:lpstr>
      <vt:lpstr>5_Pearson_PowerPoint_Blue_PSS_2010.01.14</vt:lpstr>
      <vt:lpstr>6_Pearson_PowerPoint_Blue_PSS_2010.01.14</vt:lpstr>
      <vt:lpstr>7_Pearson_PowerPoint_Blue_PSS_2010.01.14</vt:lpstr>
      <vt:lpstr>8_Pearson_PowerPoint_Blue_PSS_2010.01.14</vt:lpstr>
      <vt:lpstr>9_Pearson_PowerPoint_Blue_PSS_2010.01.14</vt:lpstr>
      <vt:lpstr>10_Pearson_PowerPoint_Blue_PSS_2010.01.14</vt:lpstr>
      <vt:lpstr>11_Pearson_PowerPoint_Blue_PSS_2010.01.14</vt:lpstr>
      <vt:lpstr>12_Pearson_PowerPoint_Blue_PSS_2010.01.14</vt:lpstr>
      <vt:lpstr>13_Pearson_PowerPoint_Blue_PSS_2010.01.14</vt:lpstr>
      <vt:lpstr>14_Pearson_PowerPoint_Blue_PSS_2010.01.14</vt:lpstr>
      <vt:lpstr>33_Office Theme</vt:lpstr>
      <vt:lpstr>34_Office Theme</vt:lpstr>
      <vt:lpstr>35_Office Theme</vt:lpstr>
      <vt:lpstr>36_Office Theme</vt:lpstr>
      <vt:lpstr>37_Office Theme</vt:lpstr>
      <vt:lpstr>38_Office Theme</vt:lpstr>
      <vt:lpstr>39_Office Theme</vt:lpstr>
      <vt:lpstr>40_Office Theme</vt:lpstr>
      <vt:lpstr>41_Office Theme</vt:lpstr>
      <vt:lpstr>42_Office Theme</vt:lpstr>
      <vt:lpstr>43_Office Theme</vt:lpstr>
      <vt:lpstr>44_Office Theme</vt:lpstr>
      <vt:lpstr>45_Office Theme</vt:lpstr>
      <vt:lpstr>46_Office Theme</vt:lpstr>
      <vt:lpstr>47_Office Theme</vt:lpstr>
      <vt:lpstr>48_Office Theme</vt:lpstr>
      <vt:lpstr>49_Office Theme</vt:lpstr>
      <vt:lpstr>50_Office Theme</vt:lpstr>
      <vt:lpstr>51_Office Theme</vt:lpstr>
      <vt:lpstr>52_Office Theme</vt:lpstr>
      <vt:lpstr>53_Office Theme</vt:lpstr>
      <vt:lpstr>54_Office Theme</vt:lpstr>
      <vt:lpstr>55_Office Theme</vt:lpstr>
      <vt:lpstr>56_Office Theme</vt:lpstr>
      <vt:lpstr>57_Office Theme</vt:lpstr>
      <vt:lpstr>58_Office Theme</vt:lpstr>
      <vt:lpstr>59_Office Theme</vt:lpstr>
      <vt:lpstr>60_Office Theme</vt:lpstr>
      <vt:lpstr>61_Office Theme</vt:lpstr>
      <vt:lpstr>62_Office Theme</vt:lpstr>
      <vt:lpstr>63_Office Theme</vt:lpstr>
      <vt:lpstr>64_Office Theme</vt:lpstr>
      <vt:lpstr>65_Office Theme</vt:lpstr>
      <vt:lpstr>30_Office Theme</vt:lpstr>
      <vt:lpstr>31_Office Theme</vt:lpstr>
      <vt:lpstr>PowerPoint Presentation</vt:lpstr>
      <vt:lpstr>PowerPoint Presentation</vt:lpstr>
      <vt:lpstr>PowerPoint Presentation</vt:lpstr>
      <vt:lpstr>Electronic Parking Lot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STAAR Modified and who is it for? </vt:lpstr>
      <vt:lpstr>PowerPoint Presentation</vt:lpstr>
      <vt:lpstr>What subjects are assessed with STAAR but are not assessed with STAAR Modified?</vt:lpstr>
      <vt:lpstr>How have the test designs for STAAR Modified grades 4 &amp; 7 Writing changed?</vt:lpstr>
      <vt:lpstr>PowerPoint Presentation</vt:lpstr>
      <vt:lpstr>What does “State-required Documentation Form” mean?  </vt:lpstr>
      <vt:lpstr>If a student takes STAAR Modified in high school but is dismissed from special education before graduation, will the student now have to take STAAR?  </vt:lpstr>
      <vt:lpstr>PowerPoint Presentation</vt:lpstr>
      <vt:lpstr>PowerPoint Presentation</vt:lpstr>
      <vt:lpstr>PowerPoint Presentation</vt:lpstr>
      <vt:lpstr>PowerPoint Presentation</vt:lpstr>
      <vt:lpstr>PowerPoint Presentation</vt:lpstr>
      <vt:lpstr>What is an example of eligibility criteria for a Type 2 Accommodation?</vt:lpstr>
      <vt:lpstr>PowerPoint Presentation</vt:lpstr>
      <vt:lpstr>PowerPoint Presentation</vt:lpstr>
      <vt:lpstr>PowerPoint Presentation</vt:lpstr>
      <vt:lpstr>How do we request  Type 3 Accommodations?</vt:lpstr>
      <vt:lpstr>PowerPoint Presentation</vt:lpstr>
      <vt:lpstr>PowerPoint Presentation</vt:lpstr>
      <vt:lpstr>How do we determine appropriate accommodations in unexpected or emergency situations? </vt:lpstr>
      <vt:lpstr>How do we determine appropriate accommodations in unexpected or emergency situations? </vt:lpstr>
      <vt:lpstr>How should students be grouped for an  Oral Administration?</vt:lpstr>
      <vt:lpstr>What may be read aloud during an  Oral Administration?</vt:lpstr>
      <vt:lpstr>What does the phrase “evidence of  reading difficulty” mean?</vt:lpstr>
      <vt:lpstr>What does the phrase “disability that affects math calculation” mean?</vt:lpstr>
      <vt:lpstr>What are Special Instructions/Considerations  for Transcribing? </vt:lpstr>
      <vt:lpstr>What are Special Instructions/Considerations  for Transcribing? </vt:lpstr>
      <vt:lpstr>How many large-print booklets can a  district order?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STAAR Added to the Data Portals</vt:lpstr>
      <vt:lpstr>PowerPoint Presentation</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PEARSON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baroam</dc:creator>
  <cp:lastModifiedBy>Lab Admin</cp:lastModifiedBy>
  <cp:revision>56</cp:revision>
  <cp:lastPrinted>2013-01-19T16:45:46Z</cp:lastPrinted>
  <dcterms:created xsi:type="dcterms:W3CDTF">2012-10-24T20:01:25Z</dcterms:created>
  <dcterms:modified xsi:type="dcterms:W3CDTF">2013-01-22T14:27:21Z</dcterms:modified>
</cp:coreProperties>
</file>